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6" r:id="rId3"/>
    <p:sldId id="258" r:id="rId4"/>
    <p:sldId id="265" r:id="rId5"/>
    <p:sldId id="275" r:id="rId6"/>
    <p:sldId id="272" r:id="rId7"/>
    <p:sldId id="276" r:id="rId8"/>
    <p:sldId id="277" r:id="rId9"/>
    <p:sldId id="269" r:id="rId10"/>
    <p:sldId id="286" r:id="rId11"/>
    <p:sldId id="287" r:id="rId12"/>
    <p:sldId id="283" r:id="rId13"/>
    <p:sldId id="260" r:id="rId14"/>
    <p:sldId id="268" r:id="rId15"/>
    <p:sldId id="270" r:id="rId16"/>
    <p:sldId id="259" r:id="rId17"/>
    <p:sldId id="273" r:id="rId18"/>
    <p:sldId id="280" r:id="rId19"/>
    <p:sldId id="288" r:id="rId20"/>
    <p:sldId id="289" r:id="rId21"/>
    <p:sldId id="278" r:id="rId22"/>
    <p:sldId id="281" r:id="rId23"/>
    <p:sldId id="282" r:id="rId24"/>
    <p:sldId id="262" r:id="rId25"/>
    <p:sldId id="257" r:id="rId26"/>
    <p:sldId id="261" r:id="rId27"/>
    <p:sldId id="263" r:id="rId28"/>
    <p:sldId id="274" r:id="rId29"/>
    <p:sldId id="279" r:id="rId30"/>
    <p:sldId id="264" r:id="rId31"/>
    <p:sldId id="285" r:id="rId32"/>
    <p:sldId id="290"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120" y="6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05/23/2019</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05/23/2019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05/23/2019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05/23/2019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05/23/2019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05/23/2019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05/23/2019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05/23/2019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05/23/2019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05/23/2019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05/23/2019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05/23/2019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05/23/2019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05/23/2019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05/23/2019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05/23/2019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05/23/2019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05/23/2019</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cid:e598f313-9aea-4706-a6c4-dc988c9adc69" TargetMode="External"/><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cid:d897298f-ea80-4ac0-9df8-6bcf9a7b6714@namprd07.prod.outlook.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4" Type="http://schemas.openxmlformats.org/officeDocument/2006/relationships/image" Target="cid:fd976d84-c42d-413e-bbb9-24721158b954"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 Id="rId4" Type="http://schemas.openxmlformats.org/officeDocument/2006/relationships/image" Target="cid:fb0cd3f6-1c14-403c-8f42-fdce75e88ccb@namprd07.prod.outlook.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cid:68d8849b-02e5-4ab3-bca3-0d0e479fceb5@namprd07.prod.outlook.com" TargetMode="External"/><Relationship Id="rId7" Type="http://schemas.openxmlformats.org/officeDocument/2006/relationships/image" Target="cid:88f6baa1-b126-4bc0-8fca-62f91ad9e0da@namprd07.prod.outlook.com" TargetMode="External"/><Relationship Id="rId2" Type="http://schemas.openxmlformats.org/officeDocument/2006/relationships/image" Target="../media/image31.jpeg"/><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cid:4220bbd9-6170-4c32-a1d7-2c438a76b29c@namprd07.prod.outlook.com" TargetMode="Externa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cid:50c80a0e-0ef3-4a32-aaa9-8a1b5334272e@namprd07.prod.outlook.com" TargetMode="External"/><Relationship Id="rId2" Type="http://schemas.openxmlformats.org/officeDocument/2006/relationships/image" Target="../media/image40.jpeg"/><Relationship Id="rId1" Type="http://schemas.openxmlformats.org/officeDocument/2006/relationships/slideLayout" Target="../slideLayouts/slideLayout6.xml"/><Relationship Id="rId5" Type="http://schemas.openxmlformats.org/officeDocument/2006/relationships/image" Target="cid:4c35505d-b94c-4b57-a247-430449e888b2@namprd07.prod.outlook.com" TargetMode="External"/><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cid:55872b01-bf00-4bde-8868-3546f3c516f8@namprd07.prod.outlook.com" TargetMode="External"/><Relationship Id="rId2" Type="http://schemas.openxmlformats.org/officeDocument/2006/relationships/image" Target="../media/image43.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cid:f4c4a772-21e5-4f94-a4c2-5043990f3fca@namprd07.prod.outlook.com" TargetMode="External"/><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cid:c536fce2-d310-4ed9-997e-a6c7a3eaef68@namprd07.prod.outlook.com" TargetMode="Externa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cid:f4d3b532-f56f-43df-8867-730daecf2340" TargetMode="External"/><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cid:40014878-0f94-4daa-97f8-5797d358e6aa@namprd07.prod.outlook.com" TargetMode="Externa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cid:1f047ff9-be4e-437f-9771-0b03e751b26a" TargetMode="External"/><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cid:2791b430-fa45-466b-9c48-f883ec330edd" TargetMode="External"/><Relationship Id="rId7" Type="http://schemas.openxmlformats.org/officeDocument/2006/relationships/image" Target="cid:3b192877-2623-46c6-8ab4-cc50efb0266f@namprd07.prod.outlook.com" TargetMode="External"/><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cid:8fb3ecfe-f877-4ff4-8ecf-e7b4165eeec6@namprd07.prod.outlook.com" TargetMode="External"/><Relationship Id="rId4" Type="http://schemas.openxmlformats.org/officeDocument/2006/relationships/image" Target="../media/image16.jpeg"/><Relationship Id="rId9" Type="http://schemas.openxmlformats.org/officeDocument/2006/relationships/image" Target="cid:f3eee334-70de-4b22-a1e9-d5444e530167@namprd07.prod.outlook.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cid:3635a83a-5084-405a-9fa9-1e9f68e2d426" TargetMode="External"/><Relationship Id="rId2" Type="http://schemas.openxmlformats.org/officeDocument/2006/relationships/image" Target="../media/image1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336779" y="1319670"/>
            <a:ext cx="10377786" cy="1471777"/>
          </a:xfrm>
        </p:spPr>
        <p:txBody>
          <a:bodyPr>
            <a:normAutofit/>
          </a:bodyPr>
          <a:lstStyle/>
          <a:p>
            <a:pPr algn="l"/>
            <a:r>
              <a:rPr lang="en-US" sz="3500" dirty="0"/>
              <a:t>Creating employment opportunities for students with disabilities in small town America</a:t>
            </a:r>
          </a:p>
        </p:txBody>
      </p:sp>
      <p:sp>
        <p:nvSpPr>
          <p:cNvPr id="3" name="Subtitle 2"/>
          <p:cNvSpPr>
            <a:spLocks noGrp="1"/>
          </p:cNvSpPr>
          <p:nvPr>
            <p:ph type="subTitle" idx="1"/>
          </p:nvPr>
        </p:nvSpPr>
        <p:spPr>
          <a:xfrm rot="21420000">
            <a:off x="970151" y="3186216"/>
            <a:ext cx="9755187" cy="1043826"/>
          </a:xfrm>
        </p:spPr>
        <p:txBody>
          <a:bodyPr/>
          <a:lstStyle/>
          <a:p>
            <a:r>
              <a:rPr lang="en-US" dirty="0"/>
              <a:t>Timber Lake School District</a:t>
            </a:r>
          </a:p>
          <a:p>
            <a:r>
              <a:rPr lang="en-US" dirty="0"/>
              <a:t>2019 Transition Summer Institute</a:t>
            </a:r>
          </a:p>
        </p:txBody>
      </p:sp>
    </p:spTree>
    <p:extLst>
      <p:ext uri="{BB962C8B-B14F-4D97-AF65-F5344CB8AC3E}">
        <p14:creationId xmlns:p14="http://schemas.microsoft.com/office/powerpoint/2010/main" val="2894546475"/>
      </p:ext>
    </p:extLst>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215" y="239615"/>
            <a:ext cx="6964701" cy="731048"/>
          </a:xfrm>
        </p:spPr>
        <p:txBody>
          <a:bodyPr>
            <a:normAutofit/>
          </a:bodyPr>
          <a:lstStyle/>
          <a:p>
            <a:r>
              <a:rPr lang="en-US" sz="4400" dirty="0"/>
              <a:t>             Country Market</a:t>
            </a:r>
          </a:p>
        </p:txBody>
      </p:sp>
      <p:pic>
        <p:nvPicPr>
          <p:cNvPr id="3" name="Picture 2" descr="Image"/>
          <p:cNvPicPr/>
          <p:nvPr/>
        </p:nvPicPr>
        <p:blipFill>
          <a:blip r:embed="rId2" r:link="rId3">
            <a:extLst>
              <a:ext uri="{28A0092B-C50C-407E-A947-70E740481C1C}">
                <a14:useLocalDpi xmlns:a14="http://schemas.microsoft.com/office/drawing/2010/main" val="0"/>
              </a:ext>
            </a:extLst>
          </a:blip>
          <a:srcRect/>
          <a:stretch>
            <a:fillRect/>
          </a:stretch>
        </p:blipFill>
        <p:spPr bwMode="auto">
          <a:xfrm rot="4815708">
            <a:off x="6978454" y="1060211"/>
            <a:ext cx="4248637" cy="3428417"/>
          </a:xfrm>
          <a:prstGeom prst="rect">
            <a:avLst/>
          </a:prstGeom>
          <a:noFill/>
          <a:ln>
            <a:noFill/>
          </a:ln>
        </p:spPr>
      </p:pic>
      <p:sp>
        <p:nvSpPr>
          <p:cNvPr id="5" name="TextBox 4"/>
          <p:cNvSpPr txBox="1"/>
          <p:nvPr/>
        </p:nvSpPr>
        <p:spPr>
          <a:xfrm>
            <a:off x="4542667" y="2012855"/>
            <a:ext cx="2356897" cy="3139321"/>
          </a:xfrm>
          <a:prstGeom prst="rect">
            <a:avLst/>
          </a:prstGeom>
          <a:noFill/>
        </p:spPr>
        <p:txBody>
          <a:bodyPr wrap="square" rtlCol="0">
            <a:spAutoFit/>
          </a:bodyPr>
          <a:lstStyle/>
          <a:p>
            <a:r>
              <a:rPr lang="en-US" dirty="0"/>
              <a:t>Cody started working  at </a:t>
            </a:r>
            <a:r>
              <a:rPr lang="en-US" u="sng" dirty="0"/>
              <a:t>Country Market </a:t>
            </a:r>
            <a:r>
              <a:rPr lang="en-US" dirty="0"/>
              <a:t>on a regular basis during his Junior year.  He fills water jugs and stocks shelves.  Country Market is a great place to work and spend the tips he earns from his coffee delivery service!</a:t>
            </a:r>
          </a:p>
        </p:txBody>
      </p:sp>
      <p:pic>
        <p:nvPicPr>
          <p:cNvPr id="1026" name="Picture 2" descr="c72b7f87-904c-4418-87bf-5598f930f1fe@namprd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233" y="1394176"/>
            <a:ext cx="3176380" cy="3878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1333772"/>
      </p:ext>
    </p:extLst>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300" y="495796"/>
            <a:ext cx="10396882" cy="644236"/>
          </a:xfrm>
        </p:spPr>
        <p:txBody>
          <a:bodyPr>
            <a:noAutofit/>
          </a:bodyPr>
          <a:lstStyle/>
          <a:p>
            <a:pPr algn="ctr"/>
            <a:r>
              <a:rPr lang="en-US" sz="4400" dirty="0"/>
              <a:t>On the job at </a:t>
            </a:r>
            <a:r>
              <a:rPr lang="en-US" sz="4400" dirty="0" err="1"/>
              <a:t>Locken</a:t>
            </a:r>
            <a:r>
              <a:rPr lang="en-US" sz="4400" dirty="0"/>
              <a:t> Oil</a:t>
            </a:r>
          </a:p>
        </p:txBody>
      </p:sp>
      <p:pic>
        <p:nvPicPr>
          <p:cNvPr id="3"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176438">
            <a:off x="6982363" y="1749098"/>
            <a:ext cx="4004538" cy="3096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690730" y="2390309"/>
            <a:ext cx="2119800" cy="2308324"/>
          </a:xfrm>
          <a:prstGeom prst="rect">
            <a:avLst/>
          </a:prstGeom>
          <a:noFill/>
        </p:spPr>
        <p:txBody>
          <a:bodyPr wrap="square" rtlCol="0">
            <a:spAutoFit/>
          </a:bodyPr>
          <a:lstStyle/>
          <a:p>
            <a:r>
              <a:rPr lang="en-US" dirty="0">
                <a:solidFill>
                  <a:srgbClr val="000000"/>
                </a:solidFill>
                <a:ea typeface="Times New Roman" panose="02020603050405020304" pitchFamily="18" charset="0"/>
              </a:rPr>
              <a:t>At </a:t>
            </a:r>
            <a:r>
              <a:rPr lang="en-US" u="sng" dirty="0" err="1">
                <a:solidFill>
                  <a:srgbClr val="000000"/>
                </a:solidFill>
                <a:ea typeface="Times New Roman" panose="02020603050405020304" pitchFamily="18" charset="0"/>
              </a:rPr>
              <a:t>Locken</a:t>
            </a:r>
            <a:r>
              <a:rPr lang="en-US" u="sng" dirty="0">
                <a:solidFill>
                  <a:srgbClr val="000000"/>
                </a:solidFill>
                <a:ea typeface="Times New Roman" panose="02020603050405020304" pitchFamily="18" charset="0"/>
              </a:rPr>
              <a:t> Oil</a:t>
            </a:r>
            <a:r>
              <a:rPr lang="en-US" dirty="0">
                <a:solidFill>
                  <a:srgbClr val="000000"/>
                </a:solidFill>
                <a:ea typeface="Times New Roman" panose="02020603050405020304" pitchFamily="18" charset="0"/>
              </a:rPr>
              <a:t>,  Cody sweeps, vacuums, mops the back room, deals with the outside trash, folds down boxes and helps stock the pop cooler.</a:t>
            </a:r>
            <a:endParaRPr lang="en-US" dirty="0">
              <a:ea typeface="Calibri" panose="020F0502020204030204" pitchFamily="34" charset="0"/>
            </a:endParaRPr>
          </a:p>
        </p:txBody>
      </p:sp>
      <p:pic>
        <p:nvPicPr>
          <p:cNvPr id="5" name="Picture 4" descr="cid:d897298f-ea80-4ac0-9df8-6bcf9a7b6714@namprd07.prod.outlook.com"/>
          <p:cNvPicPr/>
          <p:nvPr/>
        </p:nvPicPr>
        <p:blipFill>
          <a:blip r:embed="rId3" r:link="rId4">
            <a:extLst>
              <a:ext uri="{28A0092B-C50C-407E-A947-70E740481C1C}">
                <a14:useLocalDpi xmlns:a14="http://schemas.microsoft.com/office/drawing/2010/main" val="0"/>
              </a:ext>
            </a:extLst>
          </a:blip>
          <a:srcRect/>
          <a:stretch>
            <a:fillRect/>
          </a:stretch>
        </p:blipFill>
        <p:spPr bwMode="auto">
          <a:xfrm rot="5719659">
            <a:off x="527936" y="1715293"/>
            <a:ext cx="3978234" cy="3326887"/>
          </a:xfrm>
          <a:prstGeom prst="rect">
            <a:avLst/>
          </a:prstGeom>
          <a:noFill/>
          <a:ln>
            <a:noFill/>
          </a:ln>
        </p:spPr>
      </p:pic>
    </p:spTree>
    <p:extLst>
      <p:ext uri="{BB962C8B-B14F-4D97-AF65-F5344CB8AC3E}">
        <p14:creationId xmlns:p14="http://schemas.microsoft.com/office/powerpoint/2010/main" val="229585786"/>
      </p:ext>
    </p:extLst>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84832" y="1901952"/>
            <a:ext cx="7754112" cy="2431435"/>
          </a:xfrm>
          <a:prstGeom prst="rect">
            <a:avLst/>
          </a:prstGeom>
          <a:noFill/>
        </p:spPr>
        <p:txBody>
          <a:bodyPr wrap="square" rtlCol="0">
            <a:spAutoFit/>
          </a:bodyPr>
          <a:lstStyle/>
          <a:p>
            <a:r>
              <a:rPr lang="en-US" sz="4000" dirty="0"/>
              <a:t>"My favorite job is mopping, because I can make the floor clean.”</a:t>
            </a:r>
          </a:p>
          <a:p>
            <a:r>
              <a:rPr lang="en-US" sz="3600" dirty="0"/>
              <a:t>											            ~ </a:t>
            </a:r>
            <a:r>
              <a:rPr lang="en-US" sz="3200" dirty="0"/>
              <a:t>Cody</a:t>
            </a:r>
          </a:p>
          <a:p>
            <a:r>
              <a:rPr lang="en-US" sz="3600" dirty="0"/>
              <a:t>                                                                                                                      </a:t>
            </a:r>
          </a:p>
        </p:txBody>
      </p:sp>
    </p:spTree>
    <p:extLst>
      <p:ext uri="{BB962C8B-B14F-4D97-AF65-F5344CB8AC3E}">
        <p14:creationId xmlns:p14="http://schemas.microsoft.com/office/powerpoint/2010/main" val="2674596039"/>
      </p:ext>
    </p:extLst>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297" y="563430"/>
            <a:ext cx="6411589" cy="739805"/>
          </a:xfrm>
        </p:spPr>
        <p:txBody>
          <a:bodyPr>
            <a:noAutofit/>
          </a:bodyPr>
          <a:lstStyle/>
          <a:p>
            <a:r>
              <a:rPr lang="en-US" sz="4000" dirty="0"/>
              <a:t>Job shadowing Experiences </a:t>
            </a:r>
            <a:r>
              <a:rPr lang="en-US" sz="3200" dirty="0"/>
              <a:t>in Mobridge for </a:t>
            </a:r>
            <a:r>
              <a:rPr lang="en-US" sz="3200" dirty="0" err="1"/>
              <a:t>esy</a:t>
            </a:r>
            <a:r>
              <a:rPr lang="en-US" sz="3200" dirty="0"/>
              <a:t>-</a:t>
            </a:r>
            <a:r>
              <a:rPr lang="en-US" sz="2400" dirty="0"/>
              <a:t>Summer 2018</a:t>
            </a:r>
            <a:br>
              <a:rPr lang="en-US" sz="4000" dirty="0"/>
            </a:br>
            <a:endParaRPr lang="en-US" sz="4000" dirty="0"/>
          </a:p>
        </p:txBody>
      </p:sp>
      <p:pic>
        <p:nvPicPr>
          <p:cNvPr id="4099" name="Picture 3" descr="bddd4ee6-bba4-421d-82ef-3107d92cc893@namprd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66763">
            <a:off x="723285" y="1443896"/>
            <a:ext cx="2429691" cy="3343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92cbc572-5c6c-470b-9b1d-590d0df6d0cd@namprd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06403">
            <a:off x="4383634" y="1479112"/>
            <a:ext cx="2647220" cy="3397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de03018d-cc82-4f3b-8340-2bd48477ef76@namprd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02608">
            <a:off x="7913078" y="380510"/>
            <a:ext cx="3038579" cy="441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rot="21247005">
            <a:off x="865354" y="4921283"/>
            <a:ext cx="2807179" cy="646331"/>
          </a:xfrm>
          <a:prstGeom prst="rect">
            <a:avLst/>
          </a:prstGeom>
          <a:noFill/>
        </p:spPr>
        <p:txBody>
          <a:bodyPr wrap="none" rtlCol="0">
            <a:spAutoFit/>
          </a:bodyPr>
          <a:lstStyle/>
          <a:p>
            <a:r>
              <a:rPr lang="en-US" dirty="0"/>
              <a:t>Mobridge Regional Hospital</a:t>
            </a:r>
          </a:p>
          <a:p>
            <a:pPr algn="ctr"/>
            <a:r>
              <a:rPr lang="en-US" dirty="0"/>
              <a:t>Food Service</a:t>
            </a:r>
          </a:p>
        </p:txBody>
      </p:sp>
      <p:sp>
        <p:nvSpPr>
          <p:cNvPr id="5" name="TextBox 4"/>
          <p:cNvSpPr txBox="1"/>
          <p:nvPr/>
        </p:nvSpPr>
        <p:spPr>
          <a:xfrm rot="492455">
            <a:off x="4419461" y="4963830"/>
            <a:ext cx="1898698" cy="369332"/>
          </a:xfrm>
          <a:prstGeom prst="rect">
            <a:avLst/>
          </a:prstGeom>
          <a:noFill/>
        </p:spPr>
        <p:txBody>
          <a:bodyPr wrap="square" rtlCol="0">
            <a:spAutoFit/>
          </a:bodyPr>
          <a:lstStyle/>
          <a:p>
            <a:r>
              <a:rPr lang="en-US" dirty="0"/>
              <a:t>Dollar General</a:t>
            </a:r>
          </a:p>
        </p:txBody>
      </p:sp>
      <p:sp>
        <p:nvSpPr>
          <p:cNvPr id="6" name="TextBox 5"/>
          <p:cNvSpPr txBox="1"/>
          <p:nvPr/>
        </p:nvSpPr>
        <p:spPr>
          <a:xfrm rot="21232496">
            <a:off x="8130441" y="4924584"/>
            <a:ext cx="3260313" cy="369332"/>
          </a:xfrm>
          <a:prstGeom prst="rect">
            <a:avLst/>
          </a:prstGeom>
          <a:noFill/>
        </p:spPr>
        <p:txBody>
          <a:bodyPr wrap="square" rtlCol="0">
            <a:spAutoFit/>
          </a:bodyPr>
          <a:lstStyle/>
          <a:p>
            <a:r>
              <a:rPr lang="en-US" dirty="0"/>
              <a:t>    Payless Foods Grocery Store</a:t>
            </a:r>
          </a:p>
        </p:txBody>
      </p:sp>
    </p:spTree>
    <p:extLst>
      <p:ext uri="{BB962C8B-B14F-4D97-AF65-F5344CB8AC3E}">
        <p14:creationId xmlns:p14="http://schemas.microsoft.com/office/powerpoint/2010/main" val="3824185647"/>
      </p:ext>
    </p:extLst>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544" y="125195"/>
            <a:ext cx="10396882" cy="1151965"/>
          </a:xfrm>
        </p:spPr>
        <p:txBody>
          <a:bodyPr>
            <a:normAutofit/>
          </a:bodyPr>
          <a:lstStyle/>
          <a:p>
            <a:r>
              <a:rPr lang="en-US" sz="4000" dirty="0"/>
              <a:t>More Job Shadowing experiences</a:t>
            </a:r>
          </a:p>
        </p:txBody>
      </p:sp>
      <p:pic>
        <p:nvPicPr>
          <p:cNvPr id="7170" name="Picture 2" descr="2accbf3d-7b7d-47be-8eb9-c0dc01fae9e9@namprd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67308">
            <a:off x="614753" y="1384593"/>
            <a:ext cx="4346995" cy="323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rot="21257042">
            <a:off x="1113993" y="4697484"/>
            <a:ext cx="3503467" cy="646331"/>
          </a:xfrm>
          <a:prstGeom prst="rect">
            <a:avLst/>
          </a:prstGeom>
          <a:noFill/>
        </p:spPr>
        <p:txBody>
          <a:bodyPr wrap="square" rtlCol="0">
            <a:spAutoFit/>
          </a:bodyPr>
          <a:lstStyle/>
          <a:p>
            <a:pPr algn="ctr"/>
            <a:r>
              <a:rPr lang="en-US" dirty="0" err="1"/>
              <a:t>Oahe</a:t>
            </a:r>
            <a:r>
              <a:rPr lang="en-US" dirty="0"/>
              <a:t> Vet Clinic in Mobridge  Summer 2018 </a:t>
            </a:r>
            <a:r>
              <a:rPr lang="en-US" dirty="0">
                <a:solidFill>
                  <a:srgbClr val="C00000"/>
                </a:solidFill>
              </a:rPr>
              <a:t>* A Favorite!</a:t>
            </a:r>
          </a:p>
        </p:txBody>
      </p:sp>
      <p:pic>
        <p:nvPicPr>
          <p:cNvPr id="5" name="Picture 4" descr="Image"/>
          <p:cNvPicPr/>
          <p:nvPr/>
        </p:nvPicPr>
        <p:blipFill>
          <a:blip r:embed="rId3" r:link="rId4">
            <a:extLst>
              <a:ext uri="{28A0092B-C50C-407E-A947-70E740481C1C}">
                <a14:useLocalDpi xmlns:a14="http://schemas.microsoft.com/office/drawing/2010/main" val="0"/>
              </a:ext>
            </a:extLst>
          </a:blip>
          <a:srcRect/>
          <a:stretch>
            <a:fillRect/>
          </a:stretch>
        </p:blipFill>
        <p:spPr bwMode="auto">
          <a:xfrm rot="5607980">
            <a:off x="6768149" y="1301478"/>
            <a:ext cx="3290137" cy="3139611"/>
          </a:xfrm>
          <a:prstGeom prst="rect">
            <a:avLst/>
          </a:prstGeom>
          <a:noFill/>
          <a:ln>
            <a:noFill/>
          </a:ln>
        </p:spPr>
      </p:pic>
      <p:sp>
        <p:nvSpPr>
          <p:cNvPr id="4" name="TextBox 3"/>
          <p:cNvSpPr txBox="1"/>
          <p:nvPr/>
        </p:nvSpPr>
        <p:spPr>
          <a:xfrm rot="153955">
            <a:off x="6759752" y="4697484"/>
            <a:ext cx="3061416" cy="646331"/>
          </a:xfrm>
          <a:prstGeom prst="rect">
            <a:avLst/>
          </a:prstGeom>
          <a:noFill/>
        </p:spPr>
        <p:txBody>
          <a:bodyPr wrap="none" rtlCol="0">
            <a:spAutoFit/>
          </a:bodyPr>
          <a:lstStyle/>
          <a:p>
            <a:r>
              <a:rPr lang="en-US" dirty="0" err="1"/>
              <a:t>Oahe</a:t>
            </a:r>
            <a:r>
              <a:rPr lang="en-US" dirty="0"/>
              <a:t> Country Club Golf Course</a:t>
            </a:r>
          </a:p>
          <a:p>
            <a:pPr algn="ctr"/>
            <a:r>
              <a:rPr lang="en-US" dirty="0"/>
              <a:t>Summer 2018</a:t>
            </a:r>
          </a:p>
        </p:txBody>
      </p:sp>
    </p:spTree>
    <p:extLst>
      <p:ext uri="{BB962C8B-B14F-4D97-AF65-F5344CB8AC3E}">
        <p14:creationId xmlns:p14="http://schemas.microsoft.com/office/powerpoint/2010/main" val="675353466"/>
      </p:ext>
    </p:extLst>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540" y="142858"/>
            <a:ext cx="11018771" cy="1151965"/>
          </a:xfrm>
        </p:spPr>
        <p:txBody>
          <a:bodyPr>
            <a:noAutofit/>
          </a:bodyPr>
          <a:lstStyle/>
          <a:p>
            <a:pPr algn="ctr"/>
            <a:r>
              <a:rPr lang="en-US" sz="4000" dirty="0"/>
              <a:t>A peek at Cody in the classroom </a:t>
            </a:r>
            <a:br>
              <a:rPr lang="en-US" sz="4000" dirty="0"/>
            </a:br>
            <a:r>
              <a:rPr lang="en-US" sz="4000" dirty="0"/>
              <a:t>and helping out at school</a:t>
            </a:r>
          </a:p>
        </p:txBody>
      </p:sp>
      <p:pic>
        <p:nvPicPr>
          <p:cNvPr id="8194" name="Picture 2" descr="913d3cf5-56be-474b-b3fd-1b499d248821@namprd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90539">
            <a:off x="1054540" y="1536218"/>
            <a:ext cx="3487350" cy="2931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rot="21081507">
            <a:off x="1014095" y="4510646"/>
            <a:ext cx="4239491" cy="923330"/>
          </a:xfrm>
          <a:prstGeom prst="rect">
            <a:avLst/>
          </a:prstGeom>
          <a:noFill/>
        </p:spPr>
        <p:txBody>
          <a:bodyPr wrap="square" rtlCol="0">
            <a:spAutoFit/>
          </a:bodyPr>
          <a:lstStyle/>
          <a:p>
            <a:pPr algn="ctr"/>
            <a:r>
              <a:rPr lang="en-US" dirty="0"/>
              <a:t>Cody giving a report to his peers in the general education Computer Applications class.</a:t>
            </a:r>
          </a:p>
        </p:txBody>
      </p:sp>
      <p:pic>
        <p:nvPicPr>
          <p:cNvPr id="5" name="Picture 4" descr="cid:fb0cd3f6-1c14-403c-8f42-fdce75e88ccb@namprd07.prod.outlook.com"/>
          <p:cNvPicPr/>
          <p:nvPr/>
        </p:nvPicPr>
        <p:blipFill>
          <a:blip r:embed="rId3" r:link="rId4">
            <a:extLst>
              <a:ext uri="{28A0092B-C50C-407E-A947-70E740481C1C}">
                <a14:useLocalDpi xmlns:a14="http://schemas.microsoft.com/office/drawing/2010/main" val="0"/>
              </a:ext>
            </a:extLst>
          </a:blip>
          <a:srcRect/>
          <a:stretch>
            <a:fillRect/>
          </a:stretch>
        </p:blipFill>
        <p:spPr bwMode="auto">
          <a:xfrm rot="5585940">
            <a:off x="6075858" y="1800227"/>
            <a:ext cx="3987800" cy="3140964"/>
          </a:xfrm>
          <a:prstGeom prst="rect">
            <a:avLst/>
          </a:prstGeom>
          <a:noFill/>
          <a:ln>
            <a:noFill/>
          </a:ln>
        </p:spPr>
      </p:pic>
    </p:spTree>
    <p:extLst>
      <p:ext uri="{BB962C8B-B14F-4D97-AF65-F5344CB8AC3E}">
        <p14:creationId xmlns:p14="http://schemas.microsoft.com/office/powerpoint/2010/main" val="1074187617"/>
      </p:ext>
    </p:extLst>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237" y="332508"/>
            <a:ext cx="10606842" cy="665018"/>
          </a:xfrm>
        </p:spPr>
        <p:txBody>
          <a:bodyPr>
            <a:normAutofit fontScale="90000"/>
          </a:bodyPr>
          <a:lstStyle/>
          <a:p>
            <a:pPr algn="ctr"/>
            <a:br>
              <a:rPr lang="en-US" sz="4800" dirty="0"/>
            </a:br>
            <a:r>
              <a:rPr lang="en-US" sz="4800" dirty="0"/>
              <a:t>“</a:t>
            </a:r>
            <a:r>
              <a:rPr lang="en-US" sz="4400" dirty="0"/>
              <a:t>Aging Out” is right around the corner </a:t>
            </a:r>
            <a:br>
              <a:rPr lang="en-US" sz="4400" dirty="0"/>
            </a:br>
            <a:r>
              <a:rPr lang="en-US" sz="3100" dirty="0"/>
              <a:t>…and we have a unique situation on our hands</a:t>
            </a:r>
            <a:br>
              <a:rPr lang="en-US" sz="4400" dirty="0"/>
            </a:br>
            <a:r>
              <a:rPr lang="en-US" sz="4400" dirty="0"/>
              <a:t> </a:t>
            </a:r>
          </a:p>
        </p:txBody>
      </p:sp>
      <p:sp>
        <p:nvSpPr>
          <p:cNvPr id="3" name="Content Placeholder 2"/>
          <p:cNvSpPr>
            <a:spLocks noGrp="1"/>
          </p:cNvSpPr>
          <p:nvPr>
            <p:ph sz="quarter" idx="13"/>
          </p:nvPr>
        </p:nvSpPr>
        <p:spPr>
          <a:xfrm>
            <a:off x="712321" y="872835"/>
            <a:ext cx="10954431" cy="5406249"/>
          </a:xfrm>
        </p:spPr>
        <p:txBody>
          <a:bodyPr>
            <a:normAutofit fontScale="92500" lnSpcReduction="20000"/>
          </a:bodyPr>
          <a:lstStyle/>
          <a:p>
            <a:pPr marL="0" indent="0">
              <a:buNone/>
            </a:pPr>
            <a:endParaRPr lang="en-US" dirty="0">
              <a:latin typeface="Arial Rounded MT Bold" panose="020F0704030504030204" pitchFamily="34" charset="0"/>
            </a:endParaRPr>
          </a:p>
          <a:p>
            <a:pPr marL="0" indent="0">
              <a:buNone/>
            </a:pPr>
            <a:endParaRPr lang="en-US" dirty="0">
              <a:solidFill>
                <a:srgbClr val="C00000"/>
              </a:solidFill>
              <a:latin typeface="Arial Rounded MT Bold" panose="020F0704030504030204" pitchFamily="34" charset="0"/>
            </a:endParaRPr>
          </a:p>
          <a:p>
            <a:pPr marL="0" indent="0">
              <a:buNone/>
            </a:pPr>
            <a:r>
              <a:rPr lang="en-US" sz="1800" dirty="0">
                <a:solidFill>
                  <a:srgbClr val="C00000"/>
                </a:solidFill>
                <a:latin typeface="Arial Rounded MT Bold" panose="020F0704030504030204" pitchFamily="34" charset="0"/>
              </a:rPr>
              <a:t>Throughout high school Cody was included in the general education setting with his Non-disabled peers to the greatest extent possible.  He did not have opportunities to socialize with or work among other students with similar disabilities.  How would Cody adjust if he transitioned to a post-secondary program such as NHTC or BHSS?  </a:t>
            </a:r>
            <a:endParaRPr lang="en-US" sz="3300" dirty="0">
              <a:solidFill>
                <a:srgbClr val="C00000"/>
              </a:solidFill>
              <a:latin typeface="Times New Roman" panose="02020603050405020304" pitchFamily="18" charset="0"/>
              <a:cs typeface="Times New Roman" panose="02020603050405020304" pitchFamily="18" charset="0"/>
            </a:endParaRPr>
          </a:p>
          <a:p>
            <a:r>
              <a:rPr lang="en-US" sz="1900" dirty="0">
                <a:latin typeface="Times New Roman" panose="02020603050405020304" pitchFamily="18" charset="0"/>
                <a:cs typeface="Times New Roman" panose="02020603050405020304" pitchFamily="18" charset="0"/>
              </a:rPr>
              <a:t>When thinking about Cody’s transition to an adult program, the </a:t>
            </a:r>
            <a:r>
              <a:rPr lang="en-US" sz="1900" dirty="0" err="1">
                <a:latin typeface="Times New Roman" panose="02020603050405020304" pitchFamily="18" charset="0"/>
                <a:cs typeface="Times New Roman" panose="02020603050405020304" pitchFamily="18" charset="0"/>
              </a:rPr>
              <a:t>iep</a:t>
            </a:r>
            <a:r>
              <a:rPr lang="en-US" sz="1900" dirty="0">
                <a:latin typeface="Times New Roman" panose="02020603050405020304" pitchFamily="18" charset="0"/>
                <a:cs typeface="Times New Roman" panose="02020603050405020304" pitchFamily="18" charset="0"/>
              </a:rPr>
              <a:t> team knew it was important to create opportunities for him to socialize with same age peers of similar ability</a:t>
            </a:r>
          </a:p>
          <a:p>
            <a:r>
              <a:rPr lang="en-US" sz="1900" dirty="0">
                <a:latin typeface="Times New Roman" panose="02020603050405020304" pitchFamily="18" charset="0"/>
                <a:cs typeface="Times New Roman" panose="02020603050405020304" pitchFamily="18" charset="0"/>
              </a:rPr>
              <a:t>August 2018-Arrangments were made for Cody to visit </a:t>
            </a:r>
            <a:r>
              <a:rPr lang="en-US" sz="1900" dirty="0" err="1">
                <a:latin typeface="Times New Roman" panose="02020603050405020304" pitchFamily="18" charset="0"/>
                <a:cs typeface="Times New Roman" panose="02020603050405020304" pitchFamily="18" charset="0"/>
              </a:rPr>
              <a:t>Oahe</a:t>
            </a:r>
            <a:r>
              <a:rPr lang="en-US" sz="1900" dirty="0">
                <a:latin typeface="Times New Roman" panose="02020603050405020304" pitchFamily="18" charset="0"/>
                <a:cs typeface="Times New Roman" panose="02020603050405020304" pitchFamily="18" charset="0"/>
              </a:rPr>
              <a:t>, Inc. in Mobridge on a regular basis so he could be introduced to a variety of social experiences with his peers.  They have been great about including Cody when he visits!</a:t>
            </a:r>
          </a:p>
          <a:p>
            <a:pPr lvl="2">
              <a:buFont typeface="Wingdings" panose="05000000000000000000" pitchFamily="2" charset="2"/>
              <a:buChar char="ü"/>
            </a:pPr>
            <a:r>
              <a:rPr lang="en-US" sz="1700" dirty="0">
                <a:latin typeface="Times New Roman" panose="02020603050405020304" pitchFamily="18" charset="0"/>
                <a:cs typeface="Times New Roman" panose="02020603050405020304" pitchFamily="18" charset="0"/>
              </a:rPr>
              <a:t>Leisure activities such as playing pool and board games</a:t>
            </a:r>
          </a:p>
          <a:p>
            <a:pPr lvl="2">
              <a:buFont typeface="Wingdings" panose="05000000000000000000" pitchFamily="2" charset="2"/>
              <a:buChar char="ü"/>
            </a:pPr>
            <a:r>
              <a:rPr lang="en-US" sz="1700" dirty="0">
                <a:latin typeface="Times New Roman" panose="02020603050405020304" pitchFamily="18" charset="0"/>
                <a:cs typeface="Times New Roman" panose="02020603050405020304" pitchFamily="18" charset="0"/>
              </a:rPr>
              <a:t>Lunch at dairy queen</a:t>
            </a:r>
          </a:p>
          <a:p>
            <a:pPr lvl="2">
              <a:buFont typeface="Wingdings" panose="05000000000000000000" pitchFamily="2" charset="2"/>
              <a:buChar char="ü"/>
            </a:pPr>
            <a:r>
              <a:rPr lang="en-US" sz="1700" dirty="0">
                <a:latin typeface="Times New Roman" panose="02020603050405020304" pitchFamily="18" charset="0"/>
                <a:cs typeface="Times New Roman" panose="02020603050405020304" pitchFamily="18" charset="0"/>
              </a:rPr>
              <a:t>Swimming</a:t>
            </a:r>
          </a:p>
          <a:p>
            <a:pPr marL="457200" lvl="1" indent="0">
              <a:buNone/>
            </a:pPr>
            <a:endParaRPr lang="en-US" sz="1900" dirty="0"/>
          </a:p>
          <a:p>
            <a:pPr>
              <a:buFont typeface="Wingdings" panose="05000000000000000000" pitchFamily="2" charset="2"/>
              <a:buChar char="ü"/>
            </a:pPr>
            <a:endParaRPr lang="en-US" dirty="0"/>
          </a:p>
          <a:p>
            <a:endParaRPr lang="en-US" dirty="0"/>
          </a:p>
        </p:txBody>
      </p:sp>
    </p:spTree>
    <p:extLst>
      <p:ext uri="{BB962C8B-B14F-4D97-AF65-F5344CB8AC3E}">
        <p14:creationId xmlns:p14="http://schemas.microsoft.com/office/powerpoint/2010/main" val="621013479"/>
      </p:ext>
    </p:extLst>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299" y="121751"/>
            <a:ext cx="10396882" cy="1030156"/>
          </a:xfrm>
        </p:spPr>
        <p:txBody>
          <a:bodyPr>
            <a:normAutofit/>
          </a:bodyPr>
          <a:lstStyle/>
          <a:p>
            <a:r>
              <a:rPr lang="en-US" sz="4800" dirty="0"/>
              <a:t>Senior spotlight – </a:t>
            </a:r>
            <a:r>
              <a:rPr lang="en-US" sz="4000" dirty="0">
                <a:latin typeface="Bradley Hand ITC" panose="03070402050302030203" pitchFamily="66" charset="0"/>
              </a:rPr>
              <a:t> </a:t>
            </a:r>
            <a:r>
              <a:rPr lang="en-US" b="1" dirty="0">
                <a:latin typeface="Bradley Hand ITC" panose="03070402050302030203" pitchFamily="66" charset="0"/>
              </a:rPr>
              <a:t>Mayson</a:t>
            </a:r>
          </a:p>
        </p:txBody>
      </p:sp>
      <p:pic>
        <p:nvPicPr>
          <p:cNvPr id="3" name="Picture 2" descr="cid:68d8849b-02e5-4ab3-bca3-0d0e479fceb5@namprd07.prod.outlook.com"/>
          <p:cNvPicPr/>
          <p:nvPr/>
        </p:nvPicPr>
        <p:blipFill>
          <a:blip r:embed="rId2" r:link="rId3">
            <a:extLst>
              <a:ext uri="{28A0092B-C50C-407E-A947-70E740481C1C}">
                <a14:useLocalDpi xmlns:a14="http://schemas.microsoft.com/office/drawing/2010/main" val="0"/>
              </a:ext>
            </a:extLst>
          </a:blip>
          <a:srcRect/>
          <a:stretch>
            <a:fillRect/>
          </a:stretch>
        </p:blipFill>
        <p:spPr bwMode="auto">
          <a:xfrm rot="552093">
            <a:off x="3589951" y="1587013"/>
            <a:ext cx="1984416" cy="3441235"/>
          </a:xfrm>
          <a:prstGeom prst="rect">
            <a:avLst/>
          </a:prstGeom>
          <a:noFill/>
          <a:ln>
            <a:noFill/>
          </a:ln>
        </p:spPr>
      </p:pic>
      <p:pic>
        <p:nvPicPr>
          <p:cNvPr id="4" name="Picture 3" descr="cid:4220bbd9-6170-4c32-a1d7-2c438a76b29c@namprd07.prod.outlook.com"/>
          <p:cNvPicPr/>
          <p:nvPr/>
        </p:nvPicPr>
        <p:blipFill>
          <a:blip r:embed="rId4" r:link="rId5">
            <a:extLst>
              <a:ext uri="{28A0092B-C50C-407E-A947-70E740481C1C}">
                <a14:useLocalDpi xmlns:a14="http://schemas.microsoft.com/office/drawing/2010/main" val="0"/>
              </a:ext>
            </a:extLst>
          </a:blip>
          <a:srcRect/>
          <a:stretch>
            <a:fillRect/>
          </a:stretch>
        </p:blipFill>
        <p:spPr bwMode="auto">
          <a:xfrm rot="21228771">
            <a:off x="6423160" y="1201400"/>
            <a:ext cx="2113372" cy="4010388"/>
          </a:xfrm>
          <a:prstGeom prst="rect">
            <a:avLst/>
          </a:prstGeom>
          <a:noFill/>
          <a:ln>
            <a:noFill/>
          </a:ln>
        </p:spPr>
      </p:pic>
      <p:pic>
        <p:nvPicPr>
          <p:cNvPr id="5" name="Picture 4" descr="cid:88f6baa1-b126-4bc0-8fca-62f91ad9e0da@namprd07.prod.outlook.com"/>
          <p:cNvPicPr/>
          <p:nvPr/>
        </p:nvPicPr>
        <p:blipFill>
          <a:blip r:embed="rId6" r:link="rId7">
            <a:extLst>
              <a:ext uri="{28A0092B-C50C-407E-A947-70E740481C1C}">
                <a14:useLocalDpi xmlns:a14="http://schemas.microsoft.com/office/drawing/2010/main" val="0"/>
              </a:ext>
            </a:extLst>
          </a:blip>
          <a:srcRect/>
          <a:stretch>
            <a:fillRect/>
          </a:stretch>
        </p:blipFill>
        <p:spPr bwMode="auto">
          <a:xfrm rot="21403220">
            <a:off x="795648" y="1273715"/>
            <a:ext cx="2113808" cy="3983074"/>
          </a:xfrm>
          <a:prstGeom prst="rect">
            <a:avLst/>
          </a:prstGeom>
          <a:noFill/>
          <a:ln>
            <a:noFill/>
          </a:ln>
        </p:spPr>
      </p:pic>
      <p:sp>
        <p:nvSpPr>
          <p:cNvPr id="6" name="TextBox 5"/>
          <p:cNvSpPr txBox="1"/>
          <p:nvPr/>
        </p:nvSpPr>
        <p:spPr>
          <a:xfrm>
            <a:off x="8894618" y="1301270"/>
            <a:ext cx="2493818" cy="3416320"/>
          </a:xfrm>
          <a:prstGeom prst="rect">
            <a:avLst/>
          </a:prstGeom>
          <a:noFill/>
        </p:spPr>
        <p:txBody>
          <a:bodyPr wrap="square" rtlCol="0">
            <a:spAutoFit/>
          </a:bodyPr>
          <a:lstStyle/>
          <a:p>
            <a:r>
              <a:rPr lang="en-US" dirty="0"/>
              <a:t>Mayson is another hard</a:t>
            </a:r>
          </a:p>
          <a:p>
            <a:r>
              <a:rPr lang="en-US" dirty="0"/>
              <a:t>working student from Timber Lake.  She does a </a:t>
            </a:r>
          </a:p>
          <a:p>
            <a:r>
              <a:rPr lang="en-US" dirty="0"/>
              <a:t>great job organizing the shelves and keeping the coolers stocked at </a:t>
            </a:r>
            <a:r>
              <a:rPr lang="en-US" u="sng" dirty="0"/>
              <a:t>Timber Lake Service.  </a:t>
            </a:r>
          </a:p>
          <a:p>
            <a:endParaRPr lang="en-US" dirty="0"/>
          </a:p>
          <a:p>
            <a:r>
              <a:rPr lang="en-US" dirty="0"/>
              <a:t>Mayson’s favorite part of her job is stocking the coolers and getting to meet new people.</a:t>
            </a:r>
          </a:p>
        </p:txBody>
      </p:sp>
    </p:spTree>
    <p:extLst>
      <p:ext uri="{BB962C8B-B14F-4D97-AF65-F5344CB8AC3E}">
        <p14:creationId xmlns:p14="http://schemas.microsoft.com/office/powerpoint/2010/main" val="237010336"/>
      </p:ext>
    </p:extLst>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169" y="439386"/>
            <a:ext cx="10396882" cy="768986"/>
          </a:xfrm>
        </p:spPr>
        <p:txBody>
          <a:bodyPr>
            <a:normAutofit fontScale="90000"/>
          </a:bodyPr>
          <a:lstStyle/>
          <a:p>
            <a:pPr algn="ctr"/>
            <a:r>
              <a:rPr lang="en-US" sz="4400" dirty="0"/>
              <a:t>~Career Counseling with Jessica~</a:t>
            </a:r>
            <a:br>
              <a:rPr lang="en-US" sz="4400" dirty="0"/>
            </a:br>
            <a:r>
              <a:rPr lang="en-US" sz="3100" dirty="0"/>
              <a:t>Vocational Rehabilitation Counselor</a:t>
            </a:r>
          </a:p>
        </p:txBody>
      </p:sp>
      <p:sp>
        <p:nvSpPr>
          <p:cNvPr id="3" name="TextBox 2"/>
          <p:cNvSpPr txBox="1"/>
          <p:nvPr/>
        </p:nvSpPr>
        <p:spPr>
          <a:xfrm>
            <a:off x="5801113" y="1772001"/>
            <a:ext cx="5355770" cy="4154984"/>
          </a:xfrm>
          <a:prstGeom prst="rect">
            <a:avLst/>
          </a:prstGeom>
          <a:noFill/>
        </p:spPr>
        <p:txBody>
          <a:bodyPr wrap="square" rtlCol="0">
            <a:spAutoFit/>
          </a:bodyPr>
          <a:lstStyle/>
          <a:p>
            <a:r>
              <a:rPr lang="en-US" sz="2100" dirty="0">
                <a:latin typeface="Lucida Calligraphy" panose="03010101010101010101" pitchFamily="66" charset="0"/>
                <a:ea typeface="Gadugi" panose="020B0502040204020203" pitchFamily="34" charset="0"/>
              </a:rPr>
              <a:t>“Jessica is nice and very helpful.  She talks to me about how school is going, what my future goals are, and how I am doing at work.  She and my teacher, Mrs. </a:t>
            </a:r>
            <a:r>
              <a:rPr lang="en-US" sz="2100" dirty="0" err="1">
                <a:latin typeface="Lucida Calligraphy" panose="03010101010101010101" pitchFamily="66" charset="0"/>
                <a:ea typeface="Gadugi" panose="020B0502040204020203" pitchFamily="34" charset="0"/>
              </a:rPr>
              <a:t>Holzer</a:t>
            </a:r>
            <a:r>
              <a:rPr lang="en-US" sz="2100" dirty="0">
                <a:latin typeface="Lucida Calligraphy" panose="03010101010101010101" pitchFamily="66" charset="0"/>
                <a:ea typeface="Gadugi" panose="020B0502040204020203" pitchFamily="34" charset="0"/>
              </a:rPr>
              <a:t>, encouraged me to try a different job so I would get an idea of what working at a different job might be like.”                              </a:t>
            </a:r>
          </a:p>
          <a:p>
            <a:r>
              <a:rPr lang="en-US" sz="2100" dirty="0">
                <a:latin typeface="Lucida Calligraphy" panose="03010101010101010101" pitchFamily="66" charset="0"/>
                <a:ea typeface="Gadugi" panose="020B0502040204020203" pitchFamily="34" charset="0"/>
              </a:rPr>
              <a:t>								 Mayson</a:t>
            </a:r>
          </a:p>
          <a:p>
            <a:endParaRPr lang="en-US" dirty="0">
              <a:latin typeface="Lucida Calligraphy" panose="03010101010101010101" pitchFamily="66" charset="0"/>
              <a:ea typeface="Gadugi" panose="020B0502040204020203" pitchFamily="34" charset="0"/>
            </a:endParaRPr>
          </a:p>
          <a:p>
            <a:endParaRPr lang="en-US" dirty="0">
              <a:latin typeface="Lucida Calligraphy" panose="03010101010101010101" pitchFamily="66" charset="0"/>
              <a:ea typeface="Gadugi" panose="020B0502040204020203" pitchFamily="34" charset="0"/>
            </a:endParaRPr>
          </a:p>
          <a:p>
            <a:endParaRPr lang="en-US" dirty="0">
              <a:latin typeface="Lucida Calligraphy" panose="03010101010101010101" pitchFamily="66" charset="0"/>
              <a:ea typeface="Gadugi" panose="020B0502040204020203" pitchFamily="34" charset="0"/>
            </a:endParaRPr>
          </a:p>
        </p:txBody>
      </p:sp>
      <p:pic>
        <p:nvPicPr>
          <p:cNvPr id="1026" name="Picture 2" descr="91872cc3-fa3e-46d8-8e1d-e33afe9a14ed@namprd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034" y="1926379"/>
            <a:ext cx="4120737" cy="325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6874595"/>
      </p:ext>
    </p:extLst>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416" y="175161"/>
            <a:ext cx="11165773" cy="1151965"/>
          </a:xfrm>
        </p:spPr>
        <p:txBody>
          <a:bodyPr>
            <a:noAutofit/>
          </a:bodyPr>
          <a:lstStyle/>
          <a:p>
            <a:pPr algn="ctr"/>
            <a:r>
              <a:rPr lang="en-US" sz="4000" dirty="0"/>
              <a:t>Mayson’s first Project skills work Experience</a:t>
            </a:r>
            <a:br>
              <a:rPr lang="en-US" sz="4000" dirty="0"/>
            </a:br>
            <a:r>
              <a:rPr lang="en-US" sz="4000" dirty="0">
                <a:solidFill>
                  <a:schemeClr val="tx1"/>
                </a:solidFill>
              </a:rPr>
              <a:t>Timber Lake Day Care</a:t>
            </a:r>
            <a:endParaRPr lang="en-US" sz="4000" i="1" dirty="0">
              <a:solidFill>
                <a:schemeClr val="tx1"/>
              </a:solidFill>
            </a:endParaRPr>
          </a:p>
        </p:txBody>
      </p:sp>
      <p:pic>
        <p:nvPicPr>
          <p:cNvPr id="2051" name="Picture 3" descr="1a5740d3-eab6-4ad3-b38d-63086d9a5f1f@namprd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8918" y="1576145"/>
            <a:ext cx="3598225" cy="390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07522" y="1840676"/>
            <a:ext cx="4595751" cy="2800767"/>
          </a:xfrm>
          <a:prstGeom prst="rect">
            <a:avLst/>
          </a:prstGeom>
          <a:noFill/>
        </p:spPr>
        <p:txBody>
          <a:bodyPr wrap="square" rtlCol="0">
            <a:spAutoFit/>
          </a:bodyPr>
          <a:lstStyle/>
          <a:p>
            <a:r>
              <a:rPr lang="en-US" sz="2200" b="1" dirty="0">
                <a:latin typeface="Lucida Calligraphy" panose="03010101010101010101" pitchFamily="66" charset="0"/>
              </a:rPr>
              <a:t>“I really liked working at the day care.  My favorite thing was seeing the Kids’ faces light up when they saw me.  I also liked giving them snacks and helping them when they needed it.” </a:t>
            </a:r>
          </a:p>
          <a:p>
            <a:r>
              <a:rPr lang="en-US" sz="2200" b="1" dirty="0">
                <a:latin typeface="Lucida Calligraphy" panose="03010101010101010101" pitchFamily="66" charset="0"/>
              </a:rPr>
              <a:t>                              Mayson</a:t>
            </a:r>
          </a:p>
        </p:txBody>
      </p:sp>
    </p:spTree>
    <p:extLst>
      <p:ext uri="{BB962C8B-B14F-4D97-AF65-F5344CB8AC3E}">
        <p14:creationId xmlns:p14="http://schemas.microsoft.com/office/powerpoint/2010/main" val="1482311648"/>
      </p:ext>
    </p:extLst>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07" y="477201"/>
            <a:ext cx="9816736" cy="718076"/>
          </a:xfrm>
        </p:spPr>
        <p:txBody>
          <a:bodyPr>
            <a:noAutofit/>
          </a:bodyPr>
          <a:lstStyle/>
          <a:p>
            <a:pPr algn="ctr"/>
            <a:r>
              <a:rPr lang="en-US" sz="4000" dirty="0"/>
              <a:t>       Meet Cody…</a:t>
            </a:r>
            <a:br>
              <a:rPr lang="en-US" sz="4000" dirty="0"/>
            </a:br>
            <a:r>
              <a:rPr lang="en-US" sz="2800" dirty="0"/>
              <a:t>A successful young man from Isabel, SD</a:t>
            </a:r>
          </a:p>
        </p:txBody>
      </p:sp>
      <p:sp>
        <p:nvSpPr>
          <p:cNvPr id="3" name="Text Placeholder 2"/>
          <p:cNvSpPr>
            <a:spLocks noGrp="1"/>
          </p:cNvSpPr>
          <p:nvPr>
            <p:ph type="body" idx="1"/>
          </p:nvPr>
        </p:nvSpPr>
        <p:spPr>
          <a:xfrm>
            <a:off x="5747657" y="1384662"/>
            <a:ext cx="5123848" cy="4111394"/>
          </a:xfrm>
        </p:spPr>
        <p:txBody>
          <a:bodyPr>
            <a:normAutofit fontScale="85000" lnSpcReduction="10000"/>
          </a:bodyPr>
          <a:lstStyle/>
          <a:p>
            <a:pPr marL="342900" indent="-342900">
              <a:buFont typeface="Wingdings" panose="05000000000000000000" pitchFamily="2" charset="2"/>
              <a:buChar char="§"/>
            </a:pPr>
            <a:r>
              <a:rPr lang="en-US" dirty="0">
                <a:solidFill>
                  <a:schemeClr val="tx1"/>
                </a:solidFill>
              </a:rPr>
              <a:t>Currently 19 years old</a:t>
            </a:r>
          </a:p>
          <a:p>
            <a:pPr marL="342900" indent="-342900">
              <a:buFont typeface="Wingdings" panose="05000000000000000000" pitchFamily="2" charset="2"/>
              <a:buChar char="§"/>
            </a:pPr>
            <a:r>
              <a:rPr lang="en-US" dirty="0">
                <a:solidFill>
                  <a:schemeClr val="tx1"/>
                </a:solidFill>
              </a:rPr>
              <a:t>Attends school in Timber Lake</a:t>
            </a:r>
          </a:p>
          <a:p>
            <a:pPr marL="342900" indent="-342900">
              <a:buFont typeface="Wingdings" panose="05000000000000000000" pitchFamily="2" charset="2"/>
              <a:buChar char="§"/>
            </a:pPr>
            <a:r>
              <a:rPr lang="en-US" dirty="0">
                <a:solidFill>
                  <a:schemeClr val="tx1"/>
                </a:solidFill>
              </a:rPr>
              <a:t>Diagnosed with autism at age 3</a:t>
            </a:r>
          </a:p>
          <a:p>
            <a:pPr marL="342900" indent="-342900">
              <a:buFont typeface="Wingdings" panose="05000000000000000000" pitchFamily="2" charset="2"/>
              <a:buChar char="§"/>
            </a:pPr>
            <a:r>
              <a:rPr lang="en-US" dirty="0">
                <a:solidFill>
                  <a:schemeClr val="tx1"/>
                </a:solidFill>
              </a:rPr>
              <a:t>Has a very loving and supportive family</a:t>
            </a:r>
          </a:p>
          <a:p>
            <a:pPr marL="342900" indent="-342900">
              <a:buFont typeface="Wingdings" panose="05000000000000000000" pitchFamily="2" charset="2"/>
              <a:buChar char="§"/>
            </a:pPr>
            <a:r>
              <a:rPr lang="en-US" dirty="0">
                <a:solidFill>
                  <a:schemeClr val="tx1"/>
                </a:solidFill>
              </a:rPr>
              <a:t>was included in the general education environment to the greatest extent possible</a:t>
            </a:r>
          </a:p>
          <a:p>
            <a:pPr marL="342900" indent="-342900">
              <a:buFont typeface="Wingdings" panose="05000000000000000000" pitchFamily="2" charset="2"/>
              <a:buChar char="§"/>
            </a:pPr>
            <a:r>
              <a:rPr lang="en-US" dirty="0">
                <a:solidFill>
                  <a:schemeClr val="tx1"/>
                </a:solidFill>
              </a:rPr>
              <a:t>Is a valued member of his graduating class and taught his peers &amp; teachers many life lessons</a:t>
            </a:r>
          </a:p>
          <a:p>
            <a:pPr marL="342900" indent="-342900">
              <a:buFont typeface="Wingdings" panose="05000000000000000000" pitchFamily="2" charset="2"/>
              <a:buChar char="§"/>
            </a:pPr>
            <a:r>
              <a:rPr lang="en-US" dirty="0">
                <a:solidFill>
                  <a:schemeClr val="tx1"/>
                </a:solidFill>
              </a:rPr>
              <a:t>Participated in graduation -may, 2018 </a:t>
            </a:r>
          </a:p>
          <a:p>
            <a:pPr marL="342900" indent="-342900">
              <a:buFont typeface="Wingdings" panose="05000000000000000000" pitchFamily="2" charset="2"/>
              <a:buChar char="§"/>
            </a:pPr>
            <a:r>
              <a:rPr lang="en-US" dirty="0">
                <a:solidFill>
                  <a:schemeClr val="tx1"/>
                </a:solidFill>
              </a:rPr>
              <a:t>Currently Has a rigorous work schedule</a:t>
            </a:r>
          </a:p>
          <a:p>
            <a:pPr marL="342900" indent="-342900">
              <a:buFont typeface="Wingdings" panose="05000000000000000000" pitchFamily="2" charset="2"/>
              <a:buChar char="§"/>
            </a:pPr>
            <a:endParaRPr lang="en-US" dirty="0">
              <a:solidFill>
                <a:schemeClr val="tx1"/>
              </a:solidFill>
            </a:endParaRPr>
          </a:p>
        </p:txBody>
      </p:sp>
      <p:pic>
        <p:nvPicPr>
          <p:cNvPr id="3074" name="Picture 2" descr="d3e84439-a73b-4107-a7be-75068e813a58@namprd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3685" y="1384662"/>
            <a:ext cx="3681641" cy="4111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2578162"/>
      </p:ext>
    </p:extLst>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715" y="210788"/>
            <a:ext cx="10396882" cy="715488"/>
          </a:xfrm>
        </p:spPr>
        <p:txBody>
          <a:bodyPr>
            <a:normAutofit fontScale="90000"/>
          </a:bodyPr>
          <a:lstStyle/>
          <a:p>
            <a:r>
              <a:rPr lang="en-US" dirty="0"/>
              <a:t>A warm welcome back…</a:t>
            </a:r>
          </a:p>
        </p:txBody>
      </p:sp>
      <p:pic>
        <p:nvPicPr>
          <p:cNvPr id="3" name="Picture 2" descr="4601df91-24ea-4f8b-9361-1ffe93fb5810@namprd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3970">
            <a:off x="7598647" y="609723"/>
            <a:ext cx="2882970" cy="4338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3b2f00eb-4ac8-4855-a361-b56005a37a50@namprd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817064">
            <a:off x="943520" y="1377702"/>
            <a:ext cx="3687826" cy="336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rot="207862">
            <a:off x="7277373" y="4959384"/>
            <a:ext cx="3339376" cy="400110"/>
          </a:xfrm>
          <a:prstGeom prst="rect">
            <a:avLst/>
          </a:prstGeom>
          <a:noFill/>
        </p:spPr>
        <p:txBody>
          <a:bodyPr wrap="none" rtlCol="0">
            <a:spAutoFit/>
          </a:bodyPr>
          <a:lstStyle/>
          <a:p>
            <a:r>
              <a:rPr lang="en-US" sz="2000" dirty="0"/>
              <a:t>Organizing the changing room</a:t>
            </a:r>
          </a:p>
        </p:txBody>
      </p:sp>
      <p:sp>
        <p:nvSpPr>
          <p:cNvPr id="5" name="TextBox 4"/>
          <p:cNvSpPr txBox="1"/>
          <p:nvPr/>
        </p:nvSpPr>
        <p:spPr>
          <a:xfrm rot="20993196">
            <a:off x="1485076" y="4840700"/>
            <a:ext cx="3773414" cy="400110"/>
          </a:xfrm>
          <a:prstGeom prst="rect">
            <a:avLst/>
          </a:prstGeom>
          <a:noFill/>
        </p:spPr>
        <p:txBody>
          <a:bodyPr wrap="square" rtlCol="0">
            <a:spAutoFit/>
          </a:bodyPr>
          <a:lstStyle/>
          <a:p>
            <a:r>
              <a:rPr lang="en-US" sz="2000" dirty="0"/>
              <a:t>Someone sure missed Mayson</a:t>
            </a:r>
            <a:r>
              <a:rPr lang="en-US" dirty="0"/>
              <a:t>!</a:t>
            </a:r>
          </a:p>
        </p:txBody>
      </p:sp>
      <p:sp>
        <p:nvSpPr>
          <p:cNvPr id="6" name="TextBox 5"/>
          <p:cNvSpPr txBox="1"/>
          <p:nvPr/>
        </p:nvSpPr>
        <p:spPr>
          <a:xfrm>
            <a:off x="5059774" y="1596007"/>
            <a:ext cx="2090081" cy="2246769"/>
          </a:xfrm>
          <a:prstGeom prst="rect">
            <a:avLst/>
          </a:prstGeom>
          <a:noFill/>
        </p:spPr>
        <p:txBody>
          <a:bodyPr wrap="square" rtlCol="0">
            <a:spAutoFit/>
          </a:bodyPr>
          <a:lstStyle/>
          <a:p>
            <a:r>
              <a:rPr lang="en-US" sz="2000" dirty="0"/>
              <a:t>Although Mayson </a:t>
            </a:r>
          </a:p>
          <a:p>
            <a:r>
              <a:rPr lang="en-US" sz="2000" dirty="0"/>
              <a:t>is now working at </a:t>
            </a:r>
          </a:p>
          <a:p>
            <a:r>
              <a:rPr lang="en-US" sz="2000" dirty="0"/>
              <a:t>TL  Service, she </a:t>
            </a:r>
          </a:p>
          <a:p>
            <a:r>
              <a:rPr lang="en-US" sz="2000" dirty="0"/>
              <a:t>stopped by the </a:t>
            </a:r>
          </a:p>
          <a:p>
            <a:r>
              <a:rPr lang="en-US" sz="2000" dirty="0"/>
              <a:t>day care to say </a:t>
            </a:r>
          </a:p>
          <a:p>
            <a:r>
              <a:rPr lang="en-US" sz="2000" dirty="0"/>
              <a:t>hello and lend a </a:t>
            </a:r>
          </a:p>
          <a:p>
            <a:r>
              <a:rPr lang="en-US" sz="2000" dirty="0"/>
              <a:t>helping hand.</a:t>
            </a:r>
          </a:p>
        </p:txBody>
      </p:sp>
    </p:spTree>
    <p:extLst>
      <p:ext uri="{BB962C8B-B14F-4D97-AF65-F5344CB8AC3E}">
        <p14:creationId xmlns:p14="http://schemas.microsoft.com/office/powerpoint/2010/main" val="3641268267"/>
      </p:ext>
    </p:extLst>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909" y="284018"/>
            <a:ext cx="10396882" cy="1151965"/>
          </a:xfrm>
        </p:spPr>
        <p:txBody>
          <a:bodyPr>
            <a:normAutofit/>
          </a:bodyPr>
          <a:lstStyle/>
          <a:p>
            <a:r>
              <a:rPr lang="en-US" sz="4800" dirty="0"/>
              <a:t>Big things can happen in small places!</a:t>
            </a:r>
          </a:p>
        </p:txBody>
      </p:sp>
      <p:pic>
        <p:nvPicPr>
          <p:cNvPr id="3" name="Picture 2" descr="C:\Users\michelle.martin\AppData\Local\Microsoft\Windows\INetCache\Content.MSO\D1315130.tmp"/>
          <p:cNvPicPr/>
          <p:nvPr/>
        </p:nvPicPr>
        <p:blipFill>
          <a:blip r:embed="rId2">
            <a:extLst>
              <a:ext uri="{28A0092B-C50C-407E-A947-70E740481C1C}">
                <a14:useLocalDpi xmlns:a14="http://schemas.microsoft.com/office/drawing/2010/main" val="0"/>
              </a:ext>
            </a:extLst>
          </a:blip>
          <a:srcRect/>
          <a:stretch>
            <a:fillRect/>
          </a:stretch>
        </p:blipFill>
        <p:spPr bwMode="auto">
          <a:xfrm>
            <a:off x="751133" y="1574529"/>
            <a:ext cx="6093012" cy="3219144"/>
          </a:xfrm>
          <a:prstGeom prst="rect">
            <a:avLst/>
          </a:prstGeom>
          <a:noFill/>
          <a:ln>
            <a:noFill/>
          </a:ln>
        </p:spPr>
      </p:pic>
      <p:sp>
        <p:nvSpPr>
          <p:cNvPr id="13" name="TextBox 12"/>
          <p:cNvSpPr txBox="1"/>
          <p:nvPr/>
        </p:nvSpPr>
        <p:spPr>
          <a:xfrm>
            <a:off x="2341418" y="4835237"/>
            <a:ext cx="2612073" cy="523220"/>
          </a:xfrm>
          <a:prstGeom prst="rect">
            <a:avLst/>
          </a:prstGeom>
          <a:noFill/>
        </p:spPr>
        <p:txBody>
          <a:bodyPr wrap="square" rtlCol="0">
            <a:spAutoFit/>
          </a:bodyPr>
          <a:lstStyle/>
          <a:p>
            <a:r>
              <a:rPr lang="en-US" sz="2800" dirty="0"/>
              <a:t>Population 489</a:t>
            </a:r>
          </a:p>
        </p:txBody>
      </p:sp>
      <p:sp>
        <p:nvSpPr>
          <p:cNvPr id="14" name="TextBox 13"/>
          <p:cNvSpPr txBox="1"/>
          <p:nvPr/>
        </p:nvSpPr>
        <p:spPr>
          <a:xfrm rot="468287">
            <a:off x="8021412" y="2029940"/>
            <a:ext cx="2507674" cy="2308324"/>
          </a:xfrm>
          <a:prstGeom prst="rect">
            <a:avLst/>
          </a:prstGeom>
          <a:noFill/>
        </p:spPr>
        <p:txBody>
          <a:bodyPr wrap="square" rtlCol="0">
            <a:spAutoFit/>
          </a:bodyPr>
          <a:lstStyle/>
          <a:p>
            <a:pPr algn="ctr"/>
            <a:r>
              <a:rPr lang="en-US" sz="2400" u="sng" dirty="0">
                <a:solidFill>
                  <a:srgbClr val="C00000"/>
                </a:solidFill>
              </a:rPr>
              <a:t>Isabel</a:t>
            </a:r>
          </a:p>
          <a:p>
            <a:r>
              <a:rPr lang="en-US" sz="2400" dirty="0"/>
              <a:t>Cody’s home town is 20 miles from Timber Lake and has a population </a:t>
            </a:r>
            <a:r>
              <a:rPr lang="en-US" sz="2400"/>
              <a:t>of 152.</a:t>
            </a:r>
            <a:endParaRPr lang="en-US" sz="2400" dirty="0"/>
          </a:p>
        </p:txBody>
      </p:sp>
    </p:spTree>
    <p:extLst>
      <p:ext uri="{BB962C8B-B14F-4D97-AF65-F5344CB8AC3E}">
        <p14:creationId xmlns:p14="http://schemas.microsoft.com/office/powerpoint/2010/main" val="2813700138"/>
      </p:ext>
    </p:extLst>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517" y="332509"/>
            <a:ext cx="10453290" cy="5118265"/>
          </a:xfrm>
        </p:spPr>
        <p:txBody>
          <a:bodyPr>
            <a:normAutofit/>
          </a:bodyPr>
          <a:lstStyle/>
          <a:p>
            <a:r>
              <a:rPr lang="en-US" sz="6000" dirty="0"/>
              <a:t>Thinking outside of the Box…</a:t>
            </a:r>
            <a:br>
              <a:rPr lang="en-US" sz="5300" dirty="0"/>
            </a:br>
            <a:r>
              <a:rPr lang="en-US" sz="6000" dirty="0"/>
              <a:t>            </a:t>
            </a:r>
            <a:r>
              <a:rPr lang="en-US" sz="3600" i="1" dirty="0">
                <a:solidFill>
                  <a:schemeClr val="tx1"/>
                </a:solidFill>
              </a:rPr>
              <a:t>It is what small school districts must do </a:t>
            </a:r>
            <a:endParaRPr lang="en-US" sz="3600" dirty="0"/>
          </a:p>
        </p:txBody>
      </p:sp>
    </p:spTree>
    <p:extLst>
      <p:ext uri="{BB962C8B-B14F-4D97-AF65-F5344CB8AC3E}">
        <p14:creationId xmlns:p14="http://schemas.microsoft.com/office/powerpoint/2010/main" val="4141557342"/>
      </p:ext>
    </p:extLst>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1257" y="776582"/>
            <a:ext cx="10913424" cy="2000548"/>
          </a:xfrm>
          <a:prstGeom prst="rect">
            <a:avLst/>
          </a:prstGeom>
        </p:spPr>
        <p:txBody>
          <a:bodyPr wrap="square">
            <a:spAutoFit/>
          </a:bodyPr>
          <a:lstStyle/>
          <a:p>
            <a:pPr algn="ctr"/>
            <a:r>
              <a:rPr lang="en-US" sz="4000" dirty="0"/>
              <a:t>Teamwork Makes the Dream  Work!</a:t>
            </a:r>
            <a:br>
              <a:rPr lang="en-US" sz="2800" dirty="0"/>
            </a:br>
            <a:endParaRPr lang="en-US" sz="2800" dirty="0"/>
          </a:p>
          <a:p>
            <a:pPr algn="ctr"/>
            <a:r>
              <a:rPr lang="en-US" sz="2800" dirty="0">
                <a:solidFill>
                  <a:srgbClr val="C00000"/>
                </a:solidFill>
              </a:rPr>
              <a:t>How one rural Wyoming school district was able to create employment opportunities for students with disabilities </a:t>
            </a:r>
            <a:endParaRPr lang="en-US" sz="2800" dirty="0"/>
          </a:p>
        </p:txBody>
      </p:sp>
      <p:sp>
        <p:nvSpPr>
          <p:cNvPr id="4" name="Rectangle 3"/>
          <p:cNvSpPr/>
          <p:nvPr/>
        </p:nvSpPr>
        <p:spPr>
          <a:xfrm>
            <a:off x="1145969" y="3170712"/>
            <a:ext cx="9423070" cy="2031325"/>
          </a:xfrm>
          <a:prstGeom prst="rect">
            <a:avLst/>
          </a:prstGeom>
        </p:spPr>
        <p:txBody>
          <a:bodyPr wrap="square">
            <a:spAutoFit/>
          </a:bodyPr>
          <a:lstStyle/>
          <a:p>
            <a:r>
              <a:rPr lang="en-US" sz="2400" dirty="0">
                <a:latin typeface="Segoe UI Emoji" panose="020B0502040204020203" pitchFamily="34" charset="0"/>
                <a:ea typeface="Segoe UI Emoji" panose="020B0502040204020203" pitchFamily="34" charset="0"/>
                <a:cs typeface="Times New Roman" panose="02020603050405020304" pitchFamily="18" charset="0"/>
              </a:rPr>
              <a:t>Shoshoni School District created a partnership with Vocational Rehabilitation and WY Workforce Services to start a summer work program for students with disabilities…</a:t>
            </a:r>
            <a:endParaRPr lang="en-US" sz="2400" b="1" i="1" dirty="0">
              <a:solidFill>
                <a:srgbClr val="C00000"/>
              </a:solidFill>
              <a:latin typeface="Segoe UI Emoji" panose="020B0502040204020203" pitchFamily="34" charset="0"/>
              <a:ea typeface="Segoe UI Emoji" panose="020B0502040204020203" pitchFamily="34" charset="0"/>
              <a:cs typeface="Times New Roman" panose="02020603050405020304" pitchFamily="18" charset="0"/>
            </a:endParaRPr>
          </a:p>
          <a:p>
            <a:pPr algn="ctr"/>
            <a:r>
              <a:rPr lang="en-US" sz="3000" b="1" i="1" dirty="0">
                <a:solidFill>
                  <a:srgbClr val="C00000"/>
                </a:solidFill>
                <a:latin typeface="Segoe UI Emoji" panose="020B0502040204020203" pitchFamily="34" charset="0"/>
                <a:ea typeface="Segoe UI Emoji" panose="020B0502040204020203" pitchFamily="34" charset="0"/>
                <a:cs typeface="Times New Roman" panose="02020603050405020304" pitchFamily="18" charset="0"/>
              </a:rPr>
              <a:t>And it all started with two telephone conversations!</a:t>
            </a:r>
          </a:p>
          <a:p>
            <a:pPr algn="ctr"/>
            <a:endParaRPr lang="en-US" sz="1200" b="1" i="1" dirty="0">
              <a:solidFill>
                <a:srgbClr val="C00000"/>
              </a:solidFill>
              <a:latin typeface="Segoe UI Emoji" panose="020B0502040204020203" pitchFamily="34" charset="0"/>
              <a:ea typeface="Segoe UI Emoji" panose="020B0502040204020203" pitchFamily="34" charset="0"/>
              <a:cs typeface="Times New Roman" panose="02020603050405020304" pitchFamily="18" charset="0"/>
            </a:endParaRPr>
          </a:p>
          <a:p>
            <a:pPr algn="ctr"/>
            <a:endParaRPr lang="en-US" sz="1200" b="1" i="1" dirty="0">
              <a:solidFill>
                <a:srgbClr val="C00000"/>
              </a:solidFill>
              <a:latin typeface="Segoe UI Emoji" panose="020B0502040204020203" pitchFamily="34" charset="0"/>
              <a:ea typeface="Segoe UI Emoji"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3212949944"/>
      </p:ext>
    </p:extLst>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805" y="0"/>
            <a:ext cx="11346871" cy="1394756"/>
          </a:xfrm>
        </p:spPr>
        <p:txBody>
          <a:bodyPr>
            <a:noAutofit/>
          </a:bodyPr>
          <a:lstStyle/>
          <a:p>
            <a:pPr algn="ctr"/>
            <a:r>
              <a:rPr lang="en-US" sz="4800" dirty="0">
                <a:solidFill>
                  <a:srgbClr val="C00000"/>
                </a:solidFill>
              </a:rPr>
              <a:t>Getting Started and growing the Project</a:t>
            </a:r>
          </a:p>
        </p:txBody>
      </p:sp>
      <p:sp>
        <p:nvSpPr>
          <p:cNvPr id="3" name="Content Placeholder 2"/>
          <p:cNvSpPr>
            <a:spLocks noGrp="1"/>
          </p:cNvSpPr>
          <p:nvPr>
            <p:ph sz="quarter" idx="13"/>
          </p:nvPr>
        </p:nvSpPr>
        <p:spPr>
          <a:xfrm>
            <a:off x="210805" y="1158497"/>
            <a:ext cx="11346871" cy="4835235"/>
          </a:xfrm>
        </p:spPr>
        <p:txBody>
          <a:bodyPr>
            <a:normAutofit/>
          </a:bodyPr>
          <a:lstStyle/>
          <a:p>
            <a:pPr>
              <a:buFont typeface="Wingdings" panose="05000000000000000000" pitchFamily="2" charset="2"/>
              <a:buChar char="§"/>
            </a:pPr>
            <a:r>
              <a:rPr lang="en-US" sz="1900" b="1" dirty="0">
                <a:latin typeface="Segoe UI Emoji" panose="020B0502040204020203" pitchFamily="34" charset="0"/>
                <a:ea typeface="Segoe UI Emoji" panose="020B0502040204020203" pitchFamily="34" charset="0"/>
                <a:cs typeface="Times New Roman" panose="02020603050405020304" pitchFamily="18" charset="0"/>
              </a:rPr>
              <a:t>The shop teacher and technology coordinator were hired to teach and supervise the summer project.  Students were paid through Vocational Rehabilitation and WY workforce services</a:t>
            </a:r>
          </a:p>
          <a:p>
            <a:pPr>
              <a:buFont typeface="Wingdings" panose="05000000000000000000" pitchFamily="2" charset="2"/>
              <a:buChar char="§"/>
            </a:pPr>
            <a:r>
              <a:rPr lang="en-US" sz="1900" b="1" dirty="0">
                <a:latin typeface="Segoe UI Emoji" panose="020B0502040204020203" pitchFamily="34" charset="0"/>
                <a:ea typeface="Segoe UI Emoji" panose="020B0502040204020203" pitchFamily="34" charset="0"/>
                <a:cs typeface="Times New Roman" panose="02020603050405020304" pitchFamily="18" charset="0"/>
              </a:rPr>
              <a:t>CWC, a community college 22 miles away, heard about the project and wanted to get in on the action.  Students were bussed to </a:t>
            </a:r>
            <a:r>
              <a:rPr lang="en-US" sz="1900" b="1" dirty="0" err="1">
                <a:latin typeface="Segoe UI Emoji" panose="020B0502040204020203" pitchFamily="34" charset="0"/>
                <a:ea typeface="Segoe UI Emoji" panose="020B0502040204020203" pitchFamily="34" charset="0"/>
                <a:cs typeface="Times New Roman" panose="02020603050405020304" pitchFamily="18" charset="0"/>
              </a:rPr>
              <a:t>cwc</a:t>
            </a:r>
            <a:r>
              <a:rPr lang="en-US" sz="1900" b="1" dirty="0">
                <a:latin typeface="Segoe UI Emoji" panose="020B0502040204020203" pitchFamily="34" charset="0"/>
                <a:ea typeface="Segoe UI Emoji" panose="020B0502040204020203" pitchFamily="34" charset="0"/>
                <a:cs typeface="Times New Roman" panose="02020603050405020304" pitchFamily="18" charset="0"/>
              </a:rPr>
              <a:t> each Friday afternoon to attend an employability class that was specially designed for them.  They were able to earn one college credit per summer.  **all tuition was  waived**</a:t>
            </a:r>
          </a:p>
          <a:p>
            <a:pPr>
              <a:buFont typeface="Wingdings" panose="05000000000000000000" pitchFamily="2" charset="2"/>
              <a:buChar char="§"/>
            </a:pPr>
            <a:r>
              <a:rPr lang="en-US" sz="1900" b="1" dirty="0">
                <a:latin typeface="Segoe UI Emoji" panose="020B0502040204020203" pitchFamily="34" charset="0"/>
                <a:ea typeface="Segoe UI Emoji" panose="020B0502040204020203" pitchFamily="34" charset="0"/>
                <a:cs typeface="Times New Roman" panose="02020603050405020304" pitchFamily="18" charset="0"/>
              </a:rPr>
              <a:t>By the second year, WY workforce services discovered a clause in their eligibility criteria that would allow non-disabled students to participate in the summer program due to the district’s remoteness.  By the 3</a:t>
            </a:r>
            <a:r>
              <a:rPr lang="en-US" sz="1900" b="1" baseline="30000" dirty="0">
                <a:latin typeface="Segoe UI Emoji" panose="020B0502040204020203" pitchFamily="34" charset="0"/>
                <a:ea typeface="Segoe UI Emoji" panose="020B0502040204020203" pitchFamily="34" charset="0"/>
                <a:cs typeface="Times New Roman" panose="02020603050405020304" pitchFamily="18" charset="0"/>
              </a:rPr>
              <a:t>rd</a:t>
            </a:r>
            <a:r>
              <a:rPr lang="en-US" sz="1900" b="1" dirty="0">
                <a:latin typeface="Segoe UI Emoji" panose="020B0502040204020203" pitchFamily="34" charset="0"/>
                <a:ea typeface="Segoe UI Emoji" panose="020B0502040204020203" pitchFamily="34" charset="0"/>
                <a:cs typeface="Times New Roman" panose="02020603050405020304" pitchFamily="18" charset="0"/>
              </a:rPr>
              <a:t> summer, we had a work crew of 15 students with and without disabilities working alongside one another</a:t>
            </a:r>
          </a:p>
          <a:p>
            <a:endParaRPr lang="en-US" dirty="0"/>
          </a:p>
        </p:txBody>
      </p:sp>
    </p:spTree>
    <p:extLst>
      <p:ext uri="{BB962C8B-B14F-4D97-AF65-F5344CB8AC3E}">
        <p14:creationId xmlns:p14="http://schemas.microsoft.com/office/powerpoint/2010/main" val="3935187454"/>
      </p:ext>
    </p:extLst>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021" y="120407"/>
            <a:ext cx="10394706" cy="1151965"/>
          </a:xfrm>
        </p:spPr>
        <p:txBody>
          <a:bodyPr>
            <a:normAutofit/>
          </a:bodyPr>
          <a:lstStyle/>
          <a:p>
            <a:r>
              <a:rPr lang="en-US" sz="4000" dirty="0"/>
              <a:t>A Grass roots Summer work program</a:t>
            </a:r>
          </a:p>
        </p:txBody>
      </p:sp>
      <p:sp>
        <p:nvSpPr>
          <p:cNvPr id="3" name="Text Placeholder 2"/>
          <p:cNvSpPr>
            <a:spLocks noGrp="1"/>
          </p:cNvSpPr>
          <p:nvPr>
            <p:ph type="body" idx="1"/>
          </p:nvPr>
        </p:nvSpPr>
        <p:spPr>
          <a:xfrm>
            <a:off x="526473" y="1487273"/>
            <a:ext cx="3310128" cy="576262"/>
          </a:xfrm>
        </p:spPr>
        <p:txBody>
          <a:bodyPr/>
          <a:lstStyle/>
          <a:p>
            <a:r>
              <a:rPr lang="en-US" dirty="0"/>
              <a:t>Technology support</a:t>
            </a:r>
          </a:p>
        </p:txBody>
      </p:sp>
      <p:sp>
        <p:nvSpPr>
          <p:cNvPr id="4" name="Text Placeholder 3"/>
          <p:cNvSpPr>
            <a:spLocks noGrp="1"/>
          </p:cNvSpPr>
          <p:nvPr>
            <p:ph type="body" sz="half" idx="15"/>
          </p:nvPr>
        </p:nvSpPr>
        <p:spPr>
          <a:xfrm>
            <a:off x="526473" y="2398843"/>
            <a:ext cx="3469457" cy="2975743"/>
          </a:xfrm>
        </p:spPr>
        <p:txBody>
          <a:bodyPr>
            <a:normAutofit fontScale="92500" lnSpcReduction="10000"/>
          </a:bodyPr>
          <a:lstStyle/>
          <a:p>
            <a:pPr marL="285750" indent="-285750" algn="l">
              <a:buFont typeface="Wingdings" panose="05000000000000000000" pitchFamily="2" charset="2"/>
              <a:buChar char="§"/>
            </a:pPr>
            <a:r>
              <a:rPr lang="en-US" sz="1600" dirty="0">
                <a:latin typeface="Segoe UI Emoji" panose="020B0502040204020203" pitchFamily="34" charset="0"/>
                <a:ea typeface="Segoe UI Emoji" panose="020B0502040204020203" pitchFamily="34" charset="0"/>
              </a:rPr>
              <a:t>Installed updates on all laptop computers</a:t>
            </a:r>
          </a:p>
          <a:p>
            <a:pPr marL="285750" indent="-285750" algn="l">
              <a:buFont typeface="Wingdings" panose="05000000000000000000" pitchFamily="2" charset="2"/>
              <a:buChar char="§"/>
            </a:pPr>
            <a:r>
              <a:rPr lang="en-US" sz="1600" dirty="0">
                <a:latin typeface="Segoe UI Emoji" panose="020B0502040204020203" pitchFamily="34" charset="0"/>
                <a:ea typeface="Segoe UI Emoji" panose="020B0502040204020203" pitchFamily="34" charset="0"/>
              </a:rPr>
              <a:t>Re-imaged computers</a:t>
            </a:r>
          </a:p>
          <a:p>
            <a:pPr marL="285750" indent="-285750" algn="l">
              <a:buFont typeface="Wingdings" panose="05000000000000000000" pitchFamily="2" charset="2"/>
              <a:buChar char="§"/>
            </a:pPr>
            <a:r>
              <a:rPr lang="en-US" sz="1600" dirty="0">
                <a:latin typeface="Segoe UI Emoji" panose="020B0502040204020203" pitchFamily="34" charset="0"/>
                <a:ea typeface="Segoe UI Emoji" panose="020B0502040204020203" pitchFamily="34" charset="0"/>
              </a:rPr>
              <a:t>Made basic computer repairs</a:t>
            </a:r>
          </a:p>
          <a:p>
            <a:pPr marL="285750" indent="-285750" algn="l">
              <a:buFont typeface="Wingdings" panose="05000000000000000000" pitchFamily="2" charset="2"/>
              <a:buChar char="§"/>
            </a:pPr>
            <a:r>
              <a:rPr lang="en-US" sz="1600" dirty="0">
                <a:latin typeface="Segoe UI Emoji" panose="020B0502040204020203" pitchFamily="34" charset="0"/>
                <a:ea typeface="Segoe UI Emoji" panose="020B0502040204020203" pitchFamily="34" charset="0"/>
              </a:rPr>
              <a:t>Cleaned computers for the following school year</a:t>
            </a:r>
          </a:p>
          <a:p>
            <a:pPr marL="285750" indent="-285750" algn="l">
              <a:buFont typeface="Wingdings" panose="05000000000000000000" pitchFamily="2" charset="2"/>
              <a:buChar char="§"/>
            </a:pPr>
            <a:r>
              <a:rPr lang="en-US" sz="1600" dirty="0">
                <a:latin typeface="Segoe UI Emoji" panose="020B0502040204020203" pitchFamily="34" charset="0"/>
                <a:ea typeface="Segoe UI Emoji" panose="020B0502040204020203" pitchFamily="34" charset="0"/>
              </a:rPr>
              <a:t>Learned trouble shooting techniques to use at the technology help desk</a:t>
            </a:r>
          </a:p>
          <a:p>
            <a:pPr algn="l"/>
            <a:endParaRPr lang="en-US" sz="1600" dirty="0"/>
          </a:p>
        </p:txBody>
      </p:sp>
      <p:sp>
        <p:nvSpPr>
          <p:cNvPr id="5" name="Text Placeholder 4"/>
          <p:cNvSpPr>
            <a:spLocks noGrp="1"/>
          </p:cNvSpPr>
          <p:nvPr>
            <p:ph type="body" sz="quarter" idx="3"/>
          </p:nvPr>
        </p:nvSpPr>
        <p:spPr>
          <a:xfrm>
            <a:off x="4114797" y="1607680"/>
            <a:ext cx="3429952" cy="576262"/>
          </a:xfrm>
        </p:spPr>
        <p:txBody>
          <a:bodyPr/>
          <a:lstStyle/>
          <a:p>
            <a:r>
              <a:rPr lang="en-US" sz="2300" dirty="0"/>
              <a:t>Community-based projects &amp; construction</a:t>
            </a:r>
          </a:p>
        </p:txBody>
      </p:sp>
      <p:sp>
        <p:nvSpPr>
          <p:cNvPr id="6" name="Text Placeholder 5"/>
          <p:cNvSpPr>
            <a:spLocks noGrp="1"/>
          </p:cNvSpPr>
          <p:nvPr>
            <p:ph type="body" sz="half" idx="16"/>
          </p:nvPr>
        </p:nvSpPr>
        <p:spPr>
          <a:xfrm>
            <a:off x="4114797" y="2398843"/>
            <a:ext cx="3429952" cy="2975743"/>
          </a:xfrm>
        </p:spPr>
        <p:txBody>
          <a:bodyPr>
            <a:normAutofit fontScale="92500" lnSpcReduction="20000"/>
          </a:bodyPr>
          <a:lstStyle/>
          <a:p>
            <a:pPr marL="285750" indent="-285750" algn="l">
              <a:buFont typeface="Wingdings" panose="05000000000000000000" pitchFamily="2" charset="2"/>
              <a:buChar char="§"/>
            </a:pPr>
            <a:r>
              <a:rPr lang="en-US" sz="1600" dirty="0">
                <a:latin typeface="Segoe UI Emoji" panose="020B0502040204020203" pitchFamily="34" charset="0"/>
                <a:ea typeface="Segoe UI Emoji" panose="020B0502040204020203" pitchFamily="34" charset="0"/>
              </a:rPr>
              <a:t>Remodeled bathrooms in the wood shop</a:t>
            </a:r>
          </a:p>
          <a:p>
            <a:pPr marL="285750" indent="-285750" algn="l">
              <a:buFont typeface="Wingdings" panose="05000000000000000000" pitchFamily="2" charset="2"/>
              <a:buChar char="§"/>
            </a:pPr>
            <a:r>
              <a:rPr lang="en-US" sz="1600" dirty="0">
                <a:latin typeface="Segoe UI Emoji" panose="020B0502040204020203" pitchFamily="34" charset="0"/>
                <a:ea typeface="Segoe UI Emoji" panose="020B0502040204020203" pitchFamily="34" charset="0"/>
              </a:rPr>
              <a:t>Built wheelchair ramps for senior citizens</a:t>
            </a:r>
          </a:p>
          <a:p>
            <a:pPr marL="285750" indent="-285750" algn="l">
              <a:buFont typeface="Wingdings" panose="05000000000000000000" pitchFamily="2" charset="2"/>
              <a:buChar char="§"/>
            </a:pPr>
            <a:r>
              <a:rPr lang="en-US" sz="1600" dirty="0">
                <a:latin typeface="Segoe UI Emoji" panose="020B0502040204020203" pitchFamily="34" charset="0"/>
                <a:ea typeface="Segoe UI Emoji" panose="020B0502040204020203" pitchFamily="34" charset="0"/>
              </a:rPr>
              <a:t>Assembled new playground equipment at the city park</a:t>
            </a:r>
          </a:p>
          <a:p>
            <a:pPr marL="285750" indent="-285750" algn="l">
              <a:buFont typeface="Wingdings" panose="05000000000000000000" pitchFamily="2" charset="2"/>
              <a:buChar char="§"/>
            </a:pPr>
            <a:r>
              <a:rPr lang="en-US" sz="1600" b="1" dirty="0">
                <a:solidFill>
                  <a:srgbClr val="C00000"/>
                </a:solidFill>
                <a:latin typeface="Segoe UI Emoji" panose="020B0502040204020203" pitchFamily="34" charset="0"/>
                <a:ea typeface="Segoe UI Emoji" panose="020B0502040204020203" pitchFamily="34" charset="0"/>
              </a:rPr>
              <a:t>Took requests from community members to build  and/or repair decks, steps, fences, etc. </a:t>
            </a:r>
            <a:r>
              <a:rPr lang="en-US" sz="1500" b="1" dirty="0">
                <a:latin typeface="Segoe UI Emoji" panose="020B0502040204020203" pitchFamily="34" charset="0"/>
                <a:ea typeface="Segoe UI Emoji" panose="020B0502040204020203" pitchFamily="34" charset="0"/>
              </a:rPr>
              <a:t>*This was a big hit!</a:t>
            </a:r>
          </a:p>
          <a:p>
            <a:pPr marL="285750" indent="-285750" algn="l">
              <a:buFont typeface="Wingdings" panose="05000000000000000000" pitchFamily="2" charset="2"/>
              <a:buChar char="§"/>
            </a:pPr>
            <a:endParaRPr lang="en-US" dirty="0"/>
          </a:p>
        </p:txBody>
      </p:sp>
      <p:sp>
        <p:nvSpPr>
          <p:cNvPr id="7" name="Text Placeholder 6"/>
          <p:cNvSpPr>
            <a:spLocks noGrp="1"/>
          </p:cNvSpPr>
          <p:nvPr>
            <p:ph type="body" sz="quarter" idx="13"/>
          </p:nvPr>
        </p:nvSpPr>
        <p:spPr>
          <a:xfrm>
            <a:off x="7770380" y="1608233"/>
            <a:ext cx="3310128" cy="576262"/>
          </a:xfrm>
        </p:spPr>
        <p:txBody>
          <a:bodyPr/>
          <a:lstStyle/>
          <a:p>
            <a:r>
              <a:rPr lang="en-US" dirty="0"/>
              <a:t>Shipping &amp; purchase orders</a:t>
            </a:r>
          </a:p>
        </p:txBody>
      </p:sp>
      <p:sp>
        <p:nvSpPr>
          <p:cNvPr id="8" name="Text Placeholder 7"/>
          <p:cNvSpPr>
            <a:spLocks noGrp="1"/>
          </p:cNvSpPr>
          <p:nvPr>
            <p:ph type="body" sz="half" idx="17"/>
          </p:nvPr>
        </p:nvSpPr>
        <p:spPr>
          <a:xfrm>
            <a:off x="7663615" y="2398843"/>
            <a:ext cx="3902951" cy="2975743"/>
          </a:xfrm>
        </p:spPr>
        <p:txBody>
          <a:bodyPr>
            <a:noAutofit/>
          </a:bodyPr>
          <a:lstStyle/>
          <a:p>
            <a:pPr marL="285750" indent="-285750" algn="l">
              <a:buFont typeface="Wingdings" panose="05000000000000000000" pitchFamily="2" charset="2"/>
              <a:buChar char="§"/>
            </a:pPr>
            <a:r>
              <a:rPr lang="en-US" sz="1600" dirty="0">
                <a:latin typeface="Segoe UI Emoji" panose="020B0502040204020203" pitchFamily="34" charset="0"/>
                <a:ea typeface="Segoe UI Emoji" panose="020B0502040204020203" pitchFamily="34" charset="0"/>
              </a:rPr>
              <a:t>Sorted teacher/department orders as they came in</a:t>
            </a:r>
          </a:p>
          <a:p>
            <a:pPr marL="285750" indent="-285750" algn="l">
              <a:buFont typeface="Wingdings" panose="05000000000000000000" pitchFamily="2" charset="2"/>
              <a:buChar char="§"/>
            </a:pPr>
            <a:r>
              <a:rPr lang="en-US" sz="1600" dirty="0">
                <a:latin typeface="Segoe UI Emoji" panose="020B0502040204020203" pitchFamily="34" charset="0"/>
                <a:ea typeface="Segoe UI Emoji" panose="020B0502040204020203" pitchFamily="34" charset="0"/>
              </a:rPr>
              <a:t>Delivered orders to classrooms</a:t>
            </a:r>
          </a:p>
          <a:p>
            <a:pPr marL="285750" indent="-285750" algn="l">
              <a:buFont typeface="Wingdings" panose="05000000000000000000" pitchFamily="2" charset="2"/>
              <a:buChar char="§"/>
            </a:pPr>
            <a:r>
              <a:rPr lang="en-US" sz="1600" dirty="0">
                <a:latin typeface="Segoe UI Emoji" panose="020B0502040204020203" pitchFamily="34" charset="0"/>
                <a:ea typeface="Segoe UI Emoji" panose="020B0502040204020203" pitchFamily="34" charset="0"/>
              </a:rPr>
              <a:t>Assisted with other deliveries made to the the business office</a:t>
            </a:r>
          </a:p>
          <a:p>
            <a:pPr marL="285750" indent="-285750" algn="l">
              <a:buFont typeface="Wingdings" panose="05000000000000000000" pitchFamily="2" charset="2"/>
              <a:buChar char="§"/>
            </a:pPr>
            <a:r>
              <a:rPr lang="en-US" sz="1600" dirty="0">
                <a:latin typeface="Segoe UI Emoji" panose="020B0502040204020203" pitchFamily="34" charset="0"/>
                <a:ea typeface="Segoe UI Emoji" panose="020B0502040204020203" pitchFamily="34" charset="0"/>
              </a:rPr>
              <a:t>Organized the supply closets</a:t>
            </a:r>
          </a:p>
          <a:p>
            <a:pPr marL="285750" indent="-285750" algn="l">
              <a:buFont typeface="Wingdings" panose="05000000000000000000" pitchFamily="2" charset="2"/>
              <a:buChar char="§"/>
            </a:pPr>
            <a:r>
              <a:rPr lang="en-US" sz="1600" dirty="0">
                <a:latin typeface="Segoe UI Emoji" panose="020B0502040204020203" pitchFamily="34" charset="0"/>
                <a:ea typeface="Segoe UI Emoji" panose="020B0502040204020203" pitchFamily="34" charset="0"/>
              </a:rPr>
              <a:t>Helped the custodial staff move furniture</a:t>
            </a:r>
          </a:p>
        </p:txBody>
      </p:sp>
    </p:spTree>
    <p:extLst>
      <p:ext uri="{BB962C8B-B14F-4D97-AF65-F5344CB8AC3E}">
        <p14:creationId xmlns:p14="http://schemas.microsoft.com/office/powerpoint/2010/main" val="639144591"/>
      </p:ext>
    </p:extLst>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6649" y="186404"/>
            <a:ext cx="8797834" cy="879764"/>
          </a:xfrm>
        </p:spPr>
        <p:txBody>
          <a:bodyPr>
            <a:normAutofit/>
          </a:bodyPr>
          <a:lstStyle/>
          <a:p>
            <a:r>
              <a:rPr lang="en-US" sz="4400" dirty="0"/>
              <a:t>Meet Michael and Michelle</a:t>
            </a:r>
          </a:p>
        </p:txBody>
      </p:sp>
      <p:sp>
        <p:nvSpPr>
          <p:cNvPr id="4" name="Content Placeholder 3"/>
          <p:cNvSpPr>
            <a:spLocks noGrp="1"/>
          </p:cNvSpPr>
          <p:nvPr>
            <p:ph sz="quarter" idx="13"/>
          </p:nvPr>
        </p:nvSpPr>
        <p:spPr>
          <a:xfrm>
            <a:off x="182880" y="938152"/>
            <a:ext cx="11448287" cy="4572000"/>
          </a:xfrm>
        </p:spPr>
        <p:txBody>
          <a:bodyPr>
            <a:normAutofit fontScale="70000" lnSpcReduction="20000"/>
          </a:bodyPr>
          <a:lstStyle/>
          <a:p>
            <a:pPr>
              <a:buFont typeface="Wingdings" panose="05000000000000000000" pitchFamily="2" charset="2"/>
              <a:buChar char="§"/>
            </a:pPr>
            <a:r>
              <a:rPr lang="en-US" sz="2300" dirty="0">
                <a:latin typeface="Segoe UI Emoji" panose="020B0502040204020203" pitchFamily="34" charset="0"/>
                <a:ea typeface="Segoe UI Emoji" panose="020B0502040204020203" pitchFamily="34" charset="0"/>
                <a:cs typeface="Times New Roman" panose="02020603050405020304" pitchFamily="18" charset="0"/>
              </a:rPr>
              <a:t>Michael was in the 8</a:t>
            </a:r>
            <a:r>
              <a:rPr lang="en-US" sz="2300" baseline="30000" dirty="0">
                <a:latin typeface="Segoe UI Emoji" panose="020B0502040204020203" pitchFamily="34" charset="0"/>
                <a:ea typeface="Segoe UI Emoji" panose="020B0502040204020203" pitchFamily="34" charset="0"/>
                <a:cs typeface="Times New Roman" panose="02020603050405020304" pitchFamily="18" charset="0"/>
              </a:rPr>
              <a:t>th</a:t>
            </a:r>
            <a:r>
              <a:rPr lang="en-US" sz="2300" dirty="0">
                <a:latin typeface="Segoe UI Emoji" panose="020B0502040204020203" pitchFamily="34" charset="0"/>
                <a:ea typeface="Segoe UI Emoji" panose="020B0502040204020203" pitchFamily="34" charset="0"/>
                <a:cs typeface="Times New Roman" panose="02020603050405020304" pitchFamily="18" charset="0"/>
              </a:rPr>
              <a:t> grade and Michelle was in the 7</a:t>
            </a:r>
            <a:r>
              <a:rPr lang="en-US" sz="2300" baseline="30000" dirty="0">
                <a:latin typeface="Segoe UI Emoji" panose="020B0502040204020203" pitchFamily="34" charset="0"/>
                <a:ea typeface="Segoe UI Emoji" panose="020B0502040204020203" pitchFamily="34" charset="0"/>
                <a:cs typeface="Times New Roman" panose="02020603050405020304" pitchFamily="18" charset="0"/>
              </a:rPr>
              <a:t>th</a:t>
            </a:r>
            <a:r>
              <a:rPr lang="en-US" sz="2300" dirty="0">
                <a:latin typeface="Segoe UI Emoji" panose="020B0502040204020203" pitchFamily="34" charset="0"/>
                <a:ea typeface="Segoe UI Emoji" panose="020B0502040204020203" pitchFamily="34" charset="0"/>
                <a:cs typeface="Times New Roman" panose="02020603050405020304" pitchFamily="18" charset="0"/>
              </a:rPr>
              <a:t> grade when they Transferred from Los Alamos, NM where they had been educated in a </a:t>
            </a:r>
            <a:r>
              <a:rPr lang="en-US" sz="2300" u="sng" dirty="0">
                <a:latin typeface="Segoe UI Emoji" panose="020B0502040204020203" pitchFamily="34" charset="0"/>
                <a:ea typeface="Segoe UI Emoji" panose="020B0502040204020203" pitchFamily="34" charset="0"/>
                <a:cs typeface="Times New Roman" panose="02020603050405020304" pitchFamily="18" charset="0"/>
              </a:rPr>
              <a:t>self-Contained </a:t>
            </a:r>
            <a:r>
              <a:rPr lang="en-US" sz="2300" dirty="0">
                <a:latin typeface="Segoe UI Emoji" panose="020B0502040204020203" pitchFamily="34" charset="0"/>
                <a:ea typeface="Segoe UI Emoji" panose="020B0502040204020203" pitchFamily="34" charset="0"/>
                <a:cs typeface="Times New Roman" panose="02020603050405020304" pitchFamily="18" charset="0"/>
              </a:rPr>
              <a:t>special education classroom. They spoke very little, lacked confidence, and were uncomfortable in large group settings.</a:t>
            </a:r>
          </a:p>
          <a:p>
            <a:pPr>
              <a:buFont typeface="Wingdings" panose="05000000000000000000" pitchFamily="2" charset="2"/>
              <a:buChar char="§"/>
            </a:pPr>
            <a:r>
              <a:rPr lang="en-US" sz="2300" dirty="0">
                <a:latin typeface="Segoe UI Emoji" panose="020B0502040204020203" pitchFamily="34" charset="0"/>
                <a:ea typeface="Segoe UI Emoji" panose="020B0502040204020203" pitchFamily="34" charset="0"/>
                <a:cs typeface="Times New Roman" panose="02020603050405020304" pitchFamily="18" charset="0"/>
              </a:rPr>
              <a:t>Transfer records indicated that they were not able to engage in the general education curriculum </a:t>
            </a:r>
          </a:p>
          <a:p>
            <a:pPr>
              <a:buFont typeface="Wingdings" panose="05000000000000000000" pitchFamily="2" charset="2"/>
              <a:buChar char="§"/>
            </a:pPr>
            <a:r>
              <a:rPr lang="en-US" sz="2300" dirty="0">
                <a:latin typeface="Segoe UI Emoji" panose="020B0502040204020203" pitchFamily="34" charset="0"/>
                <a:ea typeface="Segoe UI Emoji" panose="020B0502040204020203" pitchFamily="34" charset="0"/>
                <a:cs typeface="Times New Roman" panose="02020603050405020304" pitchFamily="18" charset="0"/>
              </a:rPr>
              <a:t>When they enrolled in our small school district, They did not want to go to regular classes-primarily due to a lack of experience, fear, and confidence. We compromised by giving them two study skills classes in the resource room during their first quarter.</a:t>
            </a:r>
          </a:p>
          <a:p>
            <a:pPr>
              <a:buFont typeface="Wingdings" panose="05000000000000000000" pitchFamily="2" charset="2"/>
              <a:buChar char="§"/>
            </a:pPr>
            <a:r>
              <a:rPr lang="en-US" sz="2300" dirty="0">
                <a:latin typeface="Segoe UI Emoji" panose="020B0502040204020203" pitchFamily="34" charset="0"/>
                <a:ea typeface="Segoe UI Emoji" panose="020B0502040204020203" pitchFamily="34" charset="0"/>
                <a:cs typeface="Times New Roman" panose="02020603050405020304" pitchFamily="18" charset="0"/>
              </a:rPr>
              <a:t>Both ended up being successful students who needed little inclusion support.  They definitely </a:t>
            </a:r>
            <a:r>
              <a:rPr lang="en-US" sz="2300" u="sng" dirty="0">
                <a:latin typeface="Segoe UI Emoji" panose="020B0502040204020203" pitchFamily="34" charset="0"/>
                <a:ea typeface="Segoe UI Emoji" panose="020B0502040204020203" pitchFamily="34" charset="0"/>
                <a:cs typeface="Times New Roman" panose="02020603050405020304" pitchFamily="18" charset="0"/>
              </a:rPr>
              <a:t>did not </a:t>
            </a:r>
            <a:r>
              <a:rPr lang="en-US" sz="2300" dirty="0">
                <a:latin typeface="Segoe UI Emoji" panose="020B0502040204020203" pitchFamily="34" charset="0"/>
                <a:ea typeface="Segoe UI Emoji" panose="020B0502040204020203" pitchFamily="34" charset="0"/>
                <a:cs typeface="Times New Roman" panose="02020603050405020304" pitchFamily="18" charset="0"/>
              </a:rPr>
              <a:t>need an alternative curriculum or two class periods a day in the resource room!</a:t>
            </a:r>
          </a:p>
          <a:p>
            <a:pPr>
              <a:buFont typeface="Wingdings" panose="05000000000000000000" pitchFamily="2" charset="2"/>
              <a:buChar char="§"/>
            </a:pPr>
            <a:r>
              <a:rPr lang="en-US" sz="2300" dirty="0">
                <a:latin typeface="Segoe UI Emoji" panose="020B0502040204020203" pitchFamily="34" charset="0"/>
                <a:ea typeface="Segoe UI Emoji" panose="020B0502040204020203" pitchFamily="34" charset="0"/>
                <a:cs typeface="Times New Roman" panose="02020603050405020304" pitchFamily="18" charset="0"/>
              </a:rPr>
              <a:t>Both went on to graduate from post secondary programs with help from Vocational Rehabilitation</a:t>
            </a:r>
            <a:endParaRPr lang="en-US" sz="3400" i="1" u="sng" dirty="0">
              <a:solidFill>
                <a:schemeClr val="accent1"/>
              </a:solidFill>
              <a:latin typeface="Segoe UI Emoji" panose="020B0502040204020203" pitchFamily="34" charset="0"/>
              <a:ea typeface="Segoe UI Emoji" panose="020B0502040204020203" pitchFamily="34" charset="0"/>
              <a:cs typeface="Times New Roman" panose="02020603050405020304" pitchFamily="18" charset="0"/>
            </a:endParaRPr>
          </a:p>
          <a:p>
            <a:pPr marL="0" indent="0" algn="ctr">
              <a:buNone/>
            </a:pPr>
            <a:endParaRPr lang="en-US" sz="3400" b="1" i="1" u="sng" dirty="0">
              <a:solidFill>
                <a:schemeClr val="accent1"/>
              </a:solidFill>
              <a:latin typeface="Segoe UI Emoji" panose="020B0502040204020203" pitchFamily="34" charset="0"/>
              <a:ea typeface="Segoe UI Emoji" panose="020B0502040204020203" pitchFamily="34" charset="0"/>
              <a:cs typeface="Times New Roman" panose="02020603050405020304" pitchFamily="18" charset="0"/>
            </a:endParaRPr>
          </a:p>
          <a:p>
            <a:pPr marL="0" indent="0" algn="ctr">
              <a:buNone/>
            </a:pPr>
            <a:r>
              <a:rPr lang="en-US" sz="3400" b="1" i="1" u="sng" dirty="0">
                <a:solidFill>
                  <a:schemeClr val="accent1"/>
                </a:solidFill>
                <a:latin typeface="Segoe UI Emoji" panose="020B0502040204020203" pitchFamily="34" charset="0"/>
                <a:ea typeface="Segoe UI Emoji" panose="020B0502040204020203" pitchFamily="34" charset="0"/>
                <a:cs typeface="Times New Roman" panose="02020603050405020304" pitchFamily="18" charset="0"/>
              </a:rPr>
              <a:t>They are a great example of why we must presume competence!</a:t>
            </a:r>
            <a:endParaRPr lang="en-US" sz="3400" b="1" i="1" u="sng" dirty="0">
              <a:solidFill>
                <a:schemeClr val="accent1"/>
              </a:solidFill>
              <a:latin typeface="Segoe UI Emoji" panose="020B0502040204020203" pitchFamily="34" charset="0"/>
              <a:ea typeface="Segoe UI Emoji" panose="020B0502040204020203" pitchFamily="34" charset="0"/>
            </a:endParaRPr>
          </a:p>
        </p:txBody>
      </p:sp>
    </p:spTree>
    <p:extLst>
      <p:ext uri="{BB962C8B-B14F-4D97-AF65-F5344CB8AC3E}">
        <p14:creationId xmlns:p14="http://schemas.microsoft.com/office/powerpoint/2010/main" val="3412285699"/>
      </p:ext>
    </p:extLst>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97" y="0"/>
            <a:ext cx="5179423" cy="803366"/>
          </a:xfrm>
        </p:spPr>
        <p:txBody>
          <a:bodyPr>
            <a:normAutofit/>
          </a:bodyPr>
          <a:lstStyle/>
          <a:p>
            <a:r>
              <a:rPr lang="en-US" dirty="0"/>
              <a:t>Michael’s story</a:t>
            </a:r>
          </a:p>
        </p:txBody>
      </p:sp>
      <p:sp>
        <p:nvSpPr>
          <p:cNvPr id="4" name="Text Placeholder 3"/>
          <p:cNvSpPr>
            <a:spLocks noGrp="1"/>
          </p:cNvSpPr>
          <p:nvPr>
            <p:ph type="body" sz="half" idx="2"/>
          </p:nvPr>
        </p:nvSpPr>
        <p:spPr>
          <a:xfrm>
            <a:off x="254727" y="1040279"/>
            <a:ext cx="6345301" cy="4224448"/>
          </a:xfrm>
        </p:spPr>
        <p:txBody>
          <a:bodyPr>
            <a:normAutofit fontScale="92500" lnSpcReduction="10000"/>
          </a:bodyPr>
          <a:lstStyle/>
          <a:p>
            <a:pPr marL="285750" indent="-285750" algn="l">
              <a:buFont typeface="Wingdings" panose="05000000000000000000" pitchFamily="2" charset="2"/>
              <a:buChar char="§"/>
            </a:pPr>
            <a:r>
              <a:rPr lang="en-US" dirty="0">
                <a:latin typeface="Segoe UI Emoji" panose="020B0502040204020203" pitchFamily="34" charset="0"/>
                <a:ea typeface="Segoe UI Emoji" panose="020B0502040204020203" pitchFamily="34" charset="0"/>
              </a:rPr>
              <a:t>Even though Michael didn’t talk much, we soon discovered he had an aptitude for technology </a:t>
            </a:r>
          </a:p>
          <a:p>
            <a:pPr marL="285750" indent="-285750" algn="l">
              <a:buFont typeface="Wingdings" panose="05000000000000000000" pitchFamily="2" charset="2"/>
              <a:buChar char="§"/>
            </a:pPr>
            <a:r>
              <a:rPr lang="en-US" dirty="0">
                <a:latin typeface="Segoe UI Emoji" panose="020B0502040204020203" pitchFamily="34" charset="0"/>
                <a:ea typeface="Segoe UI Emoji" panose="020B0502040204020203" pitchFamily="34" charset="0"/>
              </a:rPr>
              <a:t>During his Sophomore year, he was Trained to work at the high school technology “help Desk”.  That is when he found his voice and we learned that he had much to say!</a:t>
            </a:r>
          </a:p>
          <a:p>
            <a:pPr marL="285750" indent="-285750" algn="l">
              <a:buFont typeface="Wingdings" panose="05000000000000000000" pitchFamily="2" charset="2"/>
              <a:buChar char="§"/>
            </a:pPr>
            <a:r>
              <a:rPr lang="en-US" dirty="0">
                <a:latin typeface="Segoe UI Emoji" panose="020B0502040204020203" pitchFamily="34" charset="0"/>
                <a:ea typeface="Segoe UI Emoji" panose="020B0502040204020203" pitchFamily="34" charset="0"/>
              </a:rPr>
              <a:t>during the Summers between 10</a:t>
            </a:r>
            <a:r>
              <a:rPr lang="en-US" baseline="30000" dirty="0">
                <a:latin typeface="Segoe UI Emoji" panose="020B0502040204020203" pitchFamily="34" charset="0"/>
                <a:ea typeface="Segoe UI Emoji" panose="020B0502040204020203" pitchFamily="34" charset="0"/>
              </a:rPr>
              <a:t>th</a:t>
            </a:r>
            <a:r>
              <a:rPr lang="en-US" dirty="0">
                <a:latin typeface="Segoe UI Emoji" panose="020B0502040204020203" pitchFamily="34" charset="0"/>
                <a:ea typeface="Segoe UI Emoji" panose="020B0502040204020203" pitchFamily="34" charset="0"/>
              </a:rPr>
              <a:t>, 11</a:t>
            </a:r>
            <a:r>
              <a:rPr lang="en-US" baseline="30000" dirty="0">
                <a:latin typeface="Segoe UI Emoji" panose="020B0502040204020203" pitchFamily="34" charset="0"/>
                <a:ea typeface="Segoe UI Emoji" panose="020B0502040204020203" pitchFamily="34" charset="0"/>
              </a:rPr>
              <a:t>th</a:t>
            </a:r>
            <a:r>
              <a:rPr lang="en-US" dirty="0">
                <a:latin typeface="Segoe UI Emoji" panose="020B0502040204020203" pitchFamily="34" charset="0"/>
                <a:ea typeface="Segoe UI Emoji" panose="020B0502040204020203" pitchFamily="34" charset="0"/>
              </a:rPr>
              <a:t>, and 12</a:t>
            </a:r>
            <a:r>
              <a:rPr lang="en-US" baseline="30000" dirty="0">
                <a:latin typeface="Segoe UI Emoji" panose="020B0502040204020203" pitchFamily="34" charset="0"/>
                <a:ea typeface="Segoe UI Emoji" panose="020B0502040204020203" pitchFamily="34" charset="0"/>
              </a:rPr>
              <a:t>th</a:t>
            </a:r>
            <a:r>
              <a:rPr lang="en-US" dirty="0">
                <a:latin typeface="Segoe UI Emoji" panose="020B0502040204020203" pitchFamily="34" charset="0"/>
                <a:ea typeface="Segoe UI Emoji" panose="020B0502040204020203" pitchFamily="34" charset="0"/>
              </a:rPr>
              <a:t> Grade, he gained work experience  and  college credit through a pilot partnership between the school district, Vocational Rehabilitation, WY Workforce Services, and Central </a:t>
            </a:r>
            <a:r>
              <a:rPr lang="en-US" dirty="0" err="1">
                <a:latin typeface="Segoe UI Emoji" panose="020B0502040204020203" pitchFamily="34" charset="0"/>
                <a:ea typeface="Segoe UI Emoji" panose="020B0502040204020203" pitchFamily="34" charset="0"/>
              </a:rPr>
              <a:t>Wy</a:t>
            </a:r>
            <a:r>
              <a:rPr lang="en-US" dirty="0">
                <a:latin typeface="Segoe UI Emoji" panose="020B0502040204020203" pitchFamily="34" charset="0"/>
                <a:ea typeface="Segoe UI Emoji" panose="020B0502040204020203" pitchFamily="34" charset="0"/>
              </a:rPr>
              <a:t> College</a:t>
            </a:r>
          </a:p>
          <a:p>
            <a:pPr marL="285750" indent="-285750" algn="l">
              <a:buFont typeface="Wingdings" panose="05000000000000000000" pitchFamily="2" charset="2"/>
              <a:buChar char="§"/>
            </a:pPr>
            <a:r>
              <a:rPr lang="en-US" dirty="0">
                <a:latin typeface="Segoe UI Emoji" panose="020B0502040204020203" pitchFamily="34" charset="0"/>
                <a:ea typeface="Segoe UI Emoji" panose="020B0502040204020203" pitchFamily="34" charset="0"/>
              </a:rPr>
              <a:t>Michael Went on to attend CWC in Riverton and earned a degree in The field of technology</a:t>
            </a:r>
          </a:p>
          <a:p>
            <a:pPr marL="285750" indent="-285750" algn="l">
              <a:buFont typeface="Arial" panose="020B0604020202020204" pitchFamily="34" charset="0"/>
              <a:buChar char="•"/>
            </a:pPr>
            <a:endParaRPr lang="en-US" dirty="0"/>
          </a:p>
        </p:txBody>
      </p:sp>
      <p:pic>
        <p:nvPicPr>
          <p:cNvPr id="1026" name="Picture 2" descr="419d6bf7-0e0f-4f67-994a-3342c2bf7e47@namprd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6895" y="540130"/>
            <a:ext cx="3735643" cy="373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5737521"/>
      </p:ext>
    </p:extLst>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391" y="315430"/>
            <a:ext cx="10396882" cy="1151965"/>
          </a:xfrm>
        </p:spPr>
        <p:txBody>
          <a:bodyPr>
            <a:noAutofit/>
          </a:bodyPr>
          <a:lstStyle/>
          <a:p>
            <a:pPr algn="ctr"/>
            <a:r>
              <a:rPr lang="en-US" sz="3600" dirty="0"/>
              <a:t>He eventually learned that it is okay to stand out and show the world what you are made of</a:t>
            </a:r>
          </a:p>
        </p:txBody>
      </p:sp>
      <p:pic>
        <p:nvPicPr>
          <p:cNvPr id="4" name="Picture 3" descr="cid:50c80a0e-0ef3-4a32-aaa9-8a1b5334272e@namprd07.prod.outlook.com"/>
          <p:cNvPicPr/>
          <p:nvPr/>
        </p:nvPicPr>
        <p:blipFill>
          <a:blip r:embed="rId2" r:link="rId3">
            <a:extLst>
              <a:ext uri="{28A0092B-C50C-407E-A947-70E740481C1C}">
                <a14:useLocalDpi xmlns:a14="http://schemas.microsoft.com/office/drawing/2010/main" val="0"/>
              </a:ext>
            </a:extLst>
          </a:blip>
          <a:srcRect/>
          <a:stretch>
            <a:fillRect/>
          </a:stretch>
        </p:blipFill>
        <p:spPr bwMode="auto">
          <a:xfrm rot="21330051">
            <a:off x="466255" y="1726939"/>
            <a:ext cx="3728927" cy="3546966"/>
          </a:xfrm>
          <a:prstGeom prst="rect">
            <a:avLst/>
          </a:prstGeom>
          <a:noFill/>
          <a:ln>
            <a:noFill/>
          </a:ln>
        </p:spPr>
      </p:pic>
      <p:pic>
        <p:nvPicPr>
          <p:cNvPr id="5" name="Picture 4" descr="cid:4c35505d-b94c-4b57-a247-430449e888b2@namprd07.prod.outlook.com"/>
          <p:cNvPicPr/>
          <p:nvPr/>
        </p:nvPicPr>
        <p:blipFill>
          <a:blip r:embed="rId4" r:link="rId5">
            <a:extLst>
              <a:ext uri="{28A0092B-C50C-407E-A947-70E740481C1C}">
                <a14:useLocalDpi xmlns:a14="http://schemas.microsoft.com/office/drawing/2010/main" val="0"/>
              </a:ext>
            </a:extLst>
          </a:blip>
          <a:srcRect/>
          <a:stretch>
            <a:fillRect/>
          </a:stretch>
        </p:blipFill>
        <p:spPr bwMode="auto">
          <a:xfrm rot="504834">
            <a:off x="7505718" y="1698701"/>
            <a:ext cx="3463009" cy="4097799"/>
          </a:xfrm>
          <a:prstGeom prst="rect">
            <a:avLst/>
          </a:prstGeom>
          <a:noFill/>
          <a:ln>
            <a:noFill/>
          </a:ln>
        </p:spPr>
      </p:pic>
      <p:sp>
        <p:nvSpPr>
          <p:cNvPr id="6" name="TextBox 5"/>
          <p:cNvSpPr txBox="1"/>
          <p:nvPr/>
        </p:nvSpPr>
        <p:spPr>
          <a:xfrm>
            <a:off x="4514604" y="1826654"/>
            <a:ext cx="2854038" cy="2585323"/>
          </a:xfrm>
          <a:prstGeom prst="rect">
            <a:avLst/>
          </a:prstGeom>
          <a:noFill/>
        </p:spPr>
        <p:txBody>
          <a:bodyPr wrap="square" rtlCol="0">
            <a:spAutoFit/>
          </a:bodyPr>
          <a:lstStyle/>
          <a:p>
            <a:r>
              <a:rPr lang="en-US" dirty="0"/>
              <a:t>5 years after we met Michael, he was a completely different person.  Through inclusion, work experiences, and hard work,  he learned that his disability was insignificant, and his abilities were SIGNIFICANT. </a:t>
            </a:r>
          </a:p>
        </p:txBody>
      </p:sp>
    </p:spTree>
    <p:extLst>
      <p:ext uri="{BB962C8B-B14F-4D97-AF65-F5344CB8AC3E}">
        <p14:creationId xmlns:p14="http://schemas.microsoft.com/office/powerpoint/2010/main" val="708873550"/>
      </p:ext>
    </p:extLst>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674" y="207818"/>
            <a:ext cx="10396882" cy="734292"/>
          </a:xfrm>
        </p:spPr>
        <p:txBody>
          <a:bodyPr>
            <a:normAutofit/>
          </a:bodyPr>
          <a:lstStyle/>
          <a:p>
            <a:r>
              <a:rPr lang="en-US" sz="3600" dirty="0"/>
              <a:t>Michael’s happy place</a:t>
            </a:r>
          </a:p>
        </p:txBody>
      </p:sp>
      <p:pic>
        <p:nvPicPr>
          <p:cNvPr id="1026" name="Picture 2" descr="beb5a2b5-2276-4043-8289-b5c2f31213d5@namprd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3522" y="1135578"/>
            <a:ext cx="6055186" cy="4115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4648187"/>
      </p:ext>
    </p:extLst>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137" y="134469"/>
            <a:ext cx="10636371" cy="975873"/>
          </a:xfrm>
        </p:spPr>
        <p:txBody>
          <a:bodyPr>
            <a:normAutofit fontScale="90000"/>
          </a:bodyPr>
          <a:lstStyle/>
          <a:p>
            <a:pPr algn="ctr"/>
            <a:r>
              <a:rPr lang="en-US" sz="4000" dirty="0">
                <a:solidFill>
                  <a:schemeClr val="tx1"/>
                </a:solidFill>
              </a:rPr>
              <a:t> </a:t>
            </a:r>
            <a:br>
              <a:rPr lang="en-US" sz="3600" dirty="0"/>
            </a:br>
            <a:r>
              <a:rPr lang="en-US" sz="4400" dirty="0"/>
              <a:t>This year Cody moved from the classroom </a:t>
            </a:r>
            <a:br>
              <a:rPr lang="en-US" sz="4400" dirty="0"/>
            </a:br>
            <a:r>
              <a:rPr lang="en-US" sz="4400" dirty="0"/>
              <a:t>to an office space of his own</a:t>
            </a:r>
          </a:p>
        </p:txBody>
      </p:sp>
      <p:sp>
        <p:nvSpPr>
          <p:cNvPr id="12" name="Text Placeholder 11"/>
          <p:cNvSpPr>
            <a:spLocks noGrp="1"/>
          </p:cNvSpPr>
          <p:nvPr>
            <p:ph type="body" sz="half" idx="2"/>
          </p:nvPr>
        </p:nvSpPr>
        <p:spPr>
          <a:xfrm>
            <a:off x="444137" y="1777078"/>
            <a:ext cx="3197328" cy="3196263"/>
          </a:xfrm>
        </p:spPr>
        <p:txBody>
          <a:bodyPr>
            <a:noAutofit/>
          </a:bodyPr>
          <a:lstStyle/>
          <a:p>
            <a:r>
              <a:rPr lang="en-US" sz="3000" dirty="0"/>
              <a:t>Graduation triggered some important changes for this young adult!</a:t>
            </a:r>
          </a:p>
        </p:txBody>
      </p:sp>
      <p:pic>
        <p:nvPicPr>
          <p:cNvPr id="14" name="Picture 2" descr="4333b28c-0a51-4781-8730-79a9a1a05847@namprd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0523" y="1425387"/>
            <a:ext cx="3606252" cy="3899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4691" y="1703070"/>
            <a:ext cx="3269673" cy="3721121"/>
          </a:xfrm>
          <a:prstGeom prst="rect">
            <a:avLst/>
          </a:prstGeom>
        </p:spPr>
      </p:pic>
    </p:spTree>
    <p:extLst>
      <p:ext uri="{BB962C8B-B14F-4D97-AF65-F5344CB8AC3E}">
        <p14:creationId xmlns:p14="http://schemas.microsoft.com/office/powerpoint/2010/main" val="193605437"/>
      </p:ext>
    </p:extLst>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373" y="0"/>
            <a:ext cx="4126860" cy="940526"/>
          </a:xfrm>
        </p:spPr>
        <p:txBody>
          <a:bodyPr>
            <a:normAutofit/>
          </a:bodyPr>
          <a:lstStyle/>
          <a:p>
            <a:pPr algn="l"/>
            <a:r>
              <a:rPr lang="en-US" dirty="0"/>
              <a:t>Michelle’s story</a:t>
            </a:r>
          </a:p>
        </p:txBody>
      </p:sp>
      <p:sp>
        <p:nvSpPr>
          <p:cNvPr id="6" name="Text Placeholder 5"/>
          <p:cNvSpPr>
            <a:spLocks noGrp="1"/>
          </p:cNvSpPr>
          <p:nvPr>
            <p:ph type="body" sz="half" idx="2"/>
          </p:nvPr>
        </p:nvSpPr>
        <p:spPr>
          <a:xfrm>
            <a:off x="412196" y="1102426"/>
            <a:ext cx="5679845" cy="4362599"/>
          </a:xfrm>
        </p:spPr>
        <p:txBody>
          <a:bodyPr>
            <a:normAutofit fontScale="92500"/>
          </a:bodyPr>
          <a:lstStyle/>
          <a:p>
            <a:pPr marL="285750" indent="-285750" algn="l">
              <a:buFont typeface="Wingdings" panose="05000000000000000000" pitchFamily="2" charset="2"/>
              <a:buChar char="§"/>
            </a:pPr>
            <a:r>
              <a:rPr lang="en-US" dirty="0">
                <a:latin typeface="Segoe UI Emoji" panose="020B0502040204020203" pitchFamily="34" charset="0"/>
                <a:ea typeface="Segoe UI Emoji" panose="020B0502040204020203" pitchFamily="34" charset="0"/>
              </a:rPr>
              <a:t>Gained Work experience at the local beauty shop through Vocational Rehabilitation</a:t>
            </a:r>
          </a:p>
          <a:p>
            <a:pPr marL="285750" indent="-285750" algn="l">
              <a:buFont typeface="Wingdings" panose="05000000000000000000" pitchFamily="2" charset="2"/>
              <a:buChar char="§"/>
            </a:pPr>
            <a:r>
              <a:rPr lang="en-US" dirty="0">
                <a:latin typeface="Segoe UI Emoji" panose="020B0502040204020203" pitchFamily="34" charset="0"/>
                <a:ea typeface="Segoe UI Emoji" panose="020B0502040204020203" pitchFamily="34" charset="0"/>
              </a:rPr>
              <a:t>Worked as a classroom Assistant in  the Preschool</a:t>
            </a:r>
          </a:p>
          <a:p>
            <a:pPr marL="285750" indent="-285750" algn="l">
              <a:buFont typeface="Wingdings" panose="05000000000000000000" pitchFamily="2" charset="2"/>
              <a:buChar char="§"/>
            </a:pPr>
            <a:r>
              <a:rPr lang="en-US" dirty="0">
                <a:latin typeface="Segoe UI Emoji" panose="020B0502040204020203" pitchFamily="34" charset="0"/>
                <a:ea typeface="Segoe UI Emoji" panose="020B0502040204020203" pitchFamily="34" charset="0"/>
              </a:rPr>
              <a:t>Gained a variety of work experiences through the summer employment project and earned a college credit for Employability</a:t>
            </a:r>
          </a:p>
          <a:p>
            <a:pPr marL="285750" indent="-285750" algn="l">
              <a:buFont typeface="Wingdings" panose="05000000000000000000" pitchFamily="2" charset="2"/>
              <a:buChar char="§"/>
            </a:pPr>
            <a:r>
              <a:rPr lang="en-US" dirty="0">
                <a:latin typeface="Segoe UI Emoji" panose="020B0502040204020203" pitchFamily="34" charset="0"/>
                <a:ea typeface="Segoe UI Emoji" panose="020B0502040204020203" pitchFamily="34" charset="0"/>
              </a:rPr>
              <a:t>Graduated from cosmetology school in Torrington WY</a:t>
            </a:r>
          </a:p>
          <a:p>
            <a:pPr marL="285750" indent="-285750" algn="l">
              <a:buFont typeface="Wingdings" panose="05000000000000000000" pitchFamily="2" charset="2"/>
              <a:buChar char="§"/>
            </a:pPr>
            <a:r>
              <a:rPr lang="en-US" dirty="0">
                <a:latin typeface="Segoe UI Emoji" panose="020B0502040204020203" pitchFamily="34" charset="0"/>
                <a:ea typeface="Segoe UI Emoji" panose="020B0502040204020203" pitchFamily="34" charset="0"/>
              </a:rPr>
              <a:t>Vocational Rehabilitation paid for her styling tools as well as room and board during the summer</a:t>
            </a:r>
          </a:p>
          <a:p>
            <a:pPr marL="285750" indent="-285750" algn="l">
              <a:buFont typeface="Wingdings" panose="05000000000000000000" pitchFamily="2" charset="2"/>
              <a:buChar char="§"/>
            </a:pPr>
            <a:endParaRPr lang="en-US" dirty="0"/>
          </a:p>
        </p:txBody>
      </p:sp>
      <p:pic>
        <p:nvPicPr>
          <p:cNvPr id="5" name="Content Placeholder 4" descr="cid:55872b01-bf00-4bde-8868-3546f3c516f8@namprd07.prod.outlook.com"/>
          <p:cNvPicPr>
            <a:picLocks noGrp="1"/>
          </p:cNvPicPr>
          <p:nvPr>
            <p:ph sz="quarter" idx="13"/>
          </p:nvPr>
        </p:nvPicPr>
        <p:blipFill>
          <a:blip r:embed="rId2" r:link="rId3">
            <a:extLst>
              <a:ext uri="{28A0092B-C50C-407E-A947-70E740481C1C}">
                <a14:useLocalDpi xmlns:a14="http://schemas.microsoft.com/office/drawing/2010/main" val="0"/>
              </a:ext>
            </a:extLst>
          </a:blip>
          <a:srcRect/>
          <a:stretch>
            <a:fillRect/>
          </a:stretch>
        </p:blipFill>
        <p:spPr bwMode="auto">
          <a:xfrm>
            <a:off x="6303818" y="290946"/>
            <a:ext cx="4932218" cy="4932218"/>
          </a:xfrm>
          <a:prstGeom prst="rect">
            <a:avLst/>
          </a:prstGeom>
          <a:noFill/>
          <a:ln>
            <a:noFill/>
          </a:ln>
        </p:spPr>
      </p:pic>
    </p:spTree>
    <p:extLst>
      <p:ext uri="{BB962C8B-B14F-4D97-AF65-F5344CB8AC3E}">
        <p14:creationId xmlns:p14="http://schemas.microsoft.com/office/powerpoint/2010/main" val="3496219208"/>
      </p:ext>
    </p:extLst>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665" y="2441448"/>
            <a:ext cx="10396882" cy="1151965"/>
          </a:xfrm>
        </p:spPr>
        <p:txBody>
          <a:bodyPr>
            <a:noAutofit/>
          </a:bodyPr>
          <a:lstStyle/>
          <a:p>
            <a:pPr algn="ctr"/>
            <a:r>
              <a:rPr lang="en-US" sz="4000" i="1" dirty="0">
                <a:solidFill>
                  <a:schemeClr val="tx1"/>
                </a:solidFill>
              </a:rPr>
              <a:t>Thank you </a:t>
            </a:r>
            <a:r>
              <a:rPr lang="en-US" sz="4000" i="1" dirty="0"/>
              <a:t>Cody, Mayson, Michael, and Michelle for letting me share your success stories to encourage and  inspire others!</a:t>
            </a:r>
            <a:br>
              <a:rPr lang="en-US" sz="4000" i="1" dirty="0"/>
            </a:br>
            <a:r>
              <a:rPr lang="en-US" sz="4000" i="1" dirty="0"/>
              <a:t>~You have so many special abilities~</a:t>
            </a:r>
          </a:p>
        </p:txBody>
      </p:sp>
      <p:sp>
        <p:nvSpPr>
          <p:cNvPr id="4" name="TextBox 3"/>
          <p:cNvSpPr txBox="1"/>
          <p:nvPr/>
        </p:nvSpPr>
        <p:spPr>
          <a:xfrm>
            <a:off x="740665" y="530352"/>
            <a:ext cx="6991492" cy="1107996"/>
          </a:xfrm>
          <a:prstGeom prst="rect">
            <a:avLst/>
          </a:prstGeom>
          <a:noFill/>
        </p:spPr>
        <p:txBody>
          <a:bodyPr wrap="square" rtlCol="0">
            <a:spAutoFit/>
          </a:bodyPr>
          <a:lstStyle/>
          <a:p>
            <a:pPr algn="r"/>
            <a:r>
              <a:rPr lang="en-US" sz="6600" dirty="0"/>
              <a:t> THANK YOU!</a:t>
            </a:r>
          </a:p>
        </p:txBody>
      </p:sp>
      <p:sp>
        <p:nvSpPr>
          <p:cNvPr id="5" name="TextBox 4"/>
          <p:cNvSpPr txBox="1"/>
          <p:nvPr/>
        </p:nvSpPr>
        <p:spPr>
          <a:xfrm>
            <a:off x="8065008" y="4294178"/>
            <a:ext cx="2760692" cy="923330"/>
          </a:xfrm>
          <a:prstGeom prst="rect">
            <a:avLst/>
          </a:prstGeom>
          <a:noFill/>
        </p:spPr>
        <p:txBody>
          <a:bodyPr wrap="none" rtlCol="0">
            <a:spAutoFit/>
          </a:bodyPr>
          <a:lstStyle/>
          <a:p>
            <a:r>
              <a:rPr lang="en-US" dirty="0"/>
              <a:t>Michelle Martin</a:t>
            </a:r>
          </a:p>
          <a:p>
            <a:r>
              <a:rPr lang="en-US" dirty="0"/>
              <a:t>Timber Lake School District</a:t>
            </a:r>
          </a:p>
          <a:p>
            <a:r>
              <a:rPr lang="en-US" dirty="0"/>
              <a:t>Special Education Director</a:t>
            </a:r>
          </a:p>
        </p:txBody>
      </p:sp>
    </p:spTree>
    <p:extLst>
      <p:ext uri="{BB962C8B-B14F-4D97-AF65-F5344CB8AC3E}">
        <p14:creationId xmlns:p14="http://schemas.microsoft.com/office/powerpoint/2010/main" val="713827227"/>
      </p:ext>
    </p:extLst>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184" y="2276856"/>
            <a:ext cx="11137392" cy="1151965"/>
          </a:xfrm>
        </p:spPr>
        <p:txBody>
          <a:bodyPr>
            <a:noAutofit/>
          </a:bodyPr>
          <a:lstStyle/>
          <a:p>
            <a:r>
              <a:rPr lang="en-US" sz="1400" dirty="0">
                <a:solidFill>
                  <a:schemeClr val="tx1"/>
                </a:solidFill>
                <a:latin typeface="Arial Narrow" panose="020B0606020202030204" pitchFamily="34" charset="0"/>
              </a:rPr>
              <a:t>Good morning,</a:t>
            </a:r>
            <a:br>
              <a:rPr lang="en-US" sz="1400" dirty="0">
                <a:solidFill>
                  <a:schemeClr val="tx1"/>
                </a:solidFill>
                <a:latin typeface="Arial Narrow" panose="020B0606020202030204" pitchFamily="34" charset="0"/>
              </a:rPr>
            </a:br>
            <a:br>
              <a:rPr lang="en-US" sz="1400" dirty="0">
                <a:solidFill>
                  <a:schemeClr val="tx1"/>
                </a:solidFill>
                <a:latin typeface="Arial Narrow" panose="020B0606020202030204" pitchFamily="34" charset="0"/>
              </a:rPr>
            </a:br>
            <a:r>
              <a:rPr lang="en-US" sz="1400" dirty="0">
                <a:solidFill>
                  <a:schemeClr val="tx1"/>
                </a:solidFill>
                <a:latin typeface="Arial Narrow" panose="020B0606020202030204" pitchFamily="34" charset="0"/>
              </a:rPr>
              <a:t>I want to thank you for taking the time to read this article about work experiences in high school. I graduated from a small town with a population of about 700, which had a K-12 school.</a:t>
            </a:r>
            <a:br>
              <a:rPr lang="en-US" sz="1400" dirty="0">
                <a:solidFill>
                  <a:schemeClr val="tx1"/>
                </a:solidFill>
                <a:latin typeface="Arial Narrow" panose="020B0606020202030204" pitchFamily="34" charset="0"/>
              </a:rPr>
            </a:br>
            <a:r>
              <a:rPr lang="en-US" sz="1400" dirty="0">
                <a:solidFill>
                  <a:schemeClr val="tx1"/>
                </a:solidFill>
                <a:latin typeface="Arial Narrow" panose="020B0606020202030204" pitchFamily="34" charset="0"/>
              </a:rPr>
              <a:t>I started volunteering with the IT department in my sophomore year (2010) as I wanted to know and learn more about computers. After a year had passed, I knew I needed to start working in my field that I wanted to pursue. The issue was that I needed to work during the summer, but I had no transportation to travel to the next city so I had to stay in the small town of Shoshoni, Wyoming.  </a:t>
            </a:r>
            <a:br>
              <a:rPr lang="en-US" sz="1400" dirty="0">
                <a:solidFill>
                  <a:schemeClr val="tx1"/>
                </a:solidFill>
                <a:latin typeface="Arial Narrow" panose="020B0606020202030204" pitchFamily="34" charset="0"/>
              </a:rPr>
            </a:br>
            <a:r>
              <a:rPr lang="en-US" sz="1400" dirty="0">
                <a:solidFill>
                  <a:schemeClr val="tx1"/>
                </a:solidFill>
                <a:latin typeface="Arial Narrow" panose="020B0606020202030204" pitchFamily="34" charset="0"/>
              </a:rPr>
              <a:t>With the help of Fremont County School District #25, Wyoming Workforce, Wyoming Vocational Rehabilitation, and Michelle Martin I was able to work the rest of my high school career at our school.  </a:t>
            </a:r>
            <a:br>
              <a:rPr lang="en-US" sz="1400" dirty="0">
                <a:solidFill>
                  <a:schemeClr val="tx1"/>
                </a:solidFill>
                <a:latin typeface="Arial Narrow" panose="020B0606020202030204" pitchFamily="34" charset="0"/>
              </a:rPr>
            </a:br>
            <a:r>
              <a:rPr lang="en-US" sz="1400" dirty="0">
                <a:solidFill>
                  <a:schemeClr val="tx1"/>
                </a:solidFill>
                <a:latin typeface="Arial Narrow" panose="020B0606020202030204" pitchFamily="34" charset="0"/>
              </a:rPr>
              <a:t>Being able to work and get paid for it was nice, but it also helped me to obtain the experience I needed and I built relationships that I never knew I would use after high school. During the time I worked at the school district, not only did I learn a lot about the IT world, but I also learned the life skills that I need after high school and college. Without the help that I was able to get from this work experience in high school, I would have had a hard time after high school.</a:t>
            </a:r>
            <a:br>
              <a:rPr lang="en-US" sz="1400" dirty="0">
                <a:solidFill>
                  <a:schemeClr val="tx1"/>
                </a:solidFill>
                <a:latin typeface="Arial Narrow" panose="020B0606020202030204" pitchFamily="34" charset="0"/>
              </a:rPr>
            </a:br>
            <a:r>
              <a:rPr lang="en-US" sz="1400" dirty="0">
                <a:solidFill>
                  <a:schemeClr val="tx1"/>
                </a:solidFill>
                <a:latin typeface="Arial Narrow" panose="020B0606020202030204" pitchFamily="34" charset="0"/>
              </a:rPr>
              <a:t> </a:t>
            </a:r>
            <a:br>
              <a:rPr lang="en-US" sz="1400" dirty="0">
                <a:solidFill>
                  <a:schemeClr val="tx1"/>
                </a:solidFill>
                <a:latin typeface="Arial Narrow" panose="020B0606020202030204" pitchFamily="34" charset="0"/>
              </a:rPr>
            </a:br>
            <a:r>
              <a:rPr lang="en-US" sz="1400" dirty="0">
                <a:solidFill>
                  <a:schemeClr val="tx1"/>
                </a:solidFill>
                <a:latin typeface="Arial Narrow" panose="020B0606020202030204" pitchFamily="34" charset="0"/>
              </a:rPr>
              <a:t>A little bit about me:</a:t>
            </a:r>
            <a:br>
              <a:rPr lang="en-US" sz="1400" dirty="0">
                <a:solidFill>
                  <a:schemeClr val="tx1"/>
                </a:solidFill>
                <a:latin typeface="Arial Narrow" panose="020B0606020202030204" pitchFamily="34" charset="0"/>
              </a:rPr>
            </a:br>
            <a:r>
              <a:rPr lang="en-US" sz="1400" dirty="0">
                <a:solidFill>
                  <a:schemeClr val="tx1"/>
                </a:solidFill>
                <a:latin typeface="Arial Narrow" panose="020B0606020202030204" pitchFamily="34" charset="0"/>
              </a:rPr>
              <a:t>My name is Mike Woodward, and I came from a family that was struggling after the market crash in 2008 and moved to Wyoming in December of 2008. I graduated from Shoshoni High School in 2012 and went directly into college at Central Wyoming College. </a:t>
            </a:r>
            <a:br>
              <a:rPr lang="en-US" sz="1400" dirty="0">
                <a:solidFill>
                  <a:schemeClr val="tx1"/>
                </a:solidFill>
                <a:latin typeface="Arial Narrow" panose="020B0606020202030204" pitchFamily="34" charset="0"/>
              </a:rPr>
            </a:br>
            <a:r>
              <a:rPr lang="en-US" sz="1400" dirty="0">
                <a:solidFill>
                  <a:schemeClr val="tx1"/>
                </a:solidFill>
                <a:latin typeface="Arial Narrow" panose="020B0606020202030204" pitchFamily="34" charset="0"/>
              </a:rPr>
              <a:t>I graduated from Central Wyoming College in Spring 2014 with an AAS in Computer Technology. Before I graduated from college, I applied and got the job at </a:t>
            </a:r>
            <a:r>
              <a:rPr lang="en-US" sz="1400" dirty="0" err="1">
                <a:solidFill>
                  <a:schemeClr val="tx1"/>
                </a:solidFill>
                <a:latin typeface="Arial Narrow" panose="020B0606020202030204" pitchFamily="34" charset="0"/>
              </a:rPr>
              <a:t>Inberg</a:t>
            </a:r>
            <a:r>
              <a:rPr lang="en-US" sz="1400" dirty="0">
                <a:solidFill>
                  <a:schemeClr val="tx1"/>
                </a:solidFill>
                <a:latin typeface="Arial Narrow" panose="020B0606020202030204" pitchFamily="34" charset="0"/>
              </a:rPr>
              <a:t>-Miller Engineers (a Wyoming local Engineering firm) as an IT Tech. After six months as an IT Tech at </a:t>
            </a:r>
            <a:r>
              <a:rPr lang="en-US" sz="1400" dirty="0" err="1">
                <a:solidFill>
                  <a:schemeClr val="tx1"/>
                </a:solidFill>
                <a:latin typeface="Arial Narrow" panose="020B0606020202030204" pitchFamily="34" charset="0"/>
              </a:rPr>
              <a:t>Inberg</a:t>
            </a:r>
            <a:r>
              <a:rPr lang="en-US" sz="1400" dirty="0">
                <a:solidFill>
                  <a:schemeClr val="tx1"/>
                </a:solidFill>
                <a:latin typeface="Arial Narrow" panose="020B0606020202030204" pitchFamily="34" charset="0"/>
              </a:rPr>
              <a:t>-Miller, not only did I become the IT Manager for the company, but I also got married to my beautiful college lover. </a:t>
            </a:r>
            <a:br>
              <a:rPr lang="en-US" sz="1400" dirty="0">
                <a:solidFill>
                  <a:schemeClr val="tx1"/>
                </a:solidFill>
                <a:latin typeface="Arial Narrow" panose="020B0606020202030204" pitchFamily="34" charset="0"/>
              </a:rPr>
            </a:br>
            <a:r>
              <a:rPr lang="en-US" sz="1400" dirty="0">
                <a:solidFill>
                  <a:schemeClr val="tx1"/>
                </a:solidFill>
                <a:latin typeface="Arial Narrow" panose="020B0606020202030204" pitchFamily="34" charset="0"/>
              </a:rPr>
              <a:t>I took four years off from school as I needed to focus on my job, as I am a one-person show for the company. As of Fall 2017, I am currently pursuing my bachelor’s degree in Computer Technology from Western Governors University (WGU). </a:t>
            </a:r>
            <a:br>
              <a:rPr lang="en-US" sz="1400" dirty="0">
                <a:solidFill>
                  <a:schemeClr val="tx1"/>
                </a:solidFill>
                <a:latin typeface="Arial Narrow" panose="020B0606020202030204" pitchFamily="34" charset="0"/>
              </a:rPr>
            </a:br>
            <a:r>
              <a:rPr lang="en-US" sz="1400" dirty="0">
                <a:solidFill>
                  <a:schemeClr val="tx1"/>
                </a:solidFill>
                <a:latin typeface="Arial Narrow" panose="020B0606020202030204" pitchFamily="34" charset="0"/>
              </a:rPr>
              <a:t> </a:t>
            </a:r>
            <a:br>
              <a:rPr lang="en-US" sz="1400" dirty="0">
                <a:solidFill>
                  <a:schemeClr val="tx1"/>
                </a:solidFill>
                <a:latin typeface="Arial Narrow" panose="020B0606020202030204" pitchFamily="34" charset="0"/>
              </a:rPr>
            </a:br>
            <a:r>
              <a:rPr lang="en-US" sz="1400" dirty="0">
                <a:solidFill>
                  <a:schemeClr val="tx1"/>
                </a:solidFill>
                <a:latin typeface="Arial Narrow" panose="020B0606020202030204" pitchFamily="34" charset="0"/>
              </a:rPr>
              <a:t>Without the help of Shoshoni School staff, Wyoming Workforce and Wyoming Vocational Rehabilitation I would have struggled after high school without this knowledge. </a:t>
            </a:r>
            <a:br>
              <a:rPr lang="en-US" sz="1400" dirty="0">
                <a:solidFill>
                  <a:schemeClr val="tx1"/>
                </a:solidFill>
                <a:latin typeface="Arial Narrow" panose="020B0606020202030204" pitchFamily="34" charset="0"/>
              </a:rPr>
            </a:br>
            <a:r>
              <a:rPr lang="en-US" sz="1400" dirty="0">
                <a:solidFill>
                  <a:schemeClr val="tx1"/>
                </a:solidFill>
                <a:latin typeface="Arial Narrow" panose="020B0606020202030204" pitchFamily="34" charset="0"/>
              </a:rPr>
              <a:t>Thank you for an amazing and unforgettable experience!</a:t>
            </a:r>
            <a:br>
              <a:rPr lang="en-US" sz="1400" dirty="0">
                <a:solidFill>
                  <a:schemeClr val="tx1"/>
                </a:solidFill>
                <a:latin typeface="Arial Narrow" panose="020B0606020202030204" pitchFamily="34" charset="0"/>
              </a:rPr>
            </a:br>
            <a:r>
              <a:rPr lang="en-US" sz="1400" dirty="0">
                <a:solidFill>
                  <a:schemeClr val="tx1"/>
                </a:solidFill>
                <a:latin typeface="Arial Narrow" panose="020B0606020202030204" pitchFamily="34" charset="0"/>
              </a:rPr>
              <a:t> </a:t>
            </a:r>
            <a:br>
              <a:rPr lang="en-US" sz="1400" dirty="0">
                <a:solidFill>
                  <a:schemeClr val="tx1"/>
                </a:solidFill>
                <a:latin typeface="Arial Narrow" panose="020B0606020202030204" pitchFamily="34" charset="0"/>
              </a:rPr>
            </a:br>
            <a:r>
              <a:rPr lang="en-US" sz="1400" dirty="0">
                <a:solidFill>
                  <a:schemeClr val="tx1"/>
                </a:solidFill>
                <a:latin typeface="Arial Narrow" panose="020B0606020202030204" pitchFamily="34" charset="0"/>
              </a:rPr>
              <a:t>Mike</a:t>
            </a:r>
          </a:p>
        </p:txBody>
      </p:sp>
    </p:spTree>
    <p:extLst>
      <p:ext uri="{BB962C8B-B14F-4D97-AF65-F5344CB8AC3E}">
        <p14:creationId xmlns:p14="http://schemas.microsoft.com/office/powerpoint/2010/main" val="1796844203"/>
      </p:ext>
    </p:extLst>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674" y="346166"/>
            <a:ext cx="10396882" cy="894806"/>
          </a:xfrm>
        </p:spPr>
        <p:txBody>
          <a:bodyPr>
            <a:noAutofit/>
          </a:bodyPr>
          <a:lstStyle/>
          <a:p>
            <a:r>
              <a:rPr lang="en-US" sz="3600" dirty="0"/>
              <a:t>                  </a:t>
            </a:r>
            <a:r>
              <a:rPr lang="en-US" sz="4000" dirty="0"/>
              <a:t>A true “team” Player!</a:t>
            </a:r>
          </a:p>
        </p:txBody>
      </p:sp>
      <p:pic>
        <p:nvPicPr>
          <p:cNvPr id="6" name="Picture 2" descr="aafed410-93e0-410f-ad40-c146773a4bc3@namprd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3676" y="1345475"/>
            <a:ext cx="6078397" cy="418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673439" y="1530727"/>
            <a:ext cx="3480099" cy="3046988"/>
          </a:xfrm>
          <a:prstGeom prst="rect">
            <a:avLst/>
          </a:prstGeom>
          <a:noFill/>
        </p:spPr>
        <p:txBody>
          <a:bodyPr wrap="square" rtlCol="0">
            <a:spAutoFit/>
          </a:bodyPr>
          <a:lstStyle/>
          <a:p>
            <a:pPr algn="ctr"/>
            <a:r>
              <a:rPr lang="en-US" sz="3200" dirty="0"/>
              <a:t>Cody does laundry for the athletic department and the coaches sure appreciate his help!</a:t>
            </a:r>
          </a:p>
        </p:txBody>
      </p:sp>
    </p:spTree>
    <p:extLst>
      <p:ext uri="{BB962C8B-B14F-4D97-AF65-F5344CB8AC3E}">
        <p14:creationId xmlns:p14="http://schemas.microsoft.com/office/powerpoint/2010/main" val="3200540627"/>
      </p:ext>
    </p:extLst>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981" y="121545"/>
            <a:ext cx="10396882" cy="1151965"/>
          </a:xfrm>
        </p:spPr>
        <p:txBody>
          <a:bodyPr>
            <a:normAutofit fontScale="90000"/>
          </a:bodyPr>
          <a:lstStyle/>
          <a:p>
            <a:r>
              <a:rPr lang="en-US" dirty="0"/>
              <a:t>Keeping our school in tip top shape!</a:t>
            </a:r>
          </a:p>
        </p:txBody>
      </p:sp>
      <p:pic>
        <p:nvPicPr>
          <p:cNvPr id="4" name="Picture 3" descr="cid:f4c4a772-21e5-4f94-a4c2-5043990f3fca@namprd07.prod.outlook.com"/>
          <p:cNvPicPr/>
          <p:nvPr/>
        </p:nvPicPr>
        <p:blipFill>
          <a:blip r:embed="rId2" r:link="rId3">
            <a:extLst>
              <a:ext uri="{28A0092B-C50C-407E-A947-70E740481C1C}">
                <a14:useLocalDpi xmlns:a14="http://schemas.microsoft.com/office/drawing/2010/main" val="0"/>
              </a:ext>
            </a:extLst>
          </a:blip>
          <a:srcRect/>
          <a:stretch>
            <a:fillRect/>
          </a:stretch>
        </p:blipFill>
        <p:spPr bwMode="auto">
          <a:xfrm rot="336662">
            <a:off x="7500134" y="1554650"/>
            <a:ext cx="3249003" cy="3474880"/>
          </a:xfrm>
          <a:prstGeom prst="rect">
            <a:avLst/>
          </a:prstGeom>
          <a:noFill/>
          <a:ln>
            <a:noFill/>
          </a:ln>
        </p:spPr>
      </p:pic>
      <p:pic>
        <p:nvPicPr>
          <p:cNvPr id="5" name="Picture 4" descr="cid:c536fce2-d310-4ed9-997e-a6c7a3eaef68@namprd07.prod.outlook.com"/>
          <p:cNvPicPr/>
          <p:nvPr/>
        </p:nvPicPr>
        <p:blipFill>
          <a:blip r:embed="rId4" r:link="rId5">
            <a:extLst>
              <a:ext uri="{28A0092B-C50C-407E-A947-70E740481C1C}">
                <a14:useLocalDpi xmlns:a14="http://schemas.microsoft.com/office/drawing/2010/main" val="0"/>
              </a:ext>
            </a:extLst>
          </a:blip>
          <a:srcRect/>
          <a:stretch>
            <a:fillRect/>
          </a:stretch>
        </p:blipFill>
        <p:spPr bwMode="auto">
          <a:xfrm rot="20411152">
            <a:off x="584890" y="2014065"/>
            <a:ext cx="2151787" cy="2886733"/>
          </a:xfrm>
          <a:prstGeom prst="rect">
            <a:avLst/>
          </a:prstGeom>
          <a:noFill/>
          <a:ln>
            <a:noFill/>
          </a:ln>
        </p:spPr>
      </p:pic>
      <p:pic>
        <p:nvPicPr>
          <p:cNvPr id="2050" name="Picture 2" descr="d0a95f66-4082-45ce-9172-666275239b29@namprd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5625" y="1416014"/>
            <a:ext cx="3399527" cy="378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7576358"/>
      </p:ext>
    </p:extLst>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29" y="145473"/>
            <a:ext cx="10396882" cy="1151965"/>
          </a:xfrm>
        </p:spPr>
        <p:txBody>
          <a:bodyPr>
            <a:normAutofit/>
          </a:bodyPr>
          <a:lstStyle/>
          <a:p>
            <a:r>
              <a:rPr lang="en-US" sz="4800" dirty="0"/>
              <a:t>Cody’s coffee delivery service</a:t>
            </a:r>
          </a:p>
        </p:txBody>
      </p:sp>
      <p:pic>
        <p:nvPicPr>
          <p:cNvPr id="3" name="Picture 2" descr="Image"/>
          <p:cNvPicPr/>
          <p:nvPr/>
        </p:nvPicPr>
        <p:blipFill>
          <a:blip r:embed="rId2" r:link="rId3">
            <a:extLst>
              <a:ext uri="{28A0092B-C50C-407E-A947-70E740481C1C}">
                <a14:useLocalDpi xmlns:a14="http://schemas.microsoft.com/office/drawing/2010/main" val="0"/>
              </a:ext>
            </a:extLst>
          </a:blip>
          <a:srcRect/>
          <a:stretch>
            <a:fillRect/>
          </a:stretch>
        </p:blipFill>
        <p:spPr bwMode="auto">
          <a:xfrm rot="21150248">
            <a:off x="579544" y="1934241"/>
            <a:ext cx="3652412" cy="3286427"/>
          </a:xfrm>
          <a:prstGeom prst="rect">
            <a:avLst/>
          </a:prstGeom>
          <a:noFill/>
          <a:ln>
            <a:noFill/>
          </a:ln>
        </p:spPr>
      </p:pic>
      <p:pic>
        <p:nvPicPr>
          <p:cNvPr id="4" name="Picture 3" descr="cid:40014878-0f94-4daa-97f8-5797d358e6aa@namprd07.prod.outlook.com"/>
          <p:cNvPicPr/>
          <p:nvPr/>
        </p:nvPicPr>
        <p:blipFill>
          <a:blip r:embed="rId4" r:link="rId5">
            <a:extLst>
              <a:ext uri="{28A0092B-C50C-407E-A947-70E740481C1C}">
                <a14:useLocalDpi xmlns:a14="http://schemas.microsoft.com/office/drawing/2010/main" val="0"/>
              </a:ext>
            </a:extLst>
          </a:blip>
          <a:srcRect/>
          <a:stretch>
            <a:fillRect/>
          </a:stretch>
        </p:blipFill>
        <p:spPr bwMode="auto">
          <a:xfrm rot="924772">
            <a:off x="8650820" y="451987"/>
            <a:ext cx="2531032" cy="1658605"/>
          </a:xfrm>
          <a:prstGeom prst="rect">
            <a:avLst/>
          </a:prstGeom>
          <a:noFill/>
          <a:ln>
            <a:noFill/>
          </a:ln>
        </p:spPr>
      </p:pic>
      <p:pic>
        <p:nvPicPr>
          <p:cNvPr id="1026" name="Picture 2" descr="ae6eb668-0931-47ea-8f63-5407d9a86d63@namprd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1248" y="1472540"/>
            <a:ext cx="2642092" cy="3817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148893" y="2624505"/>
            <a:ext cx="3405798" cy="2585323"/>
          </a:xfrm>
          <a:prstGeom prst="rect">
            <a:avLst/>
          </a:prstGeom>
          <a:noFill/>
        </p:spPr>
        <p:txBody>
          <a:bodyPr wrap="square" rtlCol="0">
            <a:spAutoFit/>
          </a:bodyPr>
          <a:lstStyle/>
          <a:p>
            <a:r>
              <a:rPr lang="en-US" sz="1600" dirty="0"/>
              <a:t>Cody has teamed up with our local coffee shop to provide  delivery services to Timber Lake School District Staff.  Teachers submit their coffee orders electronically and Cody picks up the order and delivers directly to the classrooms.  This is another reason our staff appreciates him so much!     </a:t>
            </a:r>
          </a:p>
          <a:p>
            <a:pPr algn="ctr"/>
            <a:r>
              <a:rPr lang="en-US" i="1" u="sng" dirty="0">
                <a:solidFill>
                  <a:srgbClr val="C00000"/>
                </a:solidFill>
              </a:rPr>
              <a:t>Tips are  accepted!</a:t>
            </a:r>
          </a:p>
        </p:txBody>
      </p:sp>
      <p:sp>
        <p:nvSpPr>
          <p:cNvPr id="6" name="TextBox 5"/>
          <p:cNvSpPr txBox="1"/>
          <p:nvPr/>
        </p:nvSpPr>
        <p:spPr>
          <a:xfrm rot="21125711">
            <a:off x="391327" y="1421408"/>
            <a:ext cx="3491422" cy="400110"/>
          </a:xfrm>
          <a:prstGeom prst="rect">
            <a:avLst/>
          </a:prstGeom>
          <a:noFill/>
        </p:spPr>
        <p:txBody>
          <a:bodyPr wrap="square" rtlCol="0">
            <a:spAutoFit/>
          </a:bodyPr>
          <a:lstStyle/>
          <a:p>
            <a:r>
              <a:rPr lang="en-US" sz="2000" dirty="0"/>
              <a:t>Entrepreneurship at its finest!</a:t>
            </a:r>
          </a:p>
        </p:txBody>
      </p:sp>
    </p:spTree>
    <p:extLst>
      <p:ext uri="{BB962C8B-B14F-4D97-AF65-F5344CB8AC3E}">
        <p14:creationId xmlns:p14="http://schemas.microsoft.com/office/powerpoint/2010/main" val="4206582219"/>
      </p:ext>
    </p:extLst>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438" y="242455"/>
            <a:ext cx="11187544" cy="1151965"/>
          </a:xfrm>
        </p:spPr>
        <p:txBody>
          <a:bodyPr>
            <a:noAutofit/>
          </a:bodyPr>
          <a:lstStyle/>
          <a:p>
            <a:r>
              <a:rPr lang="en-US" sz="4000" dirty="0"/>
              <a:t>Timber Lake School’s Backpack program</a:t>
            </a:r>
            <a:br>
              <a:rPr lang="en-US" sz="4400" dirty="0"/>
            </a:br>
            <a:r>
              <a:rPr lang="en-US" sz="4400" dirty="0"/>
              <a:t>		</a:t>
            </a:r>
            <a:r>
              <a:rPr lang="en-US" sz="4800" dirty="0"/>
              <a:t>…and </a:t>
            </a:r>
            <a:r>
              <a:rPr lang="en-US" sz="3600" dirty="0"/>
              <a:t>The man behind the scenes</a:t>
            </a:r>
          </a:p>
        </p:txBody>
      </p:sp>
      <p:pic>
        <p:nvPicPr>
          <p:cNvPr id="3" name="Picture 2" descr="Image"/>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274619" y="1662546"/>
            <a:ext cx="5527963" cy="3103417"/>
          </a:xfrm>
          <a:prstGeom prst="rect">
            <a:avLst/>
          </a:prstGeom>
          <a:noFill/>
          <a:ln>
            <a:noFill/>
          </a:ln>
        </p:spPr>
      </p:pic>
      <p:sp>
        <p:nvSpPr>
          <p:cNvPr id="4" name="TextBox 3"/>
          <p:cNvSpPr txBox="1"/>
          <p:nvPr/>
        </p:nvSpPr>
        <p:spPr>
          <a:xfrm>
            <a:off x="7273636" y="2092036"/>
            <a:ext cx="3740728" cy="1631216"/>
          </a:xfrm>
          <a:prstGeom prst="rect">
            <a:avLst/>
          </a:prstGeom>
          <a:noFill/>
        </p:spPr>
        <p:txBody>
          <a:bodyPr wrap="square" rtlCol="0">
            <a:spAutoFit/>
          </a:bodyPr>
          <a:lstStyle/>
          <a:p>
            <a:r>
              <a:rPr lang="en-US" sz="2000" dirty="0"/>
              <a:t>With Cody’s help, our school is able to send food home with students each Friday so they have something good to eat over the weekend.</a:t>
            </a:r>
          </a:p>
        </p:txBody>
      </p:sp>
      <p:sp>
        <p:nvSpPr>
          <p:cNvPr id="6" name="TextBox 5"/>
          <p:cNvSpPr txBox="1"/>
          <p:nvPr/>
        </p:nvSpPr>
        <p:spPr>
          <a:xfrm>
            <a:off x="997529" y="5034089"/>
            <a:ext cx="6691744" cy="384721"/>
          </a:xfrm>
          <a:prstGeom prst="rect">
            <a:avLst/>
          </a:prstGeom>
          <a:noFill/>
        </p:spPr>
        <p:txBody>
          <a:bodyPr wrap="square" rtlCol="0">
            <a:spAutoFit/>
          </a:bodyPr>
          <a:lstStyle/>
          <a:p>
            <a:r>
              <a:rPr lang="en-US" sz="1900" dirty="0"/>
              <a:t>Cody filling Ziploc baggies with food for our Backpack Program.</a:t>
            </a:r>
          </a:p>
        </p:txBody>
      </p:sp>
    </p:spTree>
    <p:extLst>
      <p:ext uri="{BB962C8B-B14F-4D97-AF65-F5344CB8AC3E}">
        <p14:creationId xmlns:p14="http://schemas.microsoft.com/office/powerpoint/2010/main" val="4290405457"/>
      </p:ext>
    </p:extLst>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963" y="237379"/>
            <a:ext cx="10605653" cy="1184564"/>
          </a:xfrm>
        </p:spPr>
        <p:txBody>
          <a:bodyPr>
            <a:normAutofit fontScale="90000"/>
          </a:bodyPr>
          <a:lstStyle/>
          <a:p>
            <a:pPr algn="ctr"/>
            <a:r>
              <a:rPr lang="en-US" sz="4300" dirty="0"/>
              <a:t>Cody started Project skills in 2016</a:t>
            </a:r>
            <a:br>
              <a:rPr lang="en-US" sz="4000" dirty="0"/>
            </a:br>
            <a:r>
              <a:rPr lang="en-US" sz="4000" dirty="0"/>
              <a:t>        </a:t>
            </a:r>
            <a:r>
              <a:rPr lang="en-US" sz="2200" dirty="0"/>
              <a:t>He had a different job experience each quarter of the school year</a:t>
            </a:r>
          </a:p>
        </p:txBody>
      </p:sp>
      <p:pic>
        <p:nvPicPr>
          <p:cNvPr id="3" name="Picture 2" descr="Image"/>
          <p:cNvPicPr/>
          <p:nvPr/>
        </p:nvPicPr>
        <p:blipFill>
          <a:blip r:embed="rId2" r:link="rId3">
            <a:extLst>
              <a:ext uri="{28A0092B-C50C-407E-A947-70E740481C1C}">
                <a14:useLocalDpi xmlns:a14="http://schemas.microsoft.com/office/drawing/2010/main" val="0"/>
              </a:ext>
            </a:extLst>
          </a:blip>
          <a:srcRect/>
          <a:stretch>
            <a:fillRect/>
          </a:stretch>
        </p:blipFill>
        <p:spPr bwMode="auto">
          <a:xfrm rot="5400000">
            <a:off x="625828" y="1470959"/>
            <a:ext cx="2590875" cy="2807650"/>
          </a:xfrm>
          <a:prstGeom prst="rect">
            <a:avLst/>
          </a:prstGeom>
          <a:noFill/>
          <a:ln>
            <a:noFill/>
          </a:ln>
        </p:spPr>
      </p:pic>
      <p:sp>
        <p:nvSpPr>
          <p:cNvPr id="5" name="TextBox 4"/>
          <p:cNvSpPr txBox="1"/>
          <p:nvPr/>
        </p:nvSpPr>
        <p:spPr>
          <a:xfrm>
            <a:off x="282963" y="4327625"/>
            <a:ext cx="3151909" cy="923330"/>
          </a:xfrm>
          <a:prstGeom prst="rect">
            <a:avLst/>
          </a:prstGeom>
          <a:noFill/>
        </p:spPr>
        <p:txBody>
          <a:bodyPr wrap="square" rtlCol="0">
            <a:spAutoFit/>
          </a:bodyPr>
          <a:lstStyle/>
          <a:p>
            <a:r>
              <a:rPr lang="en-US" dirty="0"/>
              <a:t>Cody stuffed newspapers with the weekly flyer and did odd jobs for the </a:t>
            </a:r>
            <a:r>
              <a:rPr lang="en-US" u="sng" dirty="0"/>
              <a:t>Timber Lake Topic</a:t>
            </a:r>
          </a:p>
        </p:txBody>
      </p:sp>
      <p:pic>
        <p:nvPicPr>
          <p:cNvPr id="6" name="Picture 5" descr="cid:8fb3ecfe-f877-4ff4-8ecf-e7b4165eeec6@namprd07.prod.outlook.com"/>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698229" y="1579347"/>
            <a:ext cx="2598857" cy="2731048"/>
          </a:xfrm>
          <a:prstGeom prst="rect">
            <a:avLst/>
          </a:prstGeom>
          <a:noFill/>
          <a:ln>
            <a:noFill/>
          </a:ln>
        </p:spPr>
      </p:pic>
      <p:pic>
        <p:nvPicPr>
          <p:cNvPr id="7" name="Picture 6" descr="cid:3b192877-2623-46c6-8ab4-cc50efb0266f@namprd07.prod.outlook.com"/>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9311338" y="1606182"/>
            <a:ext cx="2055294" cy="2756622"/>
          </a:xfrm>
          <a:prstGeom prst="rect">
            <a:avLst/>
          </a:prstGeom>
          <a:noFill/>
          <a:ln>
            <a:noFill/>
          </a:ln>
        </p:spPr>
      </p:pic>
      <p:sp>
        <p:nvSpPr>
          <p:cNvPr id="8" name="TextBox 7"/>
          <p:cNvSpPr txBox="1"/>
          <p:nvPr/>
        </p:nvSpPr>
        <p:spPr>
          <a:xfrm>
            <a:off x="3646637" y="4362804"/>
            <a:ext cx="2811821" cy="646331"/>
          </a:xfrm>
          <a:prstGeom prst="rect">
            <a:avLst/>
          </a:prstGeom>
          <a:noFill/>
        </p:spPr>
        <p:txBody>
          <a:bodyPr wrap="square" rtlCol="0">
            <a:spAutoFit/>
          </a:bodyPr>
          <a:lstStyle/>
          <a:p>
            <a:r>
              <a:rPr lang="en-US" dirty="0"/>
              <a:t>He counted and  folded shirts at </a:t>
            </a:r>
            <a:r>
              <a:rPr lang="en-US" u="sng" dirty="0"/>
              <a:t>Dakota Silkscreen</a:t>
            </a:r>
          </a:p>
        </p:txBody>
      </p:sp>
      <p:pic>
        <p:nvPicPr>
          <p:cNvPr id="9" name="Picture 8" descr="cid:f3eee334-70de-4b22-a1e9-d5444e530167@namprd07.prod.outlook.com"/>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6670224" y="1605929"/>
            <a:ext cx="2267976" cy="2757128"/>
          </a:xfrm>
          <a:prstGeom prst="rect">
            <a:avLst/>
          </a:prstGeom>
          <a:noFill/>
          <a:ln>
            <a:noFill/>
          </a:ln>
        </p:spPr>
      </p:pic>
      <p:sp>
        <p:nvSpPr>
          <p:cNvPr id="11" name="TextBox 10"/>
          <p:cNvSpPr txBox="1"/>
          <p:nvPr/>
        </p:nvSpPr>
        <p:spPr>
          <a:xfrm>
            <a:off x="9311338" y="4475018"/>
            <a:ext cx="2187935" cy="914400"/>
          </a:xfrm>
          <a:prstGeom prst="rect">
            <a:avLst/>
          </a:prstGeom>
          <a:noFill/>
        </p:spPr>
        <p:txBody>
          <a:bodyPr wrap="square" rtlCol="0">
            <a:spAutoFit/>
          </a:bodyPr>
          <a:lstStyle/>
          <a:p>
            <a:r>
              <a:rPr lang="en-US" dirty="0"/>
              <a:t>He filled the coolers</a:t>
            </a:r>
          </a:p>
          <a:p>
            <a:r>
              <a:rPr lang="en-US" dirty="0"/>
              <a:t>With pop and juice</a:t>
            </a:r>
          </a:p>
          <a:p>
            <a:r>
              <a:rPr lang="en-US" dirty="0"/>
              <a:t>at </a:t>
            </a:r>
            <a:r>
              <a:rPr lang="en-US" u="sng" dirty="0"/>
              <a:t>TL Service</a:t>
            </a:r>
          </a:p>
        </p:txBody>
      </p:sp>
      <p:sp>
        <p:nvSpPr>
          <p:cNvPr id="12" name="TextBox 11"/>
          <p:cNvSpPr txBox="1"/>
          <p:nvPr/>
        </p:nvSpPr>
        <p:spPr>
          <a:xfrm>
            <a:off x="6781060" y="4408970"/>
            <a:ext cx="2404504" cy="1200329"/>
          </a:xfrm>
          <a:prstGeom prst="rect">
            <a:avLst/>
          </a:prstGeom>
          <a:noFill/>
        </p:spPr>
        <p:txBody>
          <a:bodyPr wrap="square" rtlCol="0">
            <a:spAutoFit/>
          </a:bodyPr>
          <a:lstStyle/>
          <a:p>
            <a:r>
              <a:rPr lang="en-US" dirty="0"/>
              <a:t>Cody did sorting, counting, vacuuming, and other odd jobs at the </a:t>
            </a:r>
            <a:r>
              <a:rPr lang="en-US" u="sng" dirty="0"/>
              <a:t>TL  Museum</a:t>
            </a:r>
          </a:p>
        </p:txBody>
      </p:sp>
    </p:spTree>
    <p:extLst>
      <p:ext uri="{BB962C8B-B14F-4D97-AF65-F5344CB8AC3E}">
        <p14:creationId xmlns:p14="http://schemas.microsoft.com/office/powerpoint/2010/main" val="889095771"/>
      </p:ext>
    </p:extLst>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181" y="213755"/>
            <a:ext cx="9215252" cy="748145"/>
          </a:xfrm>
        </p:spPr>
        <p:txBody>
          <a:bodyPr>
            <a:normAutofit/>
          </a:bodyPr>
          <a:lstStyle/>
          <a:p>
            <a:r>
              <a:rPr lang="en-US" sz="4400" dirty="0"/>
              <a:t>Helping out at a home based business </a:t>
            </a:r>
          </a:p>
        </p:txBody>
      </p:sp>
      <p:pic>
        <p:nvPicPr>
          <p:cNvPr id="3" name="Picture 2" descr="Image"/>
          <p:cNvPicPr/>
          <p:nvPr/>
        </p:nvPicPr>
        <p:blipFill>
          <a:blip r:embed="rId2" r:link="rId3">
            <a:extLst>
              <a:ext uri="{28A0092B-C50C-407E-A947-70E740481C1C}">
                <a14:useLocalDpi xmlns:a14="http://schemas.microsoft.com/office/drawing/2010/main" val="0"/>
              </a:ext>
            </a:extLst>
          </a:blip>
          <a:srcRect/>
          <a:stretch>
            <a:fillRect/>
          </a:stretch>
        </p:blipFill>
        <p:spPr bwMode="auto">
          <a:xfrm rot="5400000">
            <a:off x="1761026" y="1007959"/>
            <a:ext cx="4113782" cy="4405745"/>
          </a:xfrm>
          <a:prstGeom prst="rect">
            <a:avLst/>
          </a:prstGeom>
          <a:noFill/>
          <a:ln>
            <a:noFill/>
          </a:ln>
        </p:spPr>
      </p:pic>
      <p:sp>
        <p:nvSpPr>
          <p:cNvPr id="4" name="TextBox 3"/>
          <p:cNvSpPr txBox="1"/>
          <p:nvPr/>
        </p:nvSpPr>
        <p:spPr>
          <a:xfrm>
            <a:off x="6673932" y="1403323"/>
            <a:ext cx="3095501" cy="3046988"/>
          </a:xfrm>
          <a:prstGeom prst="rect">
            <a:avLst/>
          </a:prstGeom>
          <a:noFill/>
        </p:spPr>
        <p:txBody>
          <a:bodyPr wrap="square" rtlCol="0">
            <a:spAutoFit/>
          </a:bodyPr>
          <a:lstStyle/>
          <a:p>
            <a:r>
              <a:rPr lang="en-US" dirty="0"/>
              <a:t>At </a:t>
            </a:r>
            <a:r>
              <a:rPr lang="en-US" u="sng" dirty="0"/>
              <a:t>Daily Bread Bakery,</a:t>
            </a:r>
            <a:r>
              <a:rPr lang="en-US" dirty="0"/>
              <a:t> Cody mixed cake flour and color for frosting, put away product, made puddings, swept floors, folded boxes and towels, and placed product stickers on items.</a:t>
            </a:r>
          </a:p>
          <a:p>
            <a:endParaRPr lang="en-US" dirty="0"/>
          </a:p>
          <a:p>
            <a:r>
              <a:rPr lang="en-US" sz="1600" dirty="0">
                <a:solidFill>
                  <a:srgbClr val="C00000"/>
                </a:solidFill>
              </a:rPr>
              <a:t>Being able to mix the dough with his hands was a great sensory accomplishment for Cody!</a:t>
            </a:r>
          </a:p>
        </p:txBody>
      </p:sp>
    </p:spTree>
    <p:extLst>
      <p:ext uri="{BB962C8B-B14F-4D97-AF65-F5344CB8AC3E}">
        <p14:creationId xmlns:p14="http://schemas.microsoft.com/office/powerpoint/2010/main" val="2704018493"/>
      </p:ext>
    </p:extLst>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26561</TotalTime>
  <Words>1642</Words>
  <Application>Microsoft Office PowerPoint</Application>
  <PresentationFormat>Widescreen</PresentationFormat>
  <Paragraphs>145</Paragraphs>
  <Slides>32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Arial</vt:lpstr>
      <vt:lpstr>Arial Narrow</vt:lpstr>
      <vt:lpstr>Arial Rounded MT Bold</vt:lpstr>
      <vt:lpstr>Bradley Hand ITC</vt:lpstr>
      <vt:lpstr>Calibri</vt:lpstr>
      <vt:lpstr>Gadugi</vt:lpstr>
      <vt:lpstr>Impact</vt:lpstr>
      <vt:lpstr>Lucida Calligraphy</vt:lpstr>
      <vt:lpstr>Segoe UI Emoji</vt:lpstr>
      <vt:lpstr>Times New Roman</vt:lpstr>
      <vt:lpstr>Wingdings</vt:lpstr>
      <vt:lpstr>Main Event</vt:lpstr>
      <vt:lpstr>Creating employment opportunities for students with disabilities in small town America</vt:lpstr>
      <vt:lpstr>       Meet Cody… A successful young man from Isabel, SD</vt:lpstr>
      <vt:lpstr>  This year Cody moved from the classroom  to an office space of his own</vt:lpstr>
      <vt:lpstr>                  A true “team” Player!</vt:lpstr>
      <vt:lpstr>Keeping our school in tip top shape!</vt:lpstr>
      <vt:lpstr>Cody’s coffee delivery service</vt:lpstr>
      <vt:lpstr>Timber Lake School’s Backpack program   …and The man behind the scenes</vt:lpstr>
      <vt:lpstr>Cody started Project skills in 2016         He had a different job experience each quarter of the school year</vt:lpstr>
      <vt:lpstr>Helping out at a home based business </vt:lpstr>
      <vt:lpstr>             Country Market</vt:lpstr>
      <vt:lpstr>On the job at Locken Oil</vt:lpstr>
      <vt:lpstr>PowerPoint Presentation</vt:lpstr>
      <vt:lpstr>Job shadowing Experiences in Mobridge for esy-Summer 2018 </vt:lpstr>
      <vt:lpstr>More Job Shadowing experiences</vt:lpstr>
      <vt:lpstr>A peek at Cody in the classroom  and helping out at school</vt:lpstr>
      <vt:lpstr> “Aging Out” is right around the corner  …and we have a unique situation on our hands  </vt:lpstr>
      <vt:lpstr>Senior spotlight –  Mayson</vt:lpstr>
      <vt:lpstr>~Career Counseling with Jessica~ Vocational Rehabilitation Counselor</vt:lpstr>
      <vt:lpstr>Mayson’s first Project skills work Experience Timber Lake Day Care</vt:lpstr>
      <vt:lpstr>A warm welcome back…</vt:lpstr>
      <vt:lpstr>Big things can happen in small places!</vt:lpstr>
      <vt:lpstr>Thinking outside of the Box…             It is what small school districts must do </vt:lpstr>
      <vt:lpstr>PowerPoint Presentation</vt:lpstr>
      <vt:lpstr>Getting Started and growing the Project</vt:lpstr>
      <vt:lpstr>A Grass roots Summer work program</vt:lpstr>
      <vt:lpstr>Meet Michael and Michelle</vt:lpstr>
      <vt:lpstr>Michael’s story</vt:lpstr>
      <vt:lpstr>He eventually learned that it is okay to stand out and show the world what you are made of</vt:lpstr>
      <vt:lpstr>Michael’s happy place</vt:lpstr>
      <vt:lpstr>Michelle’s story</vt:lpstr>
      <vt:lpstr>Thank you Cody, Mayson, Michael, and Michelle for letting me share your success stories to encourage and  inspire others! ~You have so many special abilities~</vt:lpstr>
      <vt:lpstr>Good morning,  I want to thank you for taking the time to read this article about work experiences in high school. I graduated from a small town with a population of about 700, which had a K-12 school. I started volunteering with the IT department in my sophomore year (2010) as I wanted to know and learn more about computers. After a year had passed, I knew I needed to start working in my field that I wanted to pursue. The issue was that I needed to work during the summer, but I had no transportation to travel to the next city so I had to stay in the small town of Shoshoni, Wyoming.   With the help of Fremont County School District #25, Wyoming Workforce, Wyoming Vocational Rehabilitation, and Michelle Martin I was able to work the rest of my high school career at our school.   Being able to work and get paid for it was nice, but it also helped me to obtain the experience I needed and I built relationships that I never knew I would use after high school. During the time I worked at the school district, not only did I learn a lot about the IT world, but I also learned the life skills that I need after high school and college. Without the help that I was able to get from this work experience in high school, I would have had a hard time after high school.   A little bit about me: My name is Mike Woodward, and I came from a family that was struggling after the market crash in 2008 and moved to Wyoming in December of 2008. I graduated from Shoshoni High School in 2012 and went directly into college at Central Wyoming College.  I graduated from Central Wyoming College in Spring 2014 with an AAS in Computer Technology. Before I graduated from college, I applied and got the job at Inberg-Miller Engineers (a Wyoming local Engineering firm) as an IT Tech. After six months as an IT Tech at Inberg-Miller, not only did I become the IT Manager for the company, but I also got married to my beautiful college lover.  I took four years off from school as I needed to focus on my job, as I am a one-person show for the company. As of Fall 2017, I am currently pursuing my bachelor’s degree in Computer Technology from Western Governors University (WGU).    Without the help of Shoshoni School staff, Wyoming Workforce and Wyoming Vocational Rehabilitation I would have struggled after high school without this knowledge.  Thank you for an amazing and unforgettable experience!   Mike</vt:lpstr>
    </vt:vector>
  </TitlesOfParts>
  <Company>Timber Lake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employment opportunities for students with disabilities in small town america</dc:title>
  <dc:creator>Michelle Martin</dc:creator>
  <cp:lastModifiedBy>Kirschman, Cindy</cp:lastModifiedBy>
  <cp:revision>148</cp:revision>
  <dcterms:created xsi:type="dcterms:W3CDTF">2019-03-18T16:44:19Z</dcterms:created>
  <dcterms:modified xsi:type="dcterms:W3CDTF">2019-05-23T12:36:10Z</dcterms:modified>
</cp:coreProperties>
</file>