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5" r:id="rId9"/>
    <p:sldId id="266" r:id="rId10"/>
    <p:sldId id="260" r:id="rId11"/>
    <p:sldId id="267" r:id="rId12"/>
    <p:sldId id="270" r:id="rId13"/>
    <p:sldId id="278" r:id="rId14"/>
    <p:sldId id="272" r:id="rId15"/>
    <p:sldId id="274" r:id="rId16"/>
    <p:sldId id="275" r:id="rId17"/>
    <p:sldId id="263" r:id="rId18"/>
    <p:sldId id="264" r:id="rId19"/>
    <p:sldId id="276" r:id="rId20"/>
    <p:sldId id="277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5" autoAdjust="0"/>
    <p:restoredTop sz="95220" autoAdjust="0"/>
  </p:normalViewPr>
  <p:slideViewPr>
    <p:cSldViewPr snapToGrid="0">
      <p:cViewPr varScale="1">
        <p:scale>
          <a:sx n="74" d="100"/>
          <a:sy n="74" d="100"/>
        </p:scale>
        <p:origin x="7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18D17-B342-4C0D-B83B-11D40410CA87}" type="datetimeFigureOut">
              <a:rPr lang="en-US" smtClean="0"/>
              <a:t>08/19/2019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1393-B3D0-447D-817A-DB0CFF46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Welcome-Cindy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Cindy</a:t>
            </a:r>
          </a:p>
          <a:p>
            <a:r>
              <a:rPr lang="en-US" b="0" i="1" dirty="0"/>
              <a:t>I have found realistic for more than what I thought of when I was a special ed teacher.  Need to push the responsibility more (parents &amp; teachers)  Make high school more like the real thing!  Compare Goldfish </a:t>
            </a:r>
            <a:r>
              <a:rPr lang="en-US" b="0" i="1" dirty="0" err="1"/>
              <a:t>anaology</a:t>
            </a:r>
            <a:r>
              <a:rPr lang="en-US" b="0" i="1" dirty="0"/>
              <a:t> to special education resource room to general ed setting, more opportunities in school and life – more you grow…more mature, reach higher potential…</a:t>
            </a:r>
          </a:p>
          <a:p>
            <a:endParaRPr lang="en-US" b="0" i="1" dirty="0"/>
          </a:p>
          <a:p>
            <a:r>
              <a:rPr lang="en-US" b="1" dirty="0"/>
              <a:t>PLICKER FRAME NEXT!!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Both of us</a:t>
            </a:r>
          </a:p>
          <a:p>
            <a:r>
              <a:rPr lang="en-US" b="1" dirty="0"/>
              <a:t>High School was IDEA – success…not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Both of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1" dirty="0"/>
              <a:t>Both of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7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0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Cindy</a:t>
            </a:r>
          </a:p>
          <a:p>
            <a:r>
              <a:rPr lang="en-US" i="1" dirty="0"/>
              <a:t>Show disability service office video from our website?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0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1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Cindy-</a:t>
            </a:r>
          </a:p>
          <a:p>
            <a:r>
              <a:rPr lang="en-US" i="1" dirty="0"/>
              <a:t>Thank all for coming…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1" dirty="0"/>
              <a:t>Each introduce ourselves…</a:t>
            </a:r>
          </a:p>
          <a:p>
            <a:r>
              <a:rPr lang="en-US" sz="2000" b="0" i="1" dirty="0"/>
              <a:t>Cheated a bit on this presentation –Mining theme –thanks to Nancy &amp; Doris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3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Cindy</a:t>
            </a:r>
          </a:p>
          <a:p>
            <a:r>
              <a:rPr lang="en-US" b="0" i="1" dirty="0">
                <a:highlight>
                  <a:srgbClr val="FFFF00"/>
                </a:highlight>
              </a:rPr>
              <a:t>Hand Out SD Adult Agency Document</a:t>
            </a:r>
          </a:p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4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jessica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Jessica</a:t>
            </a:r>
          </a:p>
          <a:p>
            <a:r>
              <a:rPr lang="en-US" i="1" dirty="0"/>
              <a:t>(the red ones from this slide and last all come together for the ‘jackpot’ on the next slide)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1393-B3D0-447D-817A-DB0CFF465B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3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6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9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70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74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09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5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0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1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1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63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7C3D-70D6-4ACE-945F-E3EA6829B934}" type="datetimeFigureOut">
              <a:rPr lang="en-US" smtClean="0"/>
              <a:t>08/19/2019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036655-6FAB-4E61-B9A9-80135B9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3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dmylife.com/prepping-for-college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test.standingrock.org/content/standing-rock-tribal-department-education-scholarship-progra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steducationservices.com/higher-ed.html" TargetMode="External"/><Relationship Id="rId5" Type="http://schemas.openxmlformats.org/officeDocument/2006/relationships/hyperlink" Target="http://www.going-to-college.org/" TargetMode="External"/><Relationship Id="rId10" Type="http://schemas.openxmlformats.org/officeDocument/2006/relationships/hyperlink" Target="http://www.ed.gov/index.jsp" TargetMode="External"/><Relationship Id="rId4" Type="http://schemas.openxmlformats.org/officeDocument/2006/relationships/hyperlink" Target="http://www.tslp.org/" TargetMode="External"/><Relationship Id="rId9" Type="http://schemas.openxmlformats.org/officeDocument/2006/relationships/hyperlink" Target="http://www.ahea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f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A763-B85B-4161-B88F-46B8E5CEC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3280"/>
            <a:ext cx="9144000" cy="18772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College Is No</a:t>
            </a:r>
            <a:br>
              <a:rPr lang="en-US" b="1" dirty="0"/>
            </a:br>
            <a:r>
              <a:rPr lang="en-US" b="1" dirty="0"/>
              <a:t>“Miner” Transition!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96B0FA-BFE4-4158-98F2-4CB925134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52" y="2853402"/>
            <a:ext cx="4514890" cy="322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05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BB30-3663-43AA-8308-F89C41FC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pPr algn="ctr"/>
            <a:r>
              <a:rPr lang="en-US" b="1" dirty="0"/>
              <a:t>Postsecondary Bound???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5155-E8A2-465F-A4D3-21F1D3465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743" y="2165621"/>
            <a:ext cx="5747657" cy="3293852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en-US" sz="2600" dirty="0"/>
              <a:t>It is a realistic decision for some, but along with it comes responsibility</a:t>
            </a:r>
          </a:p>
          <a:p>
            <a:pPr>
              <a:buBlip>
                <a:blip r:embed="rId3"/>
              </a:buBlip>
            </a:pPr>
            <a:r>
              <a:rPr lang="en-US" sz="2600" dirty="0"/>
              <a:t>It is the REAL thing – like gold, not goldfish.</a:t>
            </a:r>
          </a:p>
          <a:p>
            <a:pPr>
              <a:buBlip>
                <a:blip r:embed="rId3"/>
              </a:buBlip>
            </a:pPr>
            <a:r>
              <a:rPr lang="en-US" sz="2600" dirty="0"/>
              <a:t>Goldfish analogy - opportunities of students &amp; growth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80ABF0-E182-4FE0-A94B-20D36A0515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53478" y="1705814"/>
            <a:ext cx="2888593" cy="3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9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7241-39C1-4F55-AE90-1303202F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K-12 VS Postsecondary Differences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7469-BD15-46CC-AD37-F757FD5E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166" y="1770305"/>
            <a:ext cx="4645152" cy="801943"/>
          </a:xfr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Applicable Laws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C7C48-8D26-462F-A579-2205DBBBA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166" y="2572249"/>
            <a:ext cx="4645152" cy="3257270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2200" dirty="0"/>
              <a:t>Americans with Disabilities Act (ADA)</a:t>
            </a:r>
          </a:p>
          <a:p>
            <a:pPr>
              <a:buBlip>
                <a:blip r:embed="rId3"/>
              </a:buBlip>
            </a:pPr>
            <a:r>
              <a:rPr lang="en-US" sz="2200" dirty="0"/>
              <a:t>Section 504</a:t>
            </a:r>
          </a:p>
          <a:p>
            <a:pPr>
              <a:buBlip>
                <a:blip r:embed="rId3"/>
              </a:buBlip>
            </a:pPr>
            <a:r>
              <a:rPr lang="en-US" sz="2200" dirty="0"/>
              <a:t>Rehabilitation Act of 1973 about Access to facilities</a:t>
            </a:r>
          </a:p>
          <a:p>
            <a:pPr>
              <a:buBlip>
                <a:blip r:embed="rId3"/>
              </a:buBlip>
            </a:pPr>
            <a:r>
              <a:rPr lang="en-US" sz="2200" dirty="0"/>
              <a:t>These are about Access to facilities, programs &amp;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120D5-DDAC-4E99-AE3F-24B847F4E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337" y="1770011"/>
            <a:ext cx="4645152" cy="802237"/>
          </a:xfr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Required Document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EF35A-3E55-4941-8693-9E2D773F9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337" y="2572248"/>
            <a:ext cx="4645152" cy="3257271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endParaRPr lang="en-US" altLang="en-US" sz="2200" dirty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en-US" sz="2200" dirty="0"/>
              <a:t>IEP &amp; 504 Plan are generally not sufficient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en-US" sz="2200" dirty="0"/>
              <a:t>Need current evaluations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en-US" sz="2200" dirty="0"/>
              <a:t>Students must get evaluation often at their own expense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en-US" sz="2200" dirty="0"/>
              <a:t>Must provide information on specific functional limitations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en-US" sz="2200" dirty="0"/>
              <a:t>Must demonstrate need for specific services or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76382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867BC-2626-4DC9-9A40-94E49B84E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450" y="868861"/>
            <a:ext cx="5059465" cy="823912"/>
          </a:xfr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Self-Advocacy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1C52A0-98B6-43D5-917E-FD7E88D88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9052" y="1692774"/>
            <a:ext cx="5047175" cy="3846738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Student must self-identify to Disability Services Office</a:t>
            </a:r>
          </a:p>
          <a:p>
            <a:pPr>
              <a:buBlip>
                <a:blip r:embed="rId3"/>
              </a:buBlip>
            </a:pPr>
            <a:r>
              <a:rPr lang="en-US" dirty="0"/>
              <a:t>Student has responsibility for self-advocacy and arranging accommodations</a:t>
            </a:r>
          </a:p>
          <a:p>
            <a:pPr>
              <a:buBlip>
                <a:blip r:embed="rId3"/>
              </a:buBlip>
            </a:pPr>
            <a:r>
              <a:rPr lang="en-US" dirty="0"/>
              <a:t>Professors can be open and helpful, but most expect students to initiate contact at the start of the semester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43D796-27E7-4F6A-ACF9-5B446349B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3650" y="863463"/>
            <a:ext cx="4961964" cy="823912"/>
          </a:xfr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Parental Role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51CC8F-0FEF-4A3D-B027-2A26D349C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4471" y="1687817"/>
            <a:ext cx="4961964" cy="3839405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Parent does not have access to student records </a:t>
            </a:r>
          </a:p>
          <a:p>
            <a:pPr>
              <a:buBlip>
                <a:blip r:embed="rId3"/>
              </a:buBlip>
            </a:pPr>
            <a:r>
              <a:rPr lang="en-US" dirty="0"/>
              <a:t>Parent cannot represent the student without student’s written consent</a:t>
            </a:r>
          </a:p>
          <a:p>
            <a:pPr>
              <a:buBlip>
                <a:blip r:embed="rId3"/>
              </a:buBlip>
            </a:pPr>
            <a:r>
              <a:rPr lang="en-US" dirty="0"/>
              <a:t>Students must advocate for themselves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867BC-2626-4DC9-9A40-94E49B84E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926873"/>
            <a:ext cx="4887399" cy="823912"/>
          </a:xfr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Instruction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1C52A0-98B6-43D5-917E-FD7E88D88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750786"/>
            <a:ext cx="4884121" cy="4229503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3600" dirty="0"/>
              <a:t>Professors are not required to modify design or alter assignment deadline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Students are assigned substantial amounts of reading &amp; writing which may not be directly addressed in class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Students need to regularly review class notes &amp; text material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43D796-27E7-4F6A-ACF9-5B446349B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923" y="926873"/>
            <a:ext cx="4925092" cy="823912"/>
          </a:xfr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Grades &amp; Tests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51CC8F-0FEF-4A3D-B027-2A26D349C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924" y="1750786"/>
            <a:ext cx="4924271" cy="4180342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3600" dirty="0"/>
              <a:t>Grading &amp; test format changes are generally not available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Testing is generally periodic and may be cumulative, covering large amounts of material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Makeup tests are seldom an option; if they are, students are responsible for requesting them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Professors expect students to read, save &amp; consult the course syllabus that describes course expectations, assignments &amp; grading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6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11E7-EC85-48C6-8769-13910EF0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964376"/>
          </a:xfrm>
        </p:spPr>
        <p:txBody>
          <a:bodyPr/>
          <a:lstStyle/>
          <a:p>
            <a:pPr algn="ctr"/>
            <a:r>
              <a:rPr lang="en-US" b="1" dirty="0"/>
              <a:t>Some Other Nuggets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CA6F-921F-489D-8B60-759C3E0C7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173"/>
            <a:ext cx="10515600" cy="46839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Student and family should know –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Student must self-disclose disability if requesting services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FERPA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IDEA vs. ADA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Student must be “otherwise qualified” (meet admission standards)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Postsecondary does not provide personal care assistants, etc.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504 does not automatically carry over to postsecondary setting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Accommodations vs. modifications</a:t>
            </a:r>
          </a:p>
          <a:p>
            <a:pPr marL="0" indent="0">
              <a:buNone/>
            </a:pPr>
            <a:r>
              <a:rPr lang="en-US" dirty="0"/>
              <a:t>Miscellaneous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Have student visit campus to determine comfort level, support services, etc.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Meet with Disability Services staff as early as possible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ESAs (Emotional support animals) are a thing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A2866-A75A-4AD3-8EAD-F4E6CED27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534732" cy="1534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AD5DD-F8D2-4382-A962-DE0F772A2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38" y="1774258"/>
            <a:ext cx="2263013" cy="21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26BC-FC66-4183-BD28-F2AE6512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Team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13E2-1C10-4AFA-8F09-7B917DF3D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17" y="1781712"/>
            <a:ext cx="10957774" cy="329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What can Postsecondary Disability Services (or Admissions or FA Office) do to help you?</a:t>
            </a:r>
          </a:p>
          <a:p>
            <a:pPr>
              <a:buBlip>
                <a:blip r:embed="rId3"/>
              </a:buBlip>
            </a:pPr>
            <a:r>
              <a:rPr lang="en-US" sz="2400" dirty="0"/>
              <a:t>Attend IEP meetings (usually via phone)</a:t>
            </a:r>
          </a:p>
          <a:p>
            <a:pPr>
              <a:buBlip>
                <a:blip r:embed="rId3"/>
              </a:buBlip>
            </a:pPr>
            <a:r>
              <a:rPr lang="en-US" sz="2400" dirty="0"/>
              <a:t>Visit with students and parents when on campus</a:t>
            </a:r>
          </a:p>
          <a:p>
            <a:pPr>
              <a:buBlip>
                <a:blip r:embed="rId3"/>
              </a:buBlip>
            </a:pPr>
            <a:r>
              <a:rPr lang="en-US" sz="2400" dirty="0"/>
              <a:t>Be available via email or phone to answer questions</a:t>
            </a:r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3"/>
              </a:buBlip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80F00-25A9-4F34-B536-64E659EB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41" y="2775049"/>
            <a:ext cx="3350891" cy="2866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3B8F2F-548D-4727-A98B-1C1850143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74" y="4284842"/>
            <a:ext cx="6857717" cy="6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26BC-FC66-4183-BD28-F2AE6512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Team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13E2-1C10-4AFA-8F09-7B917DF3D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97" y="1690890"/>
            <a:ext cx="10572333" cy="373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can you do to help Postsecondary Disability Services (&amp; others)?</a:t>
            </a:r>
          </a:p>
          <a:p>
            <a:pPr>
              <a:buBlip>
                <a:blip r:embed="rId3"/>
              </a:buBlip>
            </a:pPr>
            <a:r>
              <a:rPr lang="en-US" dirty="0"/>
              <a:t>Make students as independent as possible</a:t>
            </a:r>
          </a:p>
          <a:p>
            <a:pPr>
              <a:buBlip>
                <a:blip r:embed="rId3"/>
              </a:buBlip>
            </a:pPr>
            <a:r>
              <a:rPr lang="en-US" dirty="0"/>
              <a:t>Get students familiar with assistive technology devices, if needed</a:t>
            </a:r>
          </a:p>
          <a:p>
            <a:pPr>
              <a:buBlip>
                <a:blip r:embed="rId3"/>
              </a:buBlip>
            </a:pPr>
            <a:r>
              <a:rPr lang="en-US" dirty="0"/>
              <a:t>Encourage students to take classes so prepared for college courses</a:t>
            </a:r>
          </a:p>
          <a:p>
            <a:pPr>
              <a:buBlip>
                <a:blip r:embed="rId3"/>
              </a:buBlip>
            </a:pPr>
            <a:r>
              <a:rPr lang="en-US" dirty="0"/>
              <a:t>‘Wean’ students off of modifications during at least their senior year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Have students talk with their high school teachers re: accommodations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they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269C8-B04E-41DE-B7BC-E288B14EC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45" y="2648887"/>
            <a:ext cx="1913569" cy="2206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4B4BB2-3562-4533-AA0D-FB9E17D81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631" y="5112127"/>
            <a:ext cx="8066314" cy="79254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96576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8B93-10BE-48A1-93B7-DA6FB619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Helpful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8243-0F36-4BBE-B2E5-382D66EE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837560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Transition Services Liaison Project: </a:t>
            </a:r>
            <a:r>
              <a:rPr lang="en-US" dirty="0">
                <a:hlinkClick r:id="rId4"/>
              </a:rPr>
              <a:t>www.tslp.org</a:t>
            </a:r>
            <a:r>
              <a:rPr lang="en-US" dirty="0"/>
              <a:t> </a:t>
            </a:r>
          </a:p>
          <a:p>
            <a:pPr>
              <a:buBlip>
                <a:blip r:embed="rId3"/>
              </a:buBlip>
            </a:pPr>
            <a:r>
              <a:rPr lang="en-US" dirty="0"/>
              <a:t>Division of Rehabilitation Services (Contact the Voc Rehab agency in your area)</a:t>
            </a:r>
          </a:p>
          <a:p>
            <a:pPr>
              <a:buBlip>
                <a:blip r:embed="rId3"/>
              </a:buBlip>
            </a:pPr>
            <a:r>
              <a:rPr lang="en-US" dirty="0"/>
              <a:t>Going to College (students with disabilities): </a:t>
            </a:r>
            <a:r>
              <a:rPr lang="en-US" dirty="0">
                <a:hlinkClick r:id="rId5"/>
              </a:rPr>
              <a:t>http://www.going-to-college.org/</a:t>
            </a:r>
            <a:r>
              <a:rPr lang="en-US" dirty="0"/>
              <a:t> </a:t>
            </a:r>
          </a:p>
          <a:p>
            <a:pPr>
              <a:buBlip>
                <a:blip r:embed="rId3"/>
              </a:buBlip>
            </a:pPr>
            <a:r>
              <a:rPr lang="en-US" dirty="0"/>
              <a:t>Cheyenne River Education Services: </a:t>
            </a:r>
            <a:r>
              <a:rPr lang="en-US" dirty="0">
                <a:hlinkClick r:id="rId6"/>
              </a:rPr>
              <a:t>http://crsteducationservices.com/higher-ed.html</a:t>
            </a: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Standing Rock Tribal Dept of Ed:  </a:t>
            </a:r>
            <a:r>
              <a:rPr lang="en-US" dirty="0">
                <a:hlinkClick r:id="rId7"/>
              </a:rPr>
              <a:t>https://www.test.standingrock.org/content/standing-rock-tribal-department-education-scholarship-program</a:t>
            </a: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SD </a:t>
            </a:r>
            <a:r>
              <a:rPr lang="en-US" dirty="0" err="1"/>
              <a:t>MyLife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https://sdmylife.com/prepping-for-college</a:t>
            </a:r>
            <a:r>
              <a:rPr lang="en-US" dirty="0"/>
              <a:t> </a:t>
            </a:r>
          </a:p>
          <a:p>
            <a:pPr>
              <a:buBlip>
                <a:blip r:embed="rId3"/>
              </a:buBlip>
            </a:pPr>
            <a:r>
              <a:rPr lang="en-US" dirty="0"/>
              <a:t>Association on Higher Education &amp; Disability:  </a:t>
            </a:r>
            <a:r>
              <a:rPr lang="en-US" dirty="0">
                <a:hlinkClick r:id="rId9"/>
              </a:rPr>
              <a:t>http://www.ahead.org/</a:t>
            </a: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/>
              <a:t>Financial Aid for Students through the US Department of Education’s Office:  </a:t>
            </a:r>
            <a:r>
              <a:rPr lang="en-US" dirty="0">
                <a:hlinkClick r:id="rId10"/>
              </a:rPr>
              <a:t>http://www.ed.gov/index.jsp</a:t>
            </a:r>
            <a:r>
              <a:rPr lang="en-US" dirty="0"/>
              <a:t> </a:t>
            </a:r>
          </a:p>
          <a:p>
            <a:pPr>
              <a:buBlip>
                <a:blip r:embed="rId3"/>
              </a:buBlip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5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3FF0-E287-4BD2-884E-5A0CE5AC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293C-306A-4860-953C-5B3478D3D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875554"/>
            <a:ext cx="9891516" cy="2232807"/>
          </a:xfrm>
        </p:spPr>
        <p:txBody>
          <a:bodyPr>
            <a:noAutofit/>
          </a:bodyPr>
          <a:lstStyle/>
          <a:p>
            <a:r>
              <a:rPr lang="en-US" dirty="0"/>
              <a:t>Jessica </a:t>
            </a:r>
            <a:r>
              <a:rPr lang="en-US" dirty="0" err="1"/>
              <a:t>Hovland</a:t>
            </a:r>
            <a:r>
              <a:rPr lang="en-US" dirty="0"/>
              <a:t>, DRS Vocational Rehabilitation Counselor, State of SD, 	Pierre, SD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Cindy Kirschman, Transition Liaison, Transition Services Liaison Project</a:t>
            </a:r>
          </a:p>
          <a:p>
            <a:pPr marL="914400" lvl="2" indent="0">
              <a:buNone/>
            </a:pPr>
            <a:r>
              <a:rPr lang="en-US" sz="2000" dirty="0"/>
              <a:t>Aberdeen, South Dakota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3B284-E27C-4A76-93EE-29CBFFD78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779"/>
          <a:stretch/>
        </p:blipFill>
        <p:spPr>
          <a:xfrm>
            <a:off x="8082679" y="5437487"/>
            <a:ext cx="649197" cy="634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BC853-FC18-4F35-A0C4-99CA99A05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79" r="27079" b="36084"/>
          <a:stretch/>
        </p:blipFill>
        <p:spPr>
          <a:xfrm>
            <a:off x="9440926" y="5437487"/>
            <a:ext cx="746975" cy="53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4A9B8-552A-4055-905D-6D9B6924E413}"/>
              </a:ext>
            </a:extLst>
          </p:cNvPr>
          <p:cNvSpPr txBox="1"/>
          <p:nvPr/>
        </p:nvSpPr>
        <p:spPr>
          <a:xfrm>
            <a:off x="7662930" y="4791156"/>
            <a:ext cx="307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to Nancy &amp; Doris, Disability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895C8-1A88-4EB7-80CD-1436DACC5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211" y="4962578"/>
            <a:ext cx="1579001" cy="743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CE8ED-C2A4-4E2E-9A2D-8F57C06F7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57" y="4791156"/>
            <a:ext cx="1542422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B8971-7213-4FD3-B7D7-44377FA52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02" y="4289705"/>
            <a:ext cx="2098196" cy="1748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24AA2-0ABB-4381-946C-0E4B583A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538"/>
            <a:ext cx="10515600" cy="859518"/>
          </a:xfrm>
        </p:spPr>
        <p:txBody>
          <a:bodyPr/>
          <a:lstStyle/>
          <a:p>
            <a:pPr algn="ctr"/>
            <a:r>
              <a:rPr lang="en-US" b="1" dirty="0"/>
              <a:t>Purpose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1E8D-1F26-4F67-9217-2F8D64BBB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03" y="1183297"/>
            <a:ext cx="10515600" cy="50585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. </a:t>
            </a:r>
            <a:r>
              <a:rPr lang="en-US" sz="3200" dirty="0"/>
              <a:t>. . to provide a place for conversation and dialogue pertaining to transition issues relating to attending postsecondary education –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Hopefully you’ll get a big bang out of today’s session!!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18315-4504-43C1-A2D8-B051F0E92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9" y="2604324"/>
            <a:ext cx="1729703" cy="1445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A854A-FEB4-4494-A160-FC7DAE854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75" y="3177194"/>
            <a:ext cx="1778709" cy="1354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36EBEB-F439-4EFF-906E-DB4F2E173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04" y="2712239"/>
            <a:ext cx="1883254" cy="1433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036943-AF85-4B8E-BE46-D06A413DD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49">
            <a:off x="8069007" y="2590362"/>
            <a:ext cx="1702931" cy="13546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049821-7E0A-416D-B11E-82F7DA0AD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394">
            <a:off x="6086324" y="2487834"/>
            <a:ext cx="1757990" cy="14469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F4490A-933B-47BA-8719-BCAAA91E5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440">
            <a:off x="9874786" y="2932644"/>
            <a:ext cx="1745297" cy="14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47F8-83FF-4ACE-87E6-CB9E8C4F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Transition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69AA-3F8C-4FF2-97E9-B2AEEBB8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10502900" cy="395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u="sng" dirty="0"/>
              <a:t>Goal</a:t>
            </a:r>
            <a:r>
              <a:rPr lang="en-US" sz="2600" b="1" dirty="0"/>
              <a:t>:  </a:t>
            </a:r>
            <a:r>
              <a:rPr lang="en-US" sz="2600" dirty="0"/>
              <a:t>To identify and provide students with opportunities and necessary supports while they are in school that will lead the student to achieve his/her postsecondary goals for employment, education/training and independent living</a:t>
            </a:r>
          </a:p>
          <a:p>
            <a:pPr marL="0" indent="0">
              <a:buNone/>
            </a:pPr>
            <a:r>
              <a:rPr lang="en-US" sz="2600" b="1" u="sng" dirty="0"/>
              <a:t>Process</a:t>
            </a:r>
            <a:r>
              <a:rPr lang="en-US" sz="2600" b="1" dirty="0"/>
              <a:t>:  </a:t>
            </a:r>
            <a:r>
              <a:rPr lang="en-US" sz="2600" dirty="0"/>
              <a:t>Requires partnership among the student, family and school, and, as appropriate, other agencies that can provide transition activities for the student; collaborative effort; on-going process over multiple school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2FDF0-3C8F-4CC2-8E3A-C5C46379E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66965"/>
            <a:ext cx="1638300" cy="15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BDB1-DF27-46C1-9F9F-E34FD32A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296"/>
            <a:ext cx="10515600" cy="761547"/>
          </a:xfrm>
        </p:spPr>
        <p:txBody>
          <a:bodyPr/>
          <a:lstStyle/>
          <a:p>
            <a:pPr algn="ctr"/>
            <a:r>
              <a:rPr lang="en-US" b="1" dirty="0"/>
              <a:t>Components of Transition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8EBE-10A9-4A6B-9EC4-558A42CC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394" y="2017713"/>
            <a:ext cx="9447212" cy="425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 Light" panose="020F0302020204030204" pitchFamily="34" charset="0"/>
              </a:rPr>
              <a:t>Coach students and families to think about LONG-RANGE goals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 Light" panose="020F03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buClr>
                <a:srgbClr val="3333CC"/>
              </a:buClr>
              <a:buBlip>
                <a:blip r:embed="rId3"/>
              </a:buBlip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 Light"/>
              </a:rPr>
              <a:t>Design high school experience to ensure the </a:t>
            </a:r>
            <a:r>
              <a:rPr lang="en-US" altLang="en-US" sz="2600" kern="0" dirty="0">
                <a:solidFill>
                  <a:srgbClr val="000000"/>
                </a:solidFill>
                <a:cs typeface="Calibri Light"/>
              </a:rPr>
              <a:t>students </a:t>
            </a:r>
            <a:r>
              <a:rPr kumimoji="0" lang="en-US" alt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 Light"/>
              </a:rPr>
              <a:t>stay in school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 Light"/>
              </a:rPr>
              <a:t> and </a:t>
            </a:r>
            <a:r>
              <a:rPr kumimoji="0" lang="en-US" alt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 Light"/>
              </a:rPr>
              <a:t>be prepared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 Light"/>
              </a:rPr>
              <a:t> for post-school goals</a:t>
            </a:r>
            <a:endParaRPr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 Light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  <a:tabLst/>
              <a:defRPr/>
            </a:pPr>
            <a:endParaRPr lang="en-US" altLang="en-US" sz="2600" kern="0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 Light" panose="020F0302020204030204" pitchFamily="34" charset="0"/>
              </a:rPr>
              <a:t>IDENTIFY and LINK students to any needed post-school services, supports or programs while they’re still in school</a:t>
            </a:r>
          </a:p>
        </p:txBody>
      </p:sp>
    </p:spTree>
    <p:extLst>
      <p:ext uri="{BB962C8B-B14F-4D97-AF65-F5344CB8AC3E}">
        <p14:creationId xmlns:p14="http://schemas.microsoft.com/office/powerpoint/2010/main" val="402343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3303-F488-4222-B4B3-C43C7D81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Possible Transition Partners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F0F6-7619-4C21-A485-1B7E04DC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1468192"/>
            <a:ext cx="9603275" cy="4649273"/>
          </a:xfrm>
        </p:spPr>
        <p:txBody>
          <a:bodyPr>
            <a:normAutofit fontScale="77500" lnSpcReduction="2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Vocational Rehabilitation Services (DRS &amp; SBVI)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Dakota Link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Independent Living Center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Intervention &amp; Support Specialists(formerly Division of DD Resource Coordinator)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Family Support 360 Coordinators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Postsecondary Disability Coordinators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School Counselors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College Admission Rep (checklists)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r>
              <a:rPr lang="en-US" altLang="en-US" sz="3000" kern="0" dirty="0">
                <a:solidFill>
                  <a:srgbClr val="000000"/>
                </a:solidFill>
              </a:rPr>
              <a:t>Siblings or Friends who have gone to College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endParaRPr lang="en-US" altLang="en-US" sz="3000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Blip>
                <a:blip r:embed="rId3"/>
              </a:buBlip>
            </a:pPr>
            <a:endParaRPr lang="en-US" altLang="en-US" sz="3200" kern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2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FDD0-7368-4065-951D-1BCE5760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 Good Transition Is a Gold 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F788-C73B-4110-93C1-B43C131A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13" y="1781711"/>
            <a:ext cx="9603275" cy="4439475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/>
              <a:t>Begin no later than age 16 or </a:t>
            </a:r>
            <a:r>
              <a:rPr lang="en-US" sz="4000" b="1" i="1" u="sng" dirty="0"/>
              <a:t>earlier when appropriate</a:t>
            </a:r>
          </a:p>
          <a:p>
            <a:pPr lvl="1"/>
            <a:r>
              <a:rPr lang="en-US" sz="4000" dirty="0"/>
              <a:t>Complicated; takes time to put post-school services/supports in place</a:t>
            </a:r>
          </a:p>
          <a:p>
            <a:pPr lvl="1"/>
            <a:endParaRPr lang="en-US" sz="1600" dirty="0"/>
          </a:p>
          <a:p>
            <a:pPr lvl="1"/>
            <a:r>
              <a:rPr lang="en-US" sz="4200" dirty="0"/>
              <a:t>Earlier helps with high school course selection for desired post-school goals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4000" dirty="0"/>
              <a:t>Involve </a:t>
            </a:r>
            <a:r>
              <a:rPr lang="en-US" sz="4000" b="1" dirty="0">
                <a:solidFill>
                  <a:srgbClr val="FF0000"/>
                </a:solidFill>
              </a:rPr>
              <a:t>relevant agencies </a:t>
            </a:r>
            <a:r>
              <a:rPr lang="en-US" sz="4000" dirty="0"/>
              <a:t>and entities</a:t>
            </a:r>
          </a:p>
          <a:p>
            <a:pPr lvl="1"/>
            <a:endParaRPr lang="en-US" sz="1600" dirty="0"/>
          </a:p>
          <a:p>
            <a:pPr lvl="1"/>
            <a:r>
              <a:rPr lang="en-US" sz="4000" dirty="0"/>
              <a:t>Help parents transition as well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9E3A8-E542-420F-9038-F1DD3B3E0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82" y="3310618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9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B1DC2-322C-4BCA-8D37-CC5BA073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5" y="675602"/>
            <a:ext cx="1152244" cy="951058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CA6B8-255F-422A-8BF4-B62F01F88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5" y="2631168"/>
            <a:ext cx="1152244" cy="951058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2A749-E6DD-4051-B45B-28B6D9BB7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6" y="4606610"/>
            <a:ext cx="1152244" cy="951058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E3E634-6BA5-4B9F-9FC1-88C786AF7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836" y="676731"/>
            <a:ext cx="1152244" cy="951058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3AEF0-E11A-49FE-B714-30B2EB37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320" y="4608958"/>
            <a:ext cx="1152244" cy="951058"/>
          </a:xfrm>
          <a:prstGeom prst="rect">
            <a:avLst/>
          </a:prstGeom>
          <a:effectLst>
            <a:glow rad="127000">
              <a:schemeClr val="bg1">
                <a:lumMod val="65000"/>
              </a:schemeClr>
            </a:glo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972C9-00CB-4404-B6C5-DDF21D6D3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33" y="1149477"/>
            <a:ext cx="9863502" cy="47876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         HAVE STUDENT </a:t>
            </a:r>
            <a:r>
              <a:rPr lang="en-US" sz="3100" b="1" dirty="0"/>
              <a:t>–</a:t>
            </a:r>
          </a:p>
          <a:p>
            <a:pPr lvl="2"/>
            <a:r>
              <a:rPr lang="en-US" sz="2900" dirty="0"/>
              <a:t>Be involved in planning and running transition meetings </a:t>
            </a:r>
          </a:p>
          <a:p>
            <a:pPr lvl="2"/>
            <a:endParaRPr lang="en-US" sz="1100" dirty="0"/>
          </a:p>
          <a:p>
            <a:pPr lvl="2"/>
            <a:r>
              <a:rPr lang="en-US" sz="2900" b="1" dirty="0">
                <a:solidFill>
                  <a:srgbClr val="FF0000"/>
                </a:solidFill>
              </a:rPr>
              <a:t>Learn about his/her disability (strengths/weaknesses) and take ownership </a:t>
            </a:r>
          </a:p>
          <a:p>
            <a:pPr lvl="2"/>
            <a:endParaRPr lang="en-US" sz="1100" b="1" dirty="0">
              <a:solidFill>
                <a:srgbClr val="FF0000"/>
              </a:solidFill>
            </a:endParaRPr>
          </a:p>
          <a:p>
            <a:pPr lvl="2"/>
            <a:r>
              <a:rPr lang="en-US" sz="2900" b="1" dirty="0">
                <a:solidFill>
                  <a:srgbClr val="FF0000"/>
                </a:solidFill>
              </a:rPr>
              <a:t>Become a self-advocate</a:t>
            </a:r>
          </a:p>
          <a:p>
            <a:pPr lvl="2"/>
            <a:endParaRPr lang="en-US" sz="1100" b="1" dirty="0"/>
          </a:p>
          <a:p>
            <a:pPr lvl="2"/>
            <a:r>
              <a:rPr lang="en-US" sz="2700" dirty="0"/>
              <a:t>Complete </a:t>
            </a:r>
            <a:r>
              <a:rPr lang="en-US" sz="2700" b="1" dirty="0">
                <a:solidFill>
                  <a:srgbClr val="FF0000"/>
                </a:solidFill>
              </a:rPr>
              <a:t>assistive technology</a:t>
            </a:r>
            <a:r>
              <a:rPr lang="en-US" sz="2700" dirty="0"/>
              <a:t> assessment; have student learn to use AT</a:t>
            </a:r>
          </a:p>
          <a:p>
            <a:pPr lvl="2"/>
            <a:endParaRPr lang="en-US" sz="1100" dirty="0"/>
          </a:p>
          <a:p>
            <a:pPr lvl="2"/>
            <a:r>
              <a:rPr lang="en-US" sz="2700" dirty="0"/>
              <a:t>Attend transition forums, Catch the Wave, YLF, College Days, Career Fairs, &amp; other transition events as possible</a:t>
            </a:r>
          </a:p>
          <a:p>
            <a:pPr marL="914400" lvl="2" indent="0">
              <a:buNone/>
            </a:pPr>
            <a:endParaRPr lang="en-US" sz="1100" dirty="0"/>
          </a:p>
          <a:p>
            <a:pPr lvl="2"/>
            <a:r>
              <a:rPr lang="en-US" sz="2700" dirty="0"/>
              <a:t>Consider having student take dual credit courses to “get feet wet”</a:t>
            </a:r>
          </a:p>
          <a:p>
            <a:pPr lvl="2"/>
            <a:endParaRPr lang="en-US" sz="13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CAFC38-5301-4147-A1B3-36ED4E412BEE}"/>
              </a:ext>
            </a:extLst>
          </p:cNvPr>
          <p:cNvPicPr/>
          <p:nvPr/>
        </p:nvPicPr>
        <p:blipFill rotWithShape="1">
          <a:blip r:embed="rId4"/>
          <a:srcRect l="17468" t="14570" r="17308" b="21850"/>
          <a:stretch/>
        </p:blipFill>
        <p:spPr bwMode="auto">
          <a:xfrm>
            <a:off x="10659803" y="2634789"/>
            <a:ext cx="1152525" cy="951230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lumMod val="75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73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67540-1208-48BA-9F91-2E02B537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77505"/>
          </a:xfrm>
        </p:spPr>
        <p:txBody>
          <a:bodyPr/>
          <a:lstStyle/>
          <a:p>
            <a:pPr algn="ctr"/>
            <a:r>
              <a:rPr lang="en-US" b="1" dirty="0"/>
              <a:t>Hit the Jackpot for Success at Postsecondary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89383-E4A4-4751-B744-E8B8BF054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8" y="1566783"/>
            <a:ext cx="1339492" cy="14883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63F01-CAE4-4612-83D7-BD006868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08" y="4518897"/>
            <a:ext cx="1339492" cy="1488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9F2CC-7CDB-497B-A43D-FB2E7035B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09" y="3001333"/>
            <a:ext cx="1339491" cy="1488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3DA3C-9E00-435F-A19E-A3E0AA296718}"/>
              </a:ext>
            </a:extLst>
          </p:cNvPr>
          <p:cNvSpPr txBox="1"/>
          <p:nvPr/>
        </p:nvSpPr>
        <p:spPr>
          <a:xfrm>
            <a:off x="2425700" y="1708249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SELF ADVOCACY</a:t>
            </a:r>
          </a:p>
          <a:p>
            <a:pPr marL="457200" indent="-457200">
              <a:buBlip>
                <a:blip r:embed="rId5"/>
              </a:buBlip>
            </a:pPr>
            <a:r>
              <a:rPr lang="en-US" sz="3200" dirty="0"/>
              <a:t>No One To Speak For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5764A-ACB5-4702-B8DE-9ACA4D24A508}"/>
              </a:ext>
            </a:extLst>
          </p:cNvPr>
          <p:cNvSpPr txBox="1"/>
          <p:nvPr/>
        </p:nvSpPr>
        <p:spPr>
          <a:xfrm>
            <a:off x="2425700" y="3248393"/>
            <a:ext cx="581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ASSISTIVE TECHNOLOGY</a:t>
            </a:r>
          </a:p>
          <a:p>
            <a:pPr marL="457200" indent="-457200">
              <a:buBlip>
                <a:blip r:embed="rId5"/>
              </a:buBlip>
            </a:pPr>
            <a:r>
              <a:rPr lang="en-US" sz="3200" dirty="0"/>
              <a:t>Level The Playing Field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7895D-424A-4A36-A07A-F1C4C53BF2AF}"/>
              </a:ext>
            </a:extLst>
          </p:cNvPr>
          <p:cNvSpPr txBox="1"/>
          <p:nvPr/>
        </p:nvSpPr>
        <p:spPr>
          <a:xfrm>
            <a:off x="2418911" y="4572671"/>
            <a:ext cx="9080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RELEVANT AGENCIES</a:t>
            </a:r>
          </a:p>
          <a:p>
            <a:pPr marL="457200" indent="-457200">
              <a:buBlip>
                <a:blip r:embed="rId5"/>
              </a:buBlip>
            </a:pPr>
            <a:r>
              <a:rPr lang="en-US" sz="3200" dirty="0"/>
              <a:t>Connections – AT Assistance, Financially, IL Assistance, Counseling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54167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7FB9E9AD8134FAE8CB350CD237A19" ma:contentTypeVersion="13" ma:contentTypeDescription="Create a new document." ma:contentTypeScope="" ma:versionID="56cdfeb4ae92217e5ffe14bbf93b2407">
  <xsd:schema xmlns:xsd="http://www.w3.org/2001/XMLSchema" xmlns:xs="http://www.w3.org/2001/XMLSchema" xmlns:p="http://schemas.microsoft.com/office/2006/metadata/properties" xmlns:ns1="http://schemas.microsoft.com/sharepoint/v3" xmlns:ns3="6050c96b-c80e-46ca-abdf-452edd57412d" xmlns:ns4="221a07c5-48fe-4d21-a9d4-7935acb745e5" targetNamespace="http://schemas.microsoft.com/office/2006/metadata/properties" ma:root="true" ma:fieldsID="5e2c40fcc3527698faaab37f1e3dfcb3" ns1:_="" ns3:_="" ns4:_="">
    <xsd:import namespace="http://schemas.microsoft.com/sharepoint/v3"/>
    <xsd:import namespace="6050c96b-c80e-46ca-abdf-452edd57412d"/>
    <xsd:import namespace="221a07c5-48fe-4d21-a9d4-7935acb745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0c96b-c80e-46ca-abdf-452edd574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a07c5-48fe-4d21-a9d4-7935acb745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67C87-C237-4B5B-A9B1-60EFA3154825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21a07c5-48fe-4d21-a9d4-7935acb745e5"/>
    <ds:schemaRef ds:uri="6050c96b-c80e-46ca-abdf-452edd57412d"/>
  </ds:schemaRefs>
</ds:datastoreItem>
</file>

<file path=customXml/itemProps2.xml><?xml version="1.0" encoding="utf-8"?>
<ds:datastoreItem xmlns:ds="http://schemas.openxmlformats.org/officeDocument/2006/customXml" ds:itemID="{01260CDD-CED5-4A45-964D-4E0BFF48EE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335F3-838A-4A72-B2F1-4B7110C93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50c96b-c80e-46ca-abdf-452edd57412d"/>
    <ds:schemaRef ds:uri="221a07c5-48fe-4d21-a9d4-7935acb74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1690</TotalTime>
  <Words>1073</Words>
  <Application>Microsoft Office PowerPoint</Application>
  <PresentationFormat>Widescreen</PresentationFormat>
  <Paragraphs>182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Gallery</vt:lpstr>
      <vt:lpstr>College Is No “Miner” Transition!</vt:lpstr>
      <vt:lpstr>Presenters</vt:lpstr>
      <vt:lpstr>Purpose of Presentation</vt:lpstr>
      <vt:lpstr>Transition Process</vt:lpstr>
      <vt:lpstr>Components of Transition</vt:lpstr>
      <vt:lpstr>Possible Transition Partners</vt:lpstr>
      <vt:lpstr>A Good Transition Is a Gold Mine</vt:lpstr>
      <vt:lpstr>PowerPoint Presentation</vt:lpstr>
      <vt:lpstr>Hit the Jackpot for Success at Postsecondary</vt:lpstr>
      <vt:lpstr>Postsecondary Bound???</vt:lpstr>
      <vt:lpstr>K-12 VS Postsecondary Differences</vt:lpstr>
      <vt:lpstr>PowerPoint Presentation</vt:lpstr>
      <vt:lpstr>PowerPoint Presentation</vt:lpstr>
      <vt:lpstr>Some Other Nuggets to Know</vt:lpstr>
      <vt:lpstr>Team Work</vt:lpstr>
      <vt:lpstr>Team Work</vt:lpstr>
      <vt:lpstr>Helpful General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NSU Disability Services</dc:creator>
  <cp:lastModifiedBy>Hovland, Jessica</cp:lastModifiedBy>
  <cp:revision>68</cp:revision>
  <cp:lastPrinted>2019-03-15T21:04:37Z</cp:lastPrinted>
  <dcterms:created xsi:type="dcterms:W3CDTF">2019-02-05T16:35:15Z</dcterms:created>
  <dcterms:modified xsi:type="dcterms:W3CDTF">2019-08-19T20:32:51Z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0x0101001E57FB9E9AD8134FAE8CB350CD237A19</vt:lpwstr>
  </property>
</Properties>
</file>