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0"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2" r:id="rId19"/>
    <p:sldId id="270"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A84D08-4F87-4808-808E-6763915CE597}" v="1" dt="2020-05-05T20:20:20.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241" autoAdjust="0"/>
  </p:normalViewPr>
  <p:slideViewPr>
    <p:cSldViewPr snapToGrid="0">
      <p:cViewPr varScale="1">
        <p:scale>
          <a:sx n="53" d="100"/>
          <a:sy n="53" d="100"/>
        </p:scale>
        <p:origin x="14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chman, Cindy" userId="6ab2fcac-9332-452a-aca6-a919f30911fe" providerId="ADAL" clId="{18A84D08-4F87-4808-808E-6763915CE597}"/>
    <pc:docChg chg="modSld sldOrd">
      <pc:chgData name="Kirschman, Cindy" userId="6ab2fcac-9332-452a-aca6-a919f30911fe" providerId="ADAL" clId="{18A84D08-4F87-4808-808E-6763915CE597}" dt="2020-05-05T20:20:20.728" v="0"/>
      <pc:docMkLst>
        <pc:docMk/>
      </pc:docMkLst>
      <pc:sldChg chg="ord">
        <pc:chgData name="Kirschman, Cindy" userId="6ab2fcac-9332-452a-aca6-a919f30911fe" providerId="ADAL" clId="{18A84D08-4F87-4808-808E-6763915CE597}" dt="2020-05-05T20:20:20.728" v="0"/>
        <pc:sldMkLst>
          <pc:docMk/>
          <pc:sldMk cId="517911136"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F95FD-0817-4C97-A174-C8028C23EB5A}" type="datetimeFigureOut">
              <a:rPr lang="en-US" smtClean="0"/>
              <a:t>5/7/2020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58D4A8-57FC-4A64-AB8C-E3E26D7938B1}" type="slidenum">
              <a:rPr lang="en-US" smtClean="0"/>
              <a:t>‹#›</a:t>
            </a:fld>
            <a:endParaRPr lang="en-US"/>
          </a:p>
        </p:txBody>
      </p:sp>
    </p:spTree>
    <p:extLst>
      <p:ext uri="{BB962C8B-B14F-4D97-AF65-F5344CB8AC3E}">
        <p14:creationId xmlns:p14="http://schemas.microsoft.com/office/powerpoint/2010/main" val="29821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Ctr+Click</a:t>
            </a:r>
            <a:r>
              <a:rPr lang="en-US" dirty="0"/>
              <a:t> on the image to follow the link!!</a:t>
            </a:r>
          </a:p>
        </p:txBody>
      </p:sp>
      <p:sp>
        <p:nvSpPr>
          <p:cNvPr id="4" name="Slide Number Placeholder 3"/>
          <p:cNvSpPr>
            <a:spLocks noGrp="1"/>
          </p:cNvSpPr>
          <p:nvPr>
            <p:ph type="sldNum" sz="quarter" idx="5"/>
          </p:nvPr>
        </p:nvSpPr>
        <p:spPr/>
        <p:txBody>
          <a:bodyPr/>
          <a:lstStyle/>
          <a:p>
            <a:fld id="{3258D4A8-57FC-4A64-AB8C-E3E26D7938B1}" type="slidenum">
              <a:rPr lang="en-US" smtClean="0"/>
              <a:t>2</a:t>
            </a:fld>
            <a:endParaRPr lang="en-US"/>
          </a:p>
        </p:txBody>
      </p:sp>
    </p:spTree>
    <p:extLst>
      <p:ext uri="{BB962C8B-B14F-4D97-AF65-F5344CB8AC3E}">
        <p14:creationId xmlns:p14="http://schemas.microsoft.com/office/powerpoint/2010/main" val="387445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Ctr+Click</a:t>
            </a:r>
            <a:r>
              <a:rPr lang="en-US" dirty="0"/>
              <a:t> on the image to get to the website. </a:t>
            </a:r>
          </a:p>
        </p:txBody>
      </p:sp>
      <p:sp>
        <p:nvSpPr>
          <p:cNvPr id="4" name="Slide Number Placeholder 3"/>
          <p:cNvSpPr>
            <a:spLocks noGrp="1"/>
          </p:cNvSpPr>
          <p:nvPr>
            <p:ph type="sldNum" sz="quarter" idx="5"/>
          </p:nvPr>
        </p:nvSpPr>
        <p:spPr/>
        <p:txBody>
          <a:bodyPr/>
          <a:lstStyle/>
          <a:p>
            <a:fld id="{3258D4A8-57FC-4A64-AB8C-E3E26D7938B1}" type="slidenum">
              <a:rPr lang="en-US" smtClean="0"/>
              <a:t>11</a:t>
            </a:fld>
            <a:endParaRPr lang="en-US"/>
          </a:p>
        </p:txBody>
      </p:sp>
    </p:spTree>
    <p:extLst>
      <p:ext uri="{BB962C8B-B14F-4D97-AF65-F5344CB8AC3E}">
        <p14:creationId xmlns:p14="http://schemas.microsoft.com/office/powerpoint/2010/main" val="451023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Ctr+Click</a:t>
            </a:r>
            <a:r>
              <a:rPr lang="en-US" dirty="0"/>
              <a:t> on the </a:t>
            </a:r>
            <a:r>
              <a:rPr lang="en-US" dirty="0" err="1"/>
              <a:t>Zarrow</a:t>
            </a:r>
            <a:r>
              <a:rPr lang="en-US" dirty="0"/>
              <a:t> Center banner to get to the website. </a:t>
            </a:r>
          </a:p>
        </p:txBody>
      </p:sp>
      <p:sp>
        <p:nvSpPr>
          <p:cNvPr id="4" name="Slide Number Placeholder 3"/>
          <p:cNvSpPr>
            <a:spLocks noGrp="1"/>
          </p:cNvSpPr>
          <p:nvPr>
            <p:ph type="sldNum" sz="quarter" idx="5"/>
          </p:nvPr>
        </p:nvSpPr>
        <p:spPr/>
        <p:txBody>
          <a:bodyPr/>
          <a:lstStyle/>
          <a:p>
            <a:fld id="{3258D4A8-57FC-4A64-AB8C-E3E26D7938B1}" type="slidenum">
              <a:rPr lang="en-US" smtClean="0"/>
              <a:t>12</a:t>
            </a:fld>
            <a:endParaRPr lang="en-US"/>
          </a:p>
        </p:txBody>
      </p:sp>
    </p:spTree>
    <p:extLst>
      <p:ext uri="{BB962C8B-B14F-4D97-AF65-F5344CB8AC3E}">
        <p14:creationId xmlns:p14="http://schemas.microsoft.com/office/powerpoint/2010/main" val="8595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Ctr+Click</a:t>
            </a:r>
            <a:r>
              <a:rPr lang="en-US" dirty="0"/>
              <a:t> the image on top to get to the website. </a:t>
            </a:r>
          </a:p>
        </p:txBody>
      </p:sp>
      <p:sp>
        <p:nvSpPr>
          <p:cNvPr id="4" name="Slide Number Placeholder 3"/>
          <p:cNvSpPr>
            <a:spLocks noGrp="1"/>
          </p:cNvSpPr>
          <p:nvPr>
            <p:ph type="sldNum" sz="quarter" idx="5"/>
          </p:nvPr>
        </p:nvSpPr>
        <p:spPr/>
        <p:txBody>
          <a:bodyPr/>
          <a:lstStyle/>
          <a:p>
            <a:fld id="{3258D4A8-57FC-4A64-AB8C-E3E26D7938B1}" type="slidenum">
              <a:rPr lang="en-US" smtClean="0"/>
              <a:t>13</a:t>
            </a:fld>
            <a:endParaRPr lang="en-US"/>
          </a:p>
        </p:txBody>
      </p:sp>
    </p:spTree>
    <p:extLst>
      <p:ext uri="{BB962C8B-B14F-4D97-AF65-F5344CB8AC3E}">
        <p14:creationId xmlns:p14="http://schemas.microsoft.com/office/powerpoint/2010/main" val="1034007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Ctr+Click</a:t>
            </a:r>
            <a:r>
              <a:rPr lang="en-US" dirty="0"/>
              <a:t> the image to the right to get to the website. </a:t>
            </a:r>
          </a:p>
        </p:txBody>
      </p:sp>
      <p:sp>
        <p:nvSpPr>
          <p:cNvPr id="4" name="Slide Number Placeholder 3"/>
          <p:cNvSpPr>
            <a:spLocks noGrp="1"/>
          </p:cNvSpPr>
          <p:nvPr>
            <p:ph type="sldNum" sz="quarter" idx="5"/>
          </p:nvPr>
        </p:nvSpPr>
        <p:spPr/>
        <p:txBody>
          <a:bodyPr/>
          <a:lstStyle/>
          <a:p>
            <a:fld id="{3258D4A8-57FC-4A64-AB8C-E3E26D7938B1}" type="slidenum">
              <a:rPr lang="en-US" smtClean="0"/>
              <a:t>14</a:t>
            </a:fld>
            <a:endParaRPr lang="en-US"/>
          </a:p>
        </p:txBody>
      </p:sp>
    </p:spTree>
    <p:extLst>
      <p:ext uri="{BB962C8B-B14F-4D97-AF65-F5344CB8AC3E}">
        <p14:creationId xmlns:p14="http://schemas.microsoft.com/office/powerpoint/2010/main" val="729328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Ctr+Click</a:t>
            </a:r>
            <a:r>
              <a:rPr lang="en-US" dirty="0"/>
              <a:t> image to follow the link. </a:t>
            </a:r>
          </a:p>
        </p:txBody>
      </p:sp>
      <p:sp>
        <p:nvSpPr>
          <p:cNvPr id="4" name="Slide Number Placeholder 3"/>
          <p:cNvSpPr>
            <a:spLocks noGrp="1"/>
          </p:cNvSpPr>
          <p:nvPr>
            <p:ph type="sldNum" sz="quarter" idx="5"/>
          </p:nvPr>
        </p:nvSpPr>
        <p:spPr/>
        <p:txBody>
          <a:bodyPr/>
          <a:lstStyle/>
          <a:p>
            <a:fld id="{3258D4A8-57FC-4A64-AB8C-E3E26D7938B1}" type="slidenum">
              <a:rPr lang="en-US" smtClean="0"/>
              <a:t>15</a:t>
            </a:fld>
            <a:endParaRPr lang="en-US"/>
          </a:p>
        </p:txBody>
      </p:sp>
    </p:spTree>
    <p:extLst>
      <p:ext uri="{BB962C8B-B14F-4D97-AF65-F5344CB8AC3E}">
        <p14:creationId xmlns:p14="http://schemas.microsoft.com/office/powerpoint/2010/main" val="3649871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Ctr+Click</a:t>
            </a:r>
            <a:r>
              <a:rPr lang="en-US" dirty="0"/>
              <a:t> on the images to get to the websites/documents. </a:t>
            </a:r>
          </a:p>
        </p:txBody>
      </p:sp>
      <p:sp>
        <p:nvSpPr>
          <p:cNvPr id="4" name="Slide Number Placeholder 3"/>
          <p:cNvSpPr>
            <a:spLocks noGrp="1"/>
          </p:cNvSpPr>
          <p:nvPr>
            <p:ph type="sldNum" sz="quarter" idx="5"/>
          </p:nvPr>
        </p:nvSpPr>
        <p:spPr/>
        <p:txBody>
          <a:bodyPr/>
          <a:lstStyle/>
          <a:p>
            <a:fld id="{3258D4A8-57FC-4A64-AB8C-E3E26D7938B1}" type="slidenum">
              <a:rPr lang="en-US" smtClean="0"/>
              <a:t>16</a:t>
            </a:fld>
            <a:endParaRPr lang="en-US"/>
          </a:p>
        </p:txBody>
      </p:sp>
    </p:spTree>
    <p:extLst>
      <p:ext uri="{BB962C8B-B14F-4D97-AF65-F5344CB8AC3E}">
        <p14:creationId xmlns:p14="http://schemas.microsoft.com/office/powerpoint/2010/main" val="3387932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Ctr+Click</a:t>
            </a:r>
            <a:r>
              <a:rPr lang="en-US" dirty="0"/>
              <a:t> on the images to get to the websites/documents. </a:t>
            </a:r>
          </a:p>
          <a:p>
            <a:endParaRPr lang="en-US" dirty="0"/>
          </a:p>
        </p:txBody>
      </p:sp>
      <p:sp>
        <p:nvSpPr>
          <p:cNvPr id="4" name="Slide Number Placeholder 3"/>
          <p:cNvSpPr>
            <a:spLocks noGrp="1"/>
          </p:cNvSpPr>
          <p:nvPr>
            <p:ph type="sldNum" sz="quarter" idx="5"/>
          </p:nvPr>
        </p:nvSpPr>
        <p:spPr/>
        <p:txBody>
          <a:bodyPr/>
          <a:lstStyle/>
          <a:p>
            <a:fld id="{3258D4A8-57FC-4A64-AB8C-E3E26D7938B1}" type="slidenum">
              <a:rPr lang="en-US" smtClean="0"/>
              <a:t>17</a:t>
            </a:fld>
            <a:endParaRPr lang="en-US"/>
          </a:p>
        </p:txBody>
      </p:sp>
    </p:spTree>
    <p:extLst>
      <p:ext uri="{BB962C8B-B14F-4D97-AF65-F5344CB8AC3E}">
        <p14:creationId xmlns:p14="http://schemas.microsoft.com/office/powerpoint/2010/main" val="3283454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Ctr+Click</a:t>
            </a:r>
            <a:r>
              <a:rPr lang="en-US" dirty="0"/>
              <a:t> on the image on the RIGHT to get to the STPTB Website.</a:t>
            </a:r>
          </a:p>
          <a:p>
            <a:endParaRPr lang="en-US" dirty="0"/>
          </a:p>
          <a:p>
            <a:r>
              <a:rPr lang="en-US" dirty="0" err="1"/>
              <a:t>Ctr+Click</a:t>
            </a:r>
            <a:r>
              <a:rPr lang="en-US" dirty="0"/>
              <a:t> on the “PLAY ALL” image to get to the YouTube videos. </a:t>
            </a:r>
          </a:p>
        </p:txBody>
      </p:sp>
      <p:sp>
        <p:nvSpPr>
          <p:cNvPr id="4" name="Slide Number Placeholder 3"/>
          <p:cNvSpPr>
            <a:spLocks noGrp="1"/>
          </p:cNvSpPr>
          <p:nvPr>
            <p:ph type="sldNum" sz="quarter" idx="5"/>
          </p:nvPr>
        </p:nvSpPr>
        <p:spPr/>
        <p:txBody>
          <a:bodyPr/>
          <a:lstStyle/>
          <a:p>
            <a:fld id="{3258D4A8-57FC-4A64-AB8C-E3E26D7938B1}" type="slidenum">
              <a:rPr lang="en-US" smtClean="0"/>
              <a:t>3</a:t>
            </a:fld>
            <a:endParaRPr lang="en-US"/>
          </a:p>
        </p:txBody>
      </p:sp>
    </p:spTree>
    <p:extLst>
      <p:ext uri="{BB962C8B-B14F-4D97-AF65-F5344CB8AC3E}">
        <p14:creationId xmlns:p14="http://schemas.microsoft.com/office/powerpoint/2010/main" val="1074986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Ctr+Click</a:t>
            </a:r>
            <a:r>
              <a:rPr lang="en-US" dirty="0"/>
              <a:t> on the image on the right to get to website. </a:t>
            </a:r>
          </a:p>
          <a:p>
            <a:endParaRPr lang="en-US" dirty="0"/>
          </a:p>
        </p:txBody>
      </p:sp>
      <p:sp>
        <p:nvSpPr>
          <p:cNvPr id="4" name="Slide Number Placeholder 3"/>
          <p:cNvSpPr>
            <a:spLocks noGrp="1"/>
          </p:cNvSpPr>
          <p:nvPr>
            <p:ph type="sldNum" sz="quarter" idx="5"/>
          </p:nvPr>
        </p:nvSpPr>
        <p:spPr/>
        <p:txBody>
          <a:bodyPr/>
          <a:lstStyle/>
          <a:p>
            <a:fld id="{3258D4A8-57FC-4A64-AB8C-E3E26D7938B1}" type="slidenum">
              <a:rPr lang="en-US" smtClean="0"/>
              <a:t>4</a:t>
            </a:fld>
            <a:endParaRPr lang="en-US"/>
          </a:p>
        </p:txBody>
      </p:sp>
    </p:spTree>
    <p:extLst>
      <p:ext uri="{BB962C8B-B14F-4D97-AF65-F5344CB8AC3E}">
        <p14:creationId xmlns:p14="http://schemas.microsoft.com/office/powerpoint/2010/main" val="139597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handouts!</a:t>
            </a:r>
          </a:p>
        </p:txBody>
      </p:sp>
      <p:sp>
        <p:nvSpPr>
          <p:cNvPr id="4" name="Slide Number Placeholder 3"/>
          <p:cNvSpPr>
            <a:spLocks noGrp="1"/>
          </p:cNvSpPr>
          <p:nvPr>
            <p:ph type="sldNum" sz="quarter" idx="5"/>
          </p:nvPr>
        </p:nvSpPr>
        <p:spPr/>
        <p:txBody>
          <a:bodyPr/>
          <a:lstStyle/>
          <a:p>
            <a:fld id="{3258D4A8-57FC-4A64-AB8C-E3E26D7938B1}" type="slidenum">
              <a:rPr lang="en-US" smtClean="0"/>
              <a:t>5</a:t>
            </a:fld>
            <a:endParaRPr lang="en-US"/>
          </a:p>
        </p:txBody>
      </p:sp>
    </p:spTree>
    <p:extLst>
      <p:ext uri="{BB962C8B-B14F-4D97-AF65-F5344CB8AC3E}">
        <p14:creationId xmlns:p14="http://schemas.microsoft.com/office/powerpoint/2010/main" val="1646981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Ctr+Click</a:t>
            </a:r>
            <a:r>
              <a:rPr lang="en-US" dirty="0"/>
              <a:t> the image to the right to get to the website. </a:t>
            </a:r>
          </a:p>
        </p:txBody>
      </p:sp>
      <p:sp>
        <p:nvSpPr>
          <p:cNvPr id="4" name="Slide Number Placeholder 3"/>
          <p:cNvSpPr>
            <a:spLocks noGrp="1"/>
          </p:cNvSpPr>
          <p:nvPr>
            <p:ph type="sldNum" sz="quarter" idx="5"/>
          </p:nvPr>
        </p:nvSpPr>
        <p:spPr/>
        <p:txBody>
          <a:bodyPr/>
          <a:lstStyle/>
          <a:p>
            <a:fld id="{3258D4A8-57FC-4A64-AB8C-E3E26D7938B1}" type="slidenum">
              <a:rPr lang="en-US" smtClean="0"/>
              <a:t>6</a:t>
            </a:fld>
            <a:endParaRPr lang="en-US"/>
          </a:p>
        </p:txBody>
      </p:sp>
    </p:spTree>
    <p:extLst>
      <p:ext uri="{BB962C8B-B14F-4D97-AF65-F5344CB8AC3E}">
        <p14:creationId xmlns:p14="http://schemas.microsoft.com/office/powerpoint/2010/main" val="3720748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Ctr+Click</a:t>
            </a:r>
            <a:r>
              <a:rPr lang="en-US" dirty="0"/>
              <a:t> image on the left to get to Expanding the Circle website.</a:t>
            </a:r>
          </a:p>
          <a:p>
            <a:endParaRPr lang="en-US" dirty="0"/>
          </a:p>
          <a:p>
            <a:r>
              <a:rPr lang="en-US" dirty="0" err="1"/>
              <a:t>Ctr+Click</a:t>
            </a:r>
            <a:r>
              <a:rPr lang="en-US" dirty="0"/>
              <a:t> the “Learning for American Indian Students” image on the bottom right to get to the survey. </a:t>
            </a:r>
          </a:p>
        </p:txBody>
      </p:sp>
      <p:sp>
        <p:nvSpPr>
          <p:cNvPr id="4" name="Slide Number Placeholder 3"/>
          <p:cNvSpPr>
            <a:spLocks noGrp="1"/>
          </p:cNvSpPr>
          <p:nvPr>
            <p:ph type="sldNum" sz="quarter" idx="5"/>
          </p:nvPr>
        </p:nvSpPr>
        <p:spPr/>
        <p:txBody>
          <a:bodyPr/>
          <a:lstStyle/>
          <a:p>
            <a:fld id="{3258D4A8-57FC-4A64-AB8C-E3E26D7938B1}" type="slidenum">
              <a:rPr lang="en-US" smtClean="0"/>
              <a:t>7</a:t>
            </a:fld>
            <a:endParaRPr lang="en-US"/>
          </a:p>
        </p:txBody>
      </p:sp>
    </p:spTree>
    <p:extLst>
      <p:ext uri="{BB962C8B-B14F-4D97-AF65-F5344CB8AC3E}">
        <p14:creationId xmlns:p14="http://schemas.microsoft.com/office/powerpoint/2010/main" val="477590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Ctr+Click</a:t>
            </a:r>
            <a:r>
              <a:rPr lang="en-US" dirty="0"/>
              <a:t> on the image on the right to get to the website. </a:t>
            </a:r>
          </a:p>
        </p:txBody>
      </p:sp>
      <p:sp>
        <p:nvSpPr>
          <p:cNvPr id="4" name="Slide Number Placeholder 3"/>
          <p:cNvSpPr>
            <a:spLocks noGrp="1"/>
          </p:cNvSpPr>
          <p:nvPr>
            <p:ph type="sldNum" sz="quarter" idx="5"/>
          </p:nvPr>
        </p:nvSpPr>
        <p:spPr/>
        <p:txBody>
          <a:bodyPr/>
          <a:lstStyle/>
          <a:p>
            <a:fld id="{3258D4A8-57FC-4A64-AB8C-E3E26D7938B1}" type="slidenum">
              <a:rPr lang="en-US" smtClean="0"/>
              <a:t>8</a:t>
            </a:fld>
            <a:endParaRPr lang="en-US"/>
          </a:p>
        </p:txBody>
      </p:sp>
    </p:spTree>
    <p:extLst>
      <p:ext uri="{BB962C8B-B14F-4D97-AF65-F5344CB8AC3E}">
        <p14:creationId xmlns:p14="http://schemas.microsoft.com/office/powerpoint/2010/main" val="376317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Ctr+Click</a:t>
            </a:r>
            <a:r>
              <a:rPr lang="en-US" dirty="0"/>
              <a:t> the image on the left to get to the website. </a:t>
            </a:r>
          </a:p>
        </p:txBody>
      </p:sp>
      <p:sp>
        <p:nvSpPr>
          <p:cNvPr id="4" name="Slide Number Placeholder 3"/>
          <p:cNvSpPr>
            <a:spLocks noGrp="1"/>
          </p:cNvSpPr>
          <p:nvPr>
            <p:ph type="sldNum" sz="quarter" idx="5"/>
          </p:nvPr>
        </p:nvSpPr>
        <p:spPr/>
        <p:txBody>
          <a:bodyPr/>
          <a:lstStyle/>
          <a:p>
            <a:fld id="{3258D4A8-57FC-4A64-AB8C-E3E26D7938B1}" type="slidenum">
              <a:rPr lang="en-US" smtClean="0"/>
              <a:t>9</a:t>
            </a:fld>
            <a:endParaRPr lang="en-US"/>
          </a:p>
        </p:txBody>
      </p:sp>
    </p:spTree>
    <p:extLst>
      <p:ext uri="{BB962C8B-B14F-4D97-AF65-F5344CB8AC3E}">
        <p14:creationId xmlns:p14="http://schemas.microsoft.com/office/powerpoint/2010/main" val="4221695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Ctr+Click</a:t>
            </a:r>
            <a:r>
              <a:rPr lang="en-US" dirty="0"/>
              <a:t> image on the right to get to the indicator document. </a:t>
            </a:r>
          </a:p>
        </p:txBody>
      </p:sp>
      <p:sp>
        <p:nvSpPr>
          <p:cNvPr id="4" name="Slide Number Placeholder 3"/>
          <p:cNvSpPr>
            <a:spLocks noGrp="1"/>
          </p:cNvSpPr>
          <p:nvPr>
            <p:ph type="sldNum" sz="quarter" idx="5"/>
          </p:nvPr>
        </p:nvSpPr>
        <p:spPr/>
        <p:txBody>
          <a:bodyPr/>
          <a:lstStyle/>
          <a:p>
            <a:fld id="{3258D4A8-57FC-4A64-AB8C-E3E26D7938B1}" type="slidenum">
              <a:rPr lang="en-US" smtClean="0"/>
              <a:t>10</a:t>
            </a:fld>
            <a:endParaRPr lang="en-US"/>
          </a:p>
        </p:txBody>
      </p:sp>
    </p:spTree>
    <p:extLst>
      <p:ext uri="{BB962C8B-B14F-4D97-AF65-F5344CB8AC3E}">
        <p14:creationId xmlns:p14="http://schemas.microsoft.com/office/powerpoint/2010/main" val="402233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5/7/2020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2574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094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5/7/2020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088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5/7/2020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8997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5/7/2020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107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92322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743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0581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272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5/7/2020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3943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5/7/2020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71009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5/7/2020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45523110"/>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9" r:id="rId5"/>
    <p:sldLayoutId id="2147483923" r:id="rId6"/>
    <p:sldLayoutId id="2147483924" r:id="rId7"/>
    <p:sldLayoutId id="2147483925" r:id="rId8"/>
    <p:sldLayoutId id="2147483928" r:id="rId9"/>
    <p:sldLayoutId id="2147483926" r:id="rId10"/>
    <p:sldLayoutId id="2147483927" r:id="rId11"/>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ransitioncoalition.org/wp-content/originalSiteAssets/files/docs/PersonalPreferenceIndicator1253592698.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www.itransitionsd.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www.ou.edu/education/centers-and-partnerships/zarro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www.cacareerzone.org/budge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www.autismspeaks.org/information-topic#transi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tslp.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youthhood.org/" TargetMode="External"/><Relationship Id="rId7" Type="http://schemas.openxmlformats.org/officeDocument/2006/relationships/hyperlink" Target="http://www.theriotrocks.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drivingtz101.blogspot.com/" TargetMode="Externa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realitycheck.intocareers.org/RealityCheck_SD/" TargetMode="External"/><Relationship Id="rId7" Type="http://schemas.openxmlformats.org/officeDocument/2006/relationships/hyperlink" Target="https://www.cves.org/wp-content/uploads/2015/08/Pictoral_Interest_Inventory_template_SHEN.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www.pacer.org/transition/resource-library/publications/NPC-62.pdf"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s://dlr.sd.gov/workforce_services/individuals/career_launch/toolkit.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dol.gov/odep/topics/youth/softskill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youtube.com/playlist?list=PL5-XYot2VKQM9o8zNFuVWXMhrNLSTkEpM"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sese.org/transition-assessme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ing-to-colleg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etc.umn.edu/default.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etc.umn.edu/curriculum/handouts/ESSEL-AIS-Survey.pdf"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myfuture.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richardstep.com/self-motivation-quiz-tes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5" name="Rectangle 19">
            <a:extLst>
              <a:ext uri="{FF2B5EF4-FFF2-40B4-BE49-F238E27FC236}">
                <a16:creationId xmlns:a16="http://schemas.microsoft.com/office/drawing/2014/main"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2B13192-B9BE-4E4C-A12F-ED33D4885BAD}"/>
              </a:ext>
            </a:extLst>
          </p:cNvPr>
          <p:cNvSpPr>
            <a:spLocks noGrp="1"/>
          </p:cNvSpPr>
          <p:nvPr>
            <p:ph type="ctrTitle"/>
          </p:nvPr>
        </p:nvSpPr>
        <p:spPr>
          <a:xfrm>
            <a:off x="638620" y="863695"/>
            <a:ext cx="3511233" cy="3779995"/>
          </a:xfrm>
        </p:spPr>
        <p:txBody>
          <a:bodyPr anchor="ctr">
            <a:normAutofit/>
          </a:bodyPr>
          <a:lstStyle/>
          <a:p>
            <a:r>
              <a:rPr lang="en-US">
                <a:solidFill>
                  <a:schemeClr val="tx1"/>
                </a:solidFill>
              </a:rPr>
              <a:t>RESOURCES AT YOUR FINGERTIPS</a:t>
            </a:r>
          </a:p>
        </p:txBody>
      </p:sp>
      <p:sp>
        <p:nvSpPr>
          <p:cNvPr id="3" name="Subtitle 2">
            <a:extLst>
              <a:ext uri="{FF2B5EF4-FFF2-40B4-BE49-F238E27FC236}">
                <a16:creationId xmlns:a16="http://schemas.microsoft.com/office/drawing/2014/main" id="{7E152CB4-8BAB-470F-AF38-23788E1EA1FB}"/>
              </a:ext>
            </a:extLst>
          </p:cNvPr>
          <p:cNvSpPr>
            <a:spLocks noGrp="1"/>
          </p:cNvSpPr>
          <p:nvPr>
            <p:ph type="subTitle" idx="1"/>
          </p:nvPr>
        </p:nvSpPr>
        <p:spPr>
          <a:xfrm>
            <a:off x="638621" y="4739780"/>
            <a:ext cx="3511233" cy="1147054"/>
          </a:xfrm>
        </p:spPr>
        <p:txBody>
          <a:bodyPr anchor="t">
            <a:normAutofit/>
          </a:bodyPr>
          <a:lstStyle/>
          <a:p>
            <a:r>
              <a:rPr lang="en-US" sz="2200"/>
              <a:t>JESSICA HOVLAND &amp; CINDY KIRSCHMAN</a:t>
            </a:r>
          </a:p>
        </p:txBody>
      </p:sp>
      <p:sp>
        <p:nvSpPr>
          <p:cNvPr id="26" name="Rectangle 21">
            <a:extLst>
              <a:ext uri="{FF2B5EF4-FFF2-40B4-BE49-F238E27FC236}">
                <a16:creationId xmlns:a16="http://schemas.microsoft.com/office/drawing/2014/main"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93734488-50F8-44A9-A55F-66B4FD02B1C7}"/>
              </a:ext>
            </a:extLst>
          </p:cNvPr>
          <p:cNvPicPr>
            <a:picLocks noChangeAspect="1"/>
          </p:cNvPicPr>
          <p:nvPr/>
        </p:nvPicPr>
        <p:blipFill rotWithShape="1">
          <a:blip r:embed="rId2"/>
          <a:srcRect l="13317" r="13316" b="-1"/>
          <a:stretch/>
        </p:blipFill>
        <p:spPr>
          <a:xfrm>
            <a:off x="4654295" y="10"/>
            <a:ext cx="7537705" cy="6857990"/>
          </a:xfrm>
          <a:prstGeom prst="rect">
            <a:avLst/>
          </a:prstGeom>
        </p:spPr>
      </p:pic>
    </p:spTree>
    <p:extLst>
      <p:ext uri="{BB962C8B-B14F-4D97-AF65-F5344CB8AC3E}">
        <p14:creationId xmlns:p14="http://schemas.microsoft.com/office/powerpoint/2010/main" val="61607217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2852671-8EB6-4EAF-8AF8-65CF3FD66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26B4480E-B7FF-4481-890E-043A69AE6F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79394E1F-0B5F-497D-B2A6-8383A2A5483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21" name="Rectangle 20">
              <a:extLst>
                <a:ext uri="{FF2B5EF4-FFF2-40B4-BE49-F238E27FC236}">
                  <a16:creationId xmlns:a16="http://schemas.microsoft.com/office/drawing/2014/main" id="{1F1FF39A-AC3C-4066-9D4C-519AA22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64C13BAB-7C00-4D21-A857-E3D41C0A2A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pic>
        <p:nvPicPr>
          <p:cNvPr id="4" name="Content Placeholder 3">
            <a:hlinkClick r:id="rId3"/>
            <a:extLst>
              <a:ext uri="{FF2B5EF4-FFF2-40B4-BE49-F238E27FC236}">
                <a16:creationId xmlns:a16="http://schemas.microsoft.com/office/drawing/2014/main" id="{F084BD2C-9ADE-49A0-8984-EEE02274E7E1}"/>
              </a:ext>
            </a:extLst>
          </p:cNvPr>
          <p:cNvPicPr>
            <a:picLocks noGrp="1" noChangeAspect="1"/>
          </p:cNvPicPr>
          <p:nvPr>
            <p:ph idx="1"/>
          </p:nvPr>
        </p:nvPicPr>
        <p:blipFill>
          <a:blip r:embed="rId4"/>
          <a:stretch>
            <a:fillRect/>
          </a:stretch>
        </p:blipFill>
        <p:spPr>
          <a:xfrm>
            <a:off x="6033496" y="618067"/>
            <a:ext cx="4227978" cy="5598157"/>
          </a:xfrm>
          <a:prstGeom prst="rect">
            <a:avLst/>
          </a:prstGeom>
        </p:spPr>
      </p:pic>
      <p:sp>
        <p:nvSpPr>
          <p:cNvPr id="5" name="Rectangle 4">
            <a:extLst>
              <a:ext uri="{FF2B5EF4-FFF2-40B4-BE49-F238E27FC236}">
                <a16:creationId xmlns:a16="http://schemas.microsoft.com/office/drawing/2014/main" id="{50A1D2F8-B3D7-4231-9394-A58A1050E0D7}"/>
              </a:ext>
            </a:extLst>
          </p:cNvPr>
          <p:cNvSpPr/>
          <p:nvPr/>
        </p:nvSpPr>
        <p:spPr>
          <a:xfrm>
            <a:off x="742275" y="1229513"/>
            <a:ext cx="3093720" cy="4816896"/>
          </a:xfrm>
          <a:prstGeom prst="rect">
            <a:avLst/>
          </a:prstGeom>
        </p:spPr>
        <p:txBody>
          <a:bodyPr wrap="square">
            <a:spAutoFit/>
          </a:bodyPr>
          <a:lstStyle/>
          <a:p>
            <a:pPr>
              <a:lnSpc>
                <a:spcPct val="107000"/>
              </a:lnSpc>
              <a:spcAft>
                <a:spcPts val="600"/>
              </a:spcAft>
            </a:pPr>
            <a:r>
              <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The Personal Preference Indicators are </a:t>
            </a:r>
            <a:r>
              <a:rPr lang="en-US" sz="2400"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not </a:t>
            </a:r>
            <a:r>
              <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checklists but are a guide to accessing information about the person’s preference.  Developed specifically for individuals with significant cognitive and multiple disabilities.</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894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hlinkClick r:id="rId3"/>
            <a:extLst>
              <a:ext uri="{FF2B5EF4-FFF2-40B4-BE49-F238E27FC236}">
                <a16:creationId xmlns:a16="http://schemas.microsoft.com/office/drawing/2014/main" id="{6F96AD85-95AE-443C-9EF0-691661C2880B}"/>
              </a:ext>
            </a:extLst>
          </p:cNvPr>
          <p:cNvPicPr>
            <a:picLocks noGrp="1" noChangeAspect="1"/>
          </p:cNvPicPr>
          <p:nvPr>
            <p:ph idx="1"/>
          </p:nvPr>
        </p:nvPicPr>
        <p:blipFill>
          <a:blip r:embed="rId4"/>
          <a:stretch>
            <a:fillRect/>
          </a:stretch>
        </p:blipFill>
        <p:spPr>
          <a:xfrm>
            <a:off x="2930621" y="643467"/>
            <a:ext cx="6330757" cy="5571066"/>
          </a:xfrm>
          <a:prstGeom prst="rect">
            <a:avLst/>
          </a:prstGeom>
        </p:spPr>
      </p:pic>
    </p:spTree>
    <p:extLst>
      <p:ext uri="{BB962C8B-B14F-4D97-AF65-F5344CB8AC3E}">
        <p14:creationId xmlns:p14="http://schemas.microsoft.com/office/powerpoint/2010/main" val="1866818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C1FA8F66-3B85-411D-A2A6-A50DF3026D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hlinkClick r:id="rId3"/>
            <a:extLst>
              <a:ext uri="{FF2B5EF4-FFF2-40B4-BE49-F238E27FC236}">
                <a16:creationId xmlns:a16="http://schemas.microsoft.com/office/drawing/2014/main" id="{04759C6F-0DE4-4117-833B-6EC5B18E5E31}"/>
              </a:ext>
            </a:extLst>
          </p:cNvPr>
          <p:cNvPicPr>
            <a:picLocks noGrp="1" noChangeAspect="1"/>
          </p:cNvPicPr>
          <p:nvPr>
            <p:ph idx="1"/>
          </p:nvPr>
        </p:nvPicPr>
        <p:blipFill>
          <a:blip r:embed="rId4"/>
          <a:stretch>
            <a:fillRect/>
          </a:stretch>
        </p:blipFill>
        <p:spPr>
          <a:xfrm>
            <a:off x="447234" y="1608527"/>
            <a:ext cx="11301984" cy="1214962"/>
          </a:xfrm>
          <a:prstGeom prst="rect">
            <a:avLst/>
          </a:prstGeom>
        </p:spPr>
      </p:pic>
      <p:sp>
        <p:nvSpPr>
          <p:cNvPr id="19" name="Rectangle 18">
            <a:extLst>
              <a:ext uri="{FF2B5EF4-FFF2-40B4-BE49-F238E27FC236}">
                <a16:creationId xmlns:a16="http://schemas.microsoft.com/office/drawing/2014/main" id="{4179E790-E691-4202-B7FA-62924FC8D1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065EE0A0-4DA6-4AA2-A475-14DB03C55A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65523"/>
            <a:ext cx="11303626" cy="20452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7" name="Rectangle 6">
            <a:extLst>
              <a:ext uri="{FF2B5EF4-FFF2-40B4-BE49-F238E27FC236}">
                <a16:creationId xmlns:a16="http://schemas.microsoft.com/office/drawing/2014/main" id="{E3233776-A8D4-4EAA-BF53-3A0681EBBD6B}"/>
              </a:ext>
            </a:extLst>
          </p:cNvPr>
          <p:cNvSpPr/>
          <p:nvPr/>
        </p:nvSpPr>
        <p:spPr>
          <a:xfrm>
            <a:off x="1447800" y="4648582"/>
            <a:ext cx="9723120" cy="1323439"/>
          </a:xfrm>
          <a:prstGeom prst="rect">
            <a:avLst/>
          </a:prstGeom>
        </p:spPr>
        <p:txBody>
          <a:bodyPr wrap="square">
            <a:spAutoFit/>
          </a:bodyPr>
          <a:lstStyle/>
          <a:p>
            <a:r>
              <a:rPr lang="en-US" sz="2000" dirty="0">
                <a:solidFill>
                  <a:schemeClr val="bg1"/>
                </a:solidFill>
                <a:latin typeface="Calibri" panose="020F0502020204030204" pitchFamily="34" charset="0"/>
                <a:ea typeface="Calibri" panose="020F0502020204030204" pitchFamily="34" charset="0"/>
              </a:rPr>
              <a:t>The </a:t>
            </a:r>
            <a:r>
              <a:rPr lang="en-US" sz="2000" dirty="0" err="1">
                <a:solidFill>
                  <a:schemeClr val="bg1"/>
                </a:solidFill>
                <a:latin typeface="Calibri" panose="020F0502020204030204" pitchFamily="34" charset="0"/>
                <a:ea typeface="Calibri" panose="020F0502020204030204" pitchFamily="34" charset="0"/>
              </a:rPr>
              <a:t>Zarrow</a:t>
            </a:r>
            <a:r>
              <a:rPr lang="en-US" sz="2000" dirty="0">
                <a:solidFill>
                  <a:schemeClr val="bg1"/>
                </a:solidFill>
                <a:latin typeface="Calibri" panose="020F0502020204030204" pitchFamily="34" charset="0"/>
                <a:ea typeface="Calibri" panose="020F0502020204030204" pitchFamily="34" charset="0"/>
              </a:rPr>
              <a:t> Center at the University of Oklahoma facilitates student-directed educational, employment and adult living outcomes for individuals with disabilities, fosters innovative self-determination-oriented instruction and transition education practices, and prepares educational leaders.</a:t>
            </a:r>
            <a:endParaRPr lang="en-US" sz="2000" dirty="0">
              <a:solidFill>
                <a:schemeClr val="bg1"/>
              </a:solidFill>
            </a:endParaRPr>
          </a:p>
        </p:txBody>
      </p:sp>
    </p:spTree>
    <p:extLst>
      <p:ext uri="{BB962C8B-B14F-4D97-AF65-F5344CB8AC3E}">
        <p14:creationId xmlns:p14="http://schemas.microsoft.com/office/powerpoint/2010/main" val="4118323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0401440-1DC9-4C9E-A3BA-4DECEEB465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hlinkClick r:id="rId3"/>
            <a:extLst>
              <a:ext uri="{FF2B5EF4-FFF2-40B4-BE49-F238E27FC236}">
                <a16:creationId xmlns:a16="http://schemas.microsoft.com/office/drawing/2014/main" id="{0AC90B0F-73F4-4405-B07E-B67C614510B9}"/>
              </a:ext>
            </a:extLst>
          </p:cNvPr>
          <p:cNvPicPr>
            <a:picLocks noChangeAspect="1"/>
          </p:cNvPicPr>
          <p:nvPr/>
        </p:nvPicPr>
        <p:blipFill>
          <a:blip r:embed="rId4"/>
          <a:stretch>
            <a:fillRect/>
          </a:stretch>
        </p:blipFill>
        <p:spPr>
          <a:xfrm>
            <a:off x="948564" y="447234"/>
            <a:ext cx="10299324" cy="3450273"/>
          </a:xfrm>
          <a:prstGeom prst="rect">
            <a:avLst/>
          </a:prstGeom>
        </p:spPr>
      </p:pic>
      <p:sp>
        <p:nvSpPr>
          <p:cNvPr id="21" name="Rectangle 20">
            <a:extLst>
              <a:ext uri="{FF2B5EF4-FFF2-40B4-BE49-F238E27FC236}">
                <a16:creationId xmlns:a16="http://schemas.microsoft.com/office/drawing/2014/main" id="{36B822CC-7DA9-4417-AA94-64CEB676F0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AFA01E88-71CC-4FF3-9E81-51E0C32B45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F239B7C-00EF-4C50-915E-475B33415542}"/>
              </a:ext>
            </a:extLst>
          </p:cNvPr>
          <p:cNvSpPr>
            <a:spLocks noGrp="1"/>
          </p:cNvSpPr>
          <p:nvPr>
            <p:ph type="title"/>
          </p:nvPr>
        </p:nvSpPr>
        <p:spPr>
          <a:xfrm>
            <a:off x="679600" y="4596992"/>
            <a:ext cx="3353432" cy="1607013"/>
          </a:xfrm>
        </p:spPr>
        <p:txBody>
          <a:bodyPr anchor="ctr">
            <a:normAutofit/>
          </a:bodyPr>
          <a:lstStyle/>
          <a:p>
            <a:r>
              <a:rPr lang="en-US" b="1" dirty="0">
                <a:solidFill>
                  <a:srgbClr val="FFFFFF"/>
                </a:solidFill>
              </a:rPr>
              <a:t>Make Money Choices </a:t>
            </a:r>
            <a:endParaRPr lang="en-US" dirty="0">
              <a:solidFill>
                <a:srgbClr val="FFFFFF"/>
              </a:solidFill>
            </a:endParaRPr>
          </a:p>
        </p:txBody>
      </p:sp>
      <p:sp>
        <p:nvSpPr>
          <p:cNvPr id="3" name="Content Placeholder 2">
            <a:extLst>
              <a:ext uri="{FF2B5EF4-FFF2-40B4-BE49-F238E27FC236}">
                <a16:creationId xmlns:a16="http://schemas.microsoft.com/office/drawing/2014/main" id="{F435A29B-ECED-41D4-A889-A1CBF65FCF97}"/>
              </a:ext>
            </a:extLst>
          </p:cNvPr>
          <p:cNvSpPr>
            <a:spLocks noGrp="1"/>
          </p:cNvSpPr>
          <p:nvPr>
            <p:ph idx="1"/>
          </p:nvPr>
        </p:nvSpPr>
        <p:spPr>
          <a:xfrm>
            <a:off x="4271491" y="4764632"/>
            <a:ext cx="7240909" cy="1607012"/>
          </a:xfrm>
        </p:spPr>
        <p:txBody>
          <a:bodyPr>
            <a:normAutofit/>
          </a:bodyPr>
          <a:lstStyle/>
          <a:p>
            <a:pPr marL="0" indent="0">
              <a:buNone/>
            </a:pPr>
            <a:r>
              <a:rPr lang="en-US" dirty="0">
                <a:solidFill>
                  <a:srgbClr val="FFFFFF"/>
                </a:solidFill>
              </a:rPr>
              <a:t>Forming a budget is one of the most important parts of financial success. As you first enter the workforce, or even if you switch jobs, knowing how much money you will have available to spend on different aspects of your life will help you avoid debt &amp; possibly even save some money for a rainy day. </a:t>
            </a:r>
          </a:p>
          <a:p>
            <a:endParaRPr lang="en-US" dirty="0">
              <a:solidFill>
                <a:srgbClr val="FFFFFF"/>
              </a:solidFill>
            </a:endParaRPr>
          </a:p>
        </p:txBody>
      </p:sp>
    </p:spTree>
    <p:extLst>
      <p:ext uri="{BB962C8B-B14F-4D97-AF65-F5344CB8AC3E}">
        <p14:creationId xmlns:p14="http://schemas.microsoft.com/office/powerpoint/2010/main" val="306469795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751CB9-7B25-4EB8-9A6F-82F822549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317383-CF3B-4B02-9512-BECBEF6362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1D4C7A0-6DF2-4F2D-A45D-F111582974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F3943D-BCB6-4B31-809D-A005686483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39373A6F-2E1F-4613-8E1D-D68057D29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A61D2B1-2E09-4ED9-BCB8-71C2580D4917}"/>
              </a:ext>
            </a:extLst>
          </p:cNvPr>
          <p:cNvSpPr>
            <a:spLocks noGrp="1"/>
          </p:cNvSpPr>
          <p:nvPr>
            <p:ph type="title"/>
          </p:nvPr>
        </p:nvSpPr>
        <p:spPr>
          <a:xfrm>
            <a:off x="601255" y="702155"/>
            <a:ext cx="3409783" cy="1300365"/>
          </a:xfrm>
        </p:spPr>
        <p:txBody>
          <a:bodyPr>
            <a:normAutofit/>
          </a:bodyPr>
          <a:lstStyle/>
          <a:p>
            <a:r>
              <a:rPr lang="en-US" b="1">
                <a:solidFill>
                  <a:srgbClr val="FFFFFF"/>
                </a:solidFill>
              </a:rPr>
              <a:t>Autism Speaks</a:t>
            </a:r>
            <a:endParaRPr lang="en-US">
              <a:solidFill>
                <a:srgbClr val="FFFFFF"/>
              </a:solidFill>
            </a:endParaRPr>
          </a:p>
        </p:txBody>
      </p:sp>
      <p:sp>
        <p:nvSpPr>
          <p:cNvPr id="3" name="Content Placeholder 2">
            <a:extLst>
              <a:ext uri="{FF2B5EF4-FFF2-40B4-BE49-F238E27FC236}">
                <a16:creationId xmlns:a16="http://schemas.microsoft.com/office/drawing/2014/main" id="{091EC2ED-544D-4188-BF65-FC309EC563D4}"/>
              </a:ext>
            </a:extLst>
          </p:cNvPr>
          <p:cNvSpPr>
            <a:spLocks noGrp="1"/>
          </p:cNvSpPr>
          <p:nvPr>
            <p:ph idx="1"/>
          </p:nvPr>
        </p:nvSpPr>
        <p:spPr>
          <a:xfrm>
            <a:off x="601255" y="2177142"/>
            <a:ext cx="3409782" cy="3823607"/>
          </a:xfrm>
        </p:spPr>
        <p:txBody>
          <a:bodyPr>
            <a:normAutofit/>
          </a:bodyPr>
          <a:lstStyle/>
          <a:p>
            <a:pPr marL="0" indent="0">
              <a:buNone/>
            </a:pPr>
            <a:r>
              <a:rPr lang="en-US" sz="2000" dirty="0">
                <a:solidFill>
                  <a:srgbClr val="FFFFFF"/>
                </a:solidFill>
              </a:rPr>
              <a:t>The website provided a transition tool kit, community-based skills assess, and access to an advocacy tool kit to learn self-advocacy skills. As well as a variety of other helpful resources and tools. </a:t>
            </a:r>
          </a:p>
          <a:p>
            <a:endParaRPr lang="en-US" dirty="0">
              <a:solidFill>
                <a:srgbClr val="FFFFFF"/>
              </a:solidFill>
            </a:endParaRPr>
          </a:p>
        </p:txBody>
      </p:sp>
      <p:pic>
        <p:nvPicPr>
          <p:cNvPr id="4" name="Picture 3">
            <a:hlinkClick r:id="rId3"/>
            <a:extLst>
              <a:ext uri="{FF2B5EF4-FFF2-40B4-BE49-F238E27FC236}">
                <a16:creationId xmlns:a16="http://schemas.microsoft.com/office/drawing/2014/main" id="{B34E45D4-D57D-466B-A1B4-1A86FA3674D2}"/>
              </a:ext>
            </a:extLst>
          </p:cNvPr>
          <p:cNvPicPr>
            <a:picLocks noChangeAspect="1"/>
          </p:cNvPicPr>
          <p:nvPr/>
        </p:nvPicPr>
        <p:blipFill>
          <a:blip r:embed="rId4"/>
          <a:stretch>
            <a:fillRect/>
          </a:stretch>
        </p:blipFill>
        <p:spPr>
          <a:xfrm>
            <a:off x="4592231" y="1763778"/>
            <a:ext cx="6998514" cy="3661662"/>
          </a:xfrm>
          <a:prstGeom prst="rect">
            <a:avLst/>
          </a:prstGeom>
        </p:spPr>
      </p:pic>
    </p:spTree>
    <p:extLst>
      <p:ext uri="{BB962C8B-B14F-4D97-AF65-F5344CB8AC3E}">
        <p14:creationId xmlns:p14="http://schemas.microsoft.com/office/powerpoint/2010/main" val="246257869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3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hlinkClick r:id="rId3"/>
            <a:extLst>
              <a:ext uri="{FF2B5EF4-FFF2-40B4-BE49-F238E27FC236}">
                <a16:creationId xmlns:a16="http://schemas.microsoft.com/office/drawing/2014/main" id="{D3F87872-A7B7-4DE6-8545-EA61DB79DF70}"/>
              </a:ext>
            </a:extLst>
          </p:cNvPr>
          <p:cNvPicPr>
            <a:picLocks noGrp="1" noChangeAspect="1"/>
          </p:cNvPicPr>
          <p:nvPr>
            <p:ph idx="1"/>
          </p:nvPr>
        </p:nvPicPr>
        <p:blipFill>
          <a:blip r:embed="rId4"/>
          <a:stretch>
            <a:fillRect/>
          </a:stretch>
        </p:blipFill>
        <p:spPr>
          <a:xfrm>
            <a:off x="1099527" y="1341119"/>
            <a:ext cx="9992946" cy="4934373"/>
          </a:xfrm>
          <a:prstGeom prst="rect">
            <a:avLst/>
          </a:prstGeom>
        </p:spPr>
      </p:pic>
      <p:pic>
        <p:nvPicPr>
          <p:cNvPr id="5" name="Picture 4">
            <a:extLst>
              <a:ext uri="{FF2B5EF4-FFF2-40B4-BE49-F238E27FC236}">
                <a16:creationId xmlns:a16="http://schemas.microsoft.com/office/drawing/2014/main" id="{CD29C8DB-CE5B-4C19-B1CD-576DEA668AC4}"/>
              </a:ext>
            </a:extLst>
          </p:cNvPr>
          <p:cNvPicPr>
            <a:picLocks noChangeAspect="1"/>
          </p:cNvPicPr>
          <p:nvPr/>
        </p:nvPicPr>
        <p:blipFill>
          <a:blip r:embed="rId5"/>
          <a:stretch>
            <a:fillRect/>
          </a:stretch>
        </p:blipFill>
        <p:spPr>
          <a:xfrm>
            <a:off x="1099527" y="617219"/>
            <a:ext cx="9992946" cy="723755"/>
          </a:xfrm>
          <a:prstGeom prst="rect">
            <a:avLst/>
          </a:prstGeom>
        </p:spPr>
      </p:pic>
    </p:spTree>
    <p:extLst>
      <p:ext uri="{BB962C8B-B14F-4D97-AF65-F5344CB8AC3E}">
        <p14:creationId xmlns:p14="http://schemas.microsoft.com/office/powerpoint/2010/main" val="4065180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8016E-837B-4C70-B44C-E1627C028C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5B9C6062-B8DD-49CC-9F05-D6DF7ABB65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F846FCA-97FF-4271-8B97-C14BD3AA9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62DD2BC0-D31F-4903-8F54-0F60B9E3A2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8A555FB3-C8F7-4C59-92A7-A7155CC38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B4C7473-9138-4198-AD0F-3C22581FCC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6D9D191F-8949-44E0-B578-9235C28E64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CF7F0D"/>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9A4F9A2D-9C5D-4790-8FE1-6699E47385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B6877874-48AA-48C8-AED1-578BEB5016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177" y="4467548"/>
            <a:ext cx="11293434" cy="193325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FD517-4769-464B-A509-26FB9F101E88}"/>
              </a:ext>
            </a:extLst>
          </p:cNvPr>
          <p:cNvSpPr>
            <a:spLocks noGrp="1"/>
          </p:cNvSpPr>
          <p:nvPr>
            <p:ph type="title"/>
          </p:nvPr>
        </p:nvSpPr>
        <p:spPr>
          <a:xfrm>
            <a:off x="581191" y="4672846"/>
            <a:ext cx="10993549" cy="1055987"/>
          </a:xfrm>
        </p:spPr>
        <p:txBody>
          <a:bodyPr vert="horz" lIns="91440" tIns="45720" rIns="91440" bIns="45720" rtlCol="0" anchor="b">
            <a:normAutofit/>
          </a:bodyPr>
          <a:lstStyle/>
          <a:p>
            <a:pPr algn="ctr"/>
            <a:r>
              <a:rPr lang="en-US" sz="3600" dirty="0">
                <a:solidFill>
                  <a:srgbClr val="FFFFFF"/>
                </a:solidFill>
              </a:rPr>
              <a:t>Interactive Websites for Students</a:t>
            </a:r>
          </a:p>
        </p:txBody>
      </p:sp>
      <p:pic>
        <p:nvPicPr>
          <p:cNvPr id="7" name="Picture 6">
            <a:hlinkClick r:id="rId3"/>
            <a:extLst>
              <a:ext uri="{FF2B5EF4-FFF2-40B4-BE49-F238E27FC236}">
                <a16:creationId xmlns:a16="http://schemas.microsoft.com/office/drawing/2014/main" id="{5D10A9EA-CD5E-4D94-AD06-981850E07D77}"/>
              </a:ext>
            </a:extLst>
          </p:cNvPr>
          <p:cNvPicPr>
            <a:picLocks noChangeAspect="1"/>
          </p:cNvPicPr>
          <p:nvPr/>
        </p:nvPicPr>
        <p:blipFill>
          <a:blip r:embed="rId4"/>
          <a:stretch>
            <a:fillRect/>
          </a:stretch>
        </p:blipFill>
        <p:spPr>
          <a:xfrm>
            <a:off x="4809460" y="1041011"/>
            <a:ext cx="2537009" cy="3042215"/>
          </a:xfrm>
          <a:prstGeom prst="rect">
            <a:avLst/>
          </a:prstGeom>
        </p:spPr>
      </p:pic>
      <p:sp>
        <p:nvSpPr>
          <p:cNvPr id="30" name="Rectangle 29">
            <a:extLst>
              <a:ext uri="{FF2B5EF4-FFF2-40B4-BE49-F238E27FC236}">
                <a16:creationId xmlns:a16="http://schemas.microsoft.com/office/drawing/2014/main" id="{3EE8606C-FA87-488E-9862-A46550A951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14" y="641102"/>
            <a:ext cx="3666744" cy="369851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84F6131-E7BD-4E9E-A01D-C7ABF4870D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0685" y="641102"/>
            <a:ext cx="3666744" cy="369851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5"/>
            <a:extLst>
              <a:ext uri="{FF2B5EF4-FFF2-40B4-BE49-F238E27FC236}">
                <a16:creationId xmlns:a16="http://schemas.microsoft.com/office/drawing/2014/main" id="{D129C9A2-0707-47C9-9260-39B3E8580991}"/>
              </a:ext>
            </a:extLst>
          </p:cNvPr>
          <p:cNvPicPr>
            <a:picLocks noChangeAspect="1"/>
          </p:cNvPicPr>
          <p:nvPr/>
        </p:nvPicPr>
        <p:blipFill>
          <a:blip r:embed="rId6"/>
          <a:stretch>
            <a:fillRect/>
          </a:stretch>
        </p:blipFill>
        <p:spPr>
          <a:xfrm>
            <a:off x="786613" y="2102439"/>
            <a:ext cx="3014297" cy="919360"/>
          </a:xfrm>
          <a:prstGeom prst="rect">
            <a:avLst/>
          </a:prstGeom>
        </p:spPr>
      </p:pic>
      <p:sp>
        <p:nvSpPr>
          <p:cNvPr id="34" name="Rectangle 33">
            <a:extLst>
              <a:ext uri="{FF2B5EF4-FFF2-40B4-BE49-F238E27FC236}">
                <a16:creationId xmlns:a16="http://schemas.microsoft.com/office/drawing/2014/main" id="{1DB0B82A-AC25-4EBB-B330-46CA1BD381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8951" y="641102"/>
            <a:ext cx="3666744" cy="369851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7"/>
            <a:extLst>
              <a:ext uri="{FF2B5EF4-FFF2-40B4-BE49-F238E27FC236}">
                <a16:creationId xmlns:a16="http://schemas.microsoft.com/office/drawing/2014/main" id="{540D811F-53C8-4619-81D2-678449F0A384}"/>
              </a:ext>
            </a:extLst>
          </p:cNvPr>
          <p:cNvPicPr>
            <a:picLocks noChangeAspect="1"/>
          </p:cNvPicPr>
          <p:nvPr/>
        </p:nvPicPr>
        <p:blipFill>
          <a:blip r:embed="rId8"/>
          <a:stretch>
            <a:fillRect/>
          </a:stretch>
        </p:blipFill>
        <p:spPr>
          <a:xfrm>
            <a:off x="8379920" y="2167634"/>
            <a:ext cx="3014297" cy="655609"/>
          </a:xfrm>
          <a:prstGeom prst="rect">
            <a:avLst/>
          </a:prstGeom>
        </p:spPr>
      </p:pic>
    </p:spTree>
    <p:extLst>
      <p:ext uri="{BB962C8B-B14F-4D97-AF65-F5344CB8AC3E}">
        <p14:creationId xmlns:p14="http://schemas.microsoft.com/office/powerpoint/2010/main" val="2340012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77F8016E-837B-4C70-B44C-E1627C028C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5B9C6062-B8DD-49CC-9F05-D6DF7ABB65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0F846FCA-97FF-4271-8B97-C14BD3AA9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62DD2BC0-D31F-4903-8F54-0F60B9E3A2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55" name="Rectangle 54">
            <a:extLst>
              <a:ext uri="{FF2B5EF4-FFF2-40B4-BE49-F238E27FC236}">
                <a16:creationId xmlns:a16="http://schemas.microsoft.com/office/drawing/2014/main" id="{8A555FB3-C8F7-4C59-92A7-A7155CC38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B4C7473-9138-4198-AD0F-3C22581FCC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58">
            <a:extLst>
              <a:ext uri="{FF2B5EF4-FFF2-40B4-BE49-F238E27FC236}">
                <a16:creationId xmlns:a16="http://schemas.microsoft.com/office/drawing/2014/main" id="{6D9D191F-8949-44E0-B578-9235C28E64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B71A1"/>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60">
            <a:extLst>
              <a:ext uri="{FF2B5EF4-FFF2-40B4-BE49-F238E27FC236}">
                <a16:creationId xmlns:a16="http://schemas.microsoft.com/office/drawing/2014/main" id="{9A4F9A2D-9C5D-4790-8FE1-6699E47385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62">
            <a:extLst>
              <a:ext uri="{FF2B5EF4-FFF2-40B4-BE49-F238E27FC236}">
                <a16:creationId xmlns:a16="http://schemas.microsoft.com/office/drawing/2014/main" id="{B6877874-48AA-48C8-AED1-578BEB5016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177" y="4467548"/>
            <a:ext cx="11293434" cy="193325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570120-10B6-4783-B6D0-4AC7DE3E1758}"/>
              </a:ext>
            </a:extLst>
          </p:cNvPr>
          <p:cNvSpPr>
            <a:spLocks noGrp="1"/>
          </p:cNvSpPr>
          <p:nvPr>
            <p:ph type="title"/>
          </p:nvPr>
        </p:nvSpPr>
        <p:spPr>
          <a:xfrm>
            <a:off x="581191" y="4672846"/>
            <a:ext cx="10993549" cy="1055987"/>
          </a:xfrm>
        </p:spPr>
        <p:txBody>
          <a:bodyPr vert="horz" lIns="91440" tIns="45720" rIns="91440" bIns="45720" rtlCol="0" anchor="b">
            <a:normAutofit/>
          </a:bodyPr>
          <a:lstStyle/>
          <a:p>
            <a:pPr algn="ctr"/>
            <a:r>
              <a:rPr lang="en-US" sz="3600" dirty="0">
                <a:solidFill>
                  <a:srgbClr val="FFFFFF"/>
                </a:solidFill>
              </a:rPr>
              <a:t>Interactive Tools for Students</a:t>
            </a:r>
          </a:p>
        </p:txBody>
      </p:sp>
      <p:pic>
        <p:nvPicPr>
          <p:cNvPr id="5" name="Content Placeholder 4">
            <a:hlinkClick r:id="rId3"/>
            <a:extLst>
              <a:ext uri="{FF2B5EF4-FFF2-40B4-BE49-F238E27FC236}">
                <a16:creationId xmlns:a16="http://schemas.microsoft.com/office/drawing/2014/main" id="{79C48D22-0B37-4402-96F9-65F92ADB7C66}"/>
              </a:ext>
            </a:extLst>
          </p:cNvPr>
          <p:cNvPicPr>
            <a:picLocks noChangeAspect="1"/>
          </p:cNvPicPr>
          <p:nvPr/>
        </p:nvPicPr>
        <p:blipFill>
          <a:blip r:embed="rId4"/>
          <a:stretch>
            <a:fillRect/>
          </a:stretch>
        </p:blipFill>
        <p:spPr>
          <a:xfrm>
            <a:off x="1122176" y="974331"/>
            <a:ext cx="2350111" cy="3042215"/>
          </a:xfrm>
          <a:prstGeom prst="rect">
            <a:avLst/>
          </a:prstGeom>
        </p:spPr>
      </p:pic>
      <p:sp>
        <p:nvSpPr>
          <p:cNvPr id="71" name="Rectangle 64">
            <a:extLst>
              <a:ext uri="{FF2B5EF4-FFF2-40B4-BE49-F238E27FC236}">
                <a16:creationId xmlns:a16="http://schemas.microsoft.com/office/drawing/2014/main" id="{3EE8606C-FA87-488E-9862-A46550A951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14" y="641102"/>
            <a:ext cx="3666744" cy="369851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E84F6131-E7BD-4E9E-A01D-C7ABF4870D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0685" y="641102"/>
            <a:ext cx="3666744" cy="369851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5"/>
            <a:extLst>
              <a:ext uri="{FF2B5EF4-FFF2-40B4-BE49-F238E27FC236}">
                <a16:creationId xmlns:a16="http://schemas.microsoft.com/office/drawing/2014/main" id="{B7BBF821-940D-4ECE-A805-24C8A53C63CC}"/>
              </a:ext>
            </a:extLst>
          </p:cNvPr>
          <p:cNvPicPr>
            <a:picLocks noChangeAspect="1"/>
          </p:cNvPicPr>
          <p:nvPr/>
        </p:nvPicPr>
        <p:blipFill>
          <a:blip r:embed="rId6"/>
          <a:stretch>
            <a:fillRect/>
          </a:stretch>
        </p:blipFill>
        <p:spPr>
          <a:xfrm>
            <a:off x="4794453" y="974331"/>
            <a:ext cx="2608699" cy="3042215"/>
          </a:xfrm>
          <a:prstGeom prst="rect">
            <a:avLst/>
          </a:prstGeom>
        </p:spPr>
      </p:pic>
      <p:sp>
        <p:nvSpPr>
          <p:cNvPr id="69" name="Rectangle 68">
            <a:extLst>
              <a:ext uri="{FF2B5EF4-FFF2-40B4-BE49-F238E27FC236}">
                <a16:creationId xmlns:a16="http://schemas.microsoft.com/office/drawing/2014/main" id="{1DB0B82A-AC25-4EBB-B330-46CA1BD381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8951" y="641102"/>
            <a:ext cx="3666744" cy="369851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hlinkClick r:id="rId7"/>
            <a:extLst>
              <a:ext uri="{FF2B5EF4-FFF2-40B4-BE49-F238E27FC236}">
                <a16:creationId xmlns:a16="http://schemas.microsoft.com/office/drawing/2014/main" id="{34F0C798-D215-41D6-B56D-02886862C224}"/>
              </a:ext>
            </a:extLst>
          </p:cNvPr>
          <p:cNvPicPr>
            <a:picLocks noChangeAspect="1"/>
          </p:cNvPicPr>
          <p:nvPr/>
        </p:nvPicPr>
        <p:blipFill>
          <a:blip r:embed="rId8"/>
          <a:stretch>
            <a:fillRect/>
          </a:stretch>
        </p:blipFill>
        <p:spPr>
          <a:xfrm>
            <a:off x="8379920" y="1406524"/>
            <a:ext cx="3014297" cy="2177829"/>
          </a:xfrm>
          <a:prstGeom prst="rect">
            <a:avLst/>
          </a:prstGeom>
        </p:spPr>
      </p:pic>
    </p:spTree>
    <p:extLst>
      <p:ext uri="{BB962C8B-B14F-4D97-AF65-F5344CB8AC3E}">
        <p14:creationId xmlns:p14="http://schemas.microsoft.com/office/powerpoint/2010/main" val="171662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751CB9-7B25-4EB8-9A6F-82F822549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1317383-CF3B-4B02-9512-BECBEF6362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B1D4C7A0-6DF2-4F2D-A45D-F111582974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DBF3943D-BCB6-4B31-809D-A005686483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39373A6F-2E1F-4613-8E1D-D68057D29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B4018DB-3B22-4F97-BE20-797BAE086848}"/>
              </a:ext>
            </a:extLst>
          </p:cNvPr>
          <p:cNvSpPr>
            <a:spLocks noGrp="1"/>
          </p:cNvSpPr>
          <p:nvPr>
            <p:ph type="title"/>
          </p:nvPr>
        </p:nvSpPr>
        <p:spPr>
          <a:xfrm>
            <a:off x="601255" y="702155"/>
            <a:ext cx="3409783" cy="1300365"/>
          </a:xfrm>
        </p:spPr>
        <p:txBody>
          <a:bodyPr>
            <a:normAutofit/>
          </a:bodyPr>
          <a:lstStyle/>
          <a:p>
            <a:pPr>
              <a:lnSpc>
                <a:spcPct val="90000"/>
              </a:lnSpc>
            </a:pPr>
            <a:r>
              <a:rPr lang="en-US" sz="2200" b="1" u="sng" dirty="0">
                <a:solidFill>
                  <a:srgbClr val="FFFFFF"/>
                </a:solidFill>
              </a:rPr>
              <a:t>Career Launch SD Work Based Learning Tool Kit</a:t>
            </a:r>
            <a:r>
              <a:rPr lang="en-US" sz="2200" dirty="0">
                <a:solidFill>
                  <a:srgbClr val="FFFFFF"/>
                </a:solidFill>
              </a:rPr>
              <a:t> </a:t>
            </a:r>
          </a:p>
        </p:txBody>
      </p:sp>
      <p:sp>
        <p:nvSpPr>
          <p:cNvPr id="8" name="Content Placeholder 7">
            <a:extLst>
              <a:ext uri="{FF2B5EF4-FFF2-40B4-BE49-F238E27FC236}">
                <a16:creationId xmlns:a16="http://schemas.microsoft.com/office/drawing/2014/main" id="{4B373B53-99AF-49D6-B902-7A3EB903547C}"/>
              </a:ext>
            </a:extLst>
          </p:cNvPr>
          <p:cNvSpPr>
            <a:spLocks noGrp="1"/>
          </p:cNvSpPr>
          <p:nvPr>
            <p:ph idx="1"/>
          </p:nvPr>
        </p:nvSpPr>
        <p:spPr>
          <a:xfrm>
            <a:off x="601255" y="2177142"/>
            <a:ext cx="3409782" cy="3823607"/>
          </a:xfrm>
        </p:spPr>
        <p:txBody>
          <a:bodyPr>
            <a:normAutofit/>
          </a:bodyPr>
          <a:lstStyle/>
          <a:p>
            <a:r>
              <a:rPr lang="en-US" dirty="0">
                <a:solidFill>
                  <a:srgbClr val="FFFFFF"/>
                </a:solidFill>
              </a:rPr>
              <a:t>Youth Employment Laws</a:t>
            </a:r>
          </a:p>
          <a:p>
            <a:r>
              <a:rPr lang="en-US" dirty="0">
                <a:solidFill>
                  <a:srgbClr val="FFFFFF"/>
                </a:solidFill>
              </a:rPr>
              <a:t>Job Shadowing</a:t>
            </a:r>
          </a:p>
          <a:p>
            <a:r>
              <a:rPr lang="en-US" dirty="0">
                <a:solidFill>
                  <a:srgbClr val="FFFFFF"/>
                </a:solidFill>
              </a:rPr>
              <a:t>Internships</a:t>
            </a:r>
          </a:p>
          <a:p>
            <a:r>
              <a:rPr lang="en-US" dirty="0">
                <a:solidFill>
                  <a:srgbClr val="FFFFFF"/>
                </a:solidFill>
              </a:rPr>
              <a:t>Classroom Presentation Activities</a:t>
            </a:r>
          </a:p>
          <a:p>
            <a:r>
              <a:rPr lang="en-US" dirty="0">
                <a:solidFill>
                  <a:srgbClr val="FFFFFF"/>
                </a:solidFill>
              </a:rPr>
              <a:t>Career Exploration in the Classroom</a:t>
            </a:r>
          </a:p>
          <a:p>
            <a:r>
              <a:rPr lang="en-US" dirty="0">
                <a:solidFill>
                  <a:srgbClr val="FFFFFF"/>
                </a:solidFill>
              </a:rPr>
              <a:t>Other Resources/Related Sites</a:t>
            </a:r>
          </a:p>
          <a:p>
            <a:endParaRPr lang="en-US" dirty="0">
              <a:solidFill>
                <a:srgbClr val="FFFFFF"/>
              </a:solidFill>
            </a:endParaRPr>
          </a:p>
        </p:txBody>
      </p:sp>
      <p:pic>
        <p:nvPicPr>
          <p:cNvPr id="4" name="Content Placeholder 3">
            <a:hlinkClick r:id="rId3"/>
            <a:extLst>
              <a:ext uri="{FF2B5EF4-FFF2-40B4-BE49-F238E27FC236}">
                <a16:creationId xmlns:a16="http://schemas.microsoft.com/office/drawing/2014/main" id="{CF18590F-47B0-4F2B-BB15-255D04812395}"/>
              </a:ext>
            </a:extLst>
          </p:cNvPr>
          <p:cNvPicPr>
            <a:picLocks noChangeAspect="1"/>
          </p:cNvPicPr>
          <p:nvPr/>
        </p:nvPicPr>
        <p:blipFill>
          <a:blip r:embed="rId4"/>
          <a:stretch>
            <a:fillRect/>
          </a:stretch>
        </p:blipFill>
        <p:spPr>
          <a:xfrm>
            <a:off x="4592231" y="2207701"/>
            <a:ext cx="6831503" cy="2425184"/>
          </a:xfrm>
          <a:prstGeom prst="rect">
            <a:avLst/>
          </a:prstGeom>
        </p:spPr>
      </p:pic>
    </p:spTree>
    <p:extLst>
      <p:ext uri="{BB962C8B-B14F-4D97-AF65-F5344CB8AC3E}">
        <p14:creationId xmlns:p14="http://schemas.microsoft.com/office/powerpoint/2010/main" val="51791113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69D30A-06F9-47A9-ADD8-FC3CEE98034F}"/>
              </a:ext>
            </a:extLst>
          </p:cNvPr>
          <p:cNvSpPr>
            <a:spLocks noGrp="1"/>
          </p:cNvSpPr>
          <p:nvPr>
            <p:ph type="title"/>
          </p:nvPr>
        </p:nvSpPr>
        <p:spPr>
          <a:xfrm>
            <a:off x="581193" y="702156"/>
            <a:ext cx="6540462" cy="1013800"/>
          </a:xfrm>
        </p:spPr>
        <p:txBody>
          <a:bodyPr>
            <a:normAutofit/>
          </a:bodyPr>
          <a:lstStyle/>
          <a:p>
            <a:r>
              <a:rPr lang="en-US" dirty="0">
                <a:solidFill>
                  <a:schemeClr val="tx2"/>
                </a:solidFill>
              </a:rPr>
              <a:t>SKILLS TO PAY THE BILLS</a:t>
            </a: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E017F96-2FE9-4C83-8FE8-A4479AD0887B}"/>
              </a:ext>
            </a:extLst>
          </p:cNvPr>
          <p:cNvSpPr>
            <a:spLocks noGrp="1"/>
          </p:cNvSpPr>
          <p:nvPr>
            <p:ph idx="1"/>
          </p:nvPr>
        </p:nvSpPr>
        <p:spPr>
          <a:xfrm>
            <a:off x="1179091" y="2282000"/>
            <a:ext cx="5210006" cy="3962266"/>
          </a:xfrm>
        </p:spPr>
        <p:txBody>
          <a:bodyPr>
            <a:normAutofit/>
          </a:bodyPr>
          <a:lstStyle/>
          <a:p>
            <a:pPr marL="0" indent="0">
              <a:buNone/>
            </a:pPr>
            <a:r>
              <a:rPr lang="en-US" dirty="0">
                <a:solidFill>
                  <a:schemeClr val="tx2"/>
                </a:solidFill>
              </a:rPr>
              <a:t>"Skills to Pay the Bills: Mastering Soft Skills for Workplace Success," is a curriculum developed by ODEP focused on teaching "soft" or workforce readiness skills to youth, including youth with disabilities. The basic structure of the program is comprised of modular, hands-on, engaging activities that focus on six key skill areas: communication, enthusiasm and attitude, teamwork, networking, problem solving and critical thinking, and professionalism.  </a:t>
            </a:r>
          </a:p>
          <a:p>
            <a:endParaRPr lang="en-US" dirty="0">
              <a:solidFill>
                <a:schemeClr val="tx2"/>
              </a:solidFill>
            </a:endParaRPr>
          </a:p>
        </p:txBody>
      </p:sp>
      <p:pic>
        <p:nvPicPr>
          <p:cNvPr id="4" name="Picture 3">
            <a:hlinkClick r:id="rId3"/>
            <a:extLst>
              <a:ext uri="{FF2B5EF4-FFF2-40B4-BE49-F238E27FC236}">
                <a16:creationId xmlns:a16="http://schemas.microsoft.com/office/drawing/2014/main" id="{732CAF71-A063-4650-8264-D1AE7BA014DB}"/>
              </a:ext>
            </a:extLst>
          </p:cNvPr>
          <p:cNvPicPr>
            <a:picLocks noChangeAspect="1"/>
          </p:cNvPicPr>
          <p:nvPr/>
        </p:nvPicPr>
        <p:blipFill rotWithShape="1">
          <a:blip r:embed="rId4"/>
          <a:srcRect r="12574" b="1"/>
          <a:stretch/>
        </p:blipFill>
        <p:spPr>
          <a:xfrm>
            <a:off x="8095159" y="723422"/>
            <a:ext cx="3123334" cy="4585975"/>
          </a:xfrm>
          <a:prstGeom prst="rect">
            <a:avLst/>
          </a:prstGeom>
        </p:spPr>
      </p:pic>
      <p:pic>
        <p:nvPicPr>
          <p:cNvPr id="5" name="Picture 4">
            <a:hlinkClick r:id="rId5"/>
            <a:extLst>
              <a:ext uri="{FF2B5EF4-FFF2-40B4-BE49-F238E27FC236}">
                <a16:creationId xmlns:a16="http://schemas.microsoft.com/office/drawing/2014/main" id="{D3126F17-4161-42B2-B912-B469AECDA8D5}"/>
              </a:ext>
            </a:extLst>
          </p:cNvPr>
          <p:cNvPicPr>
            <a:picLocks noChangeAspect="1"/>
          </p:cNvPicPr>
          <p:nvPr/>
        </p:nvPicPr>
        <p:blipFill>
          <a:blip r:embed="rId6"/>
          <a:stretch>
            <a:fillRect/>
          </a:stretch>
        </p:blipFill>
        <p:spPr>
          <a:xfrm>
            <a:off x="7527988" y="5826523"/>
            <a:ext cx="4257675" cy="514350"/>
          </a:xfrm>
          <a:prstGeom prst="rect">
            <a:avLst/>
          </a:prstGeom>
        </p:spPr>
      </p:pic>
    </p:spTree>
    <p:extLst>
      <p:ext uri="{BB962C8B-B14F-4D97-AF65-F5344CB8AC3E}">
        <p14:creationId xmlns:p14="http://schemas.microsoft.com/office/powerpoint/2010/main" val="2920972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9751CB9-7B25-4EB8-9A6F-82F822549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1317383-CF3B-4B02-9512-BECBEF6362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B1D4C7A0-6DF2-4F2D-A45D-F111582974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DBF3943D-BCB6-4B31-809D-A005686483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39373A6F-2E1F-4613-8E1D-D68057D29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B0261BF-AF22-4D1D-863D-BCDCE351002B}"/>
              </a:ext>
            </a:extLst>
          </p:cNvPr>
          <p:cNvSpPr>
            <a:spLocks noGrp="1"/>
          </p:cNvSpPr>
          <p:nvPr>
            <p:ph type="title"/>
          </p:nvPr>
        </p:nvSpPr>
        <p:spPr>
          <a:xfrm>
            <a:off x="601255" y="702155"/>
            <a:ext cx="3409783" cy="1300365"/>
          </a:xfrm>
        </p:spPr>
        <p:txBody>
          <a:bodyPr>
            <a:normAutofit/>
          </a:bodyPr>
          <a:lstStyle/>
          <a:p>
            <a:r>
              <a:rPr lang="en-US">
                <a:solidFill>
                  <a:srgbClr val="FFFFFF"/>
                </a:solidFill>
              </a:rPr>
              <a:t>TRANSITION ASSESSMENTS</a:t>
            </a:r>
          </a:p>
        </p:txBody>
      </p:sp>
      <p:sp>
        <p:nvSpPr>
          <p:cNvPr id="8" name="Content Placeholder 7">
            <a:extLst>
              <a:ext uri="{FF2B5EF4-FFF2-40B4-BE49-F238E27FC236}">
                <a16:creationId xmlns:a16="http://schemas.microsoft.com/office/drawing/2014/main" id="{B5657868-B7AE-4A05-9A6E-FCA341CFFFCB}"/>
              </a:ext>
            </a:extLst>
          </p:cNvPr>
          <p:cNvSpPr>
            <a:spLocks noGrp="1"/>
          </p:cNvSpPr>
          <p:nvPr>
            <p:ph idx="1"/>
          </p:nvPr>
        </p:nvSpPr>
        <p:spPr>
          <a:xfrm>
            <a:off x="601255" y="2177142"/>
            <a:ext cx="3409782" cy="3823607"/>
          </a:xfrm>
        </p:spPr>
        <p:txBody>
          <a:bodyPr>
            <a:normAutofit/>
          </a:bodyPr>
          <a:lstStyle/>
          <a:p>
            <a:r>
              <a:rPr lang="en-US">
                <a:solidFill>
                  <a:srgbClr val="FFFFFF"/>
                </a:solidFill>
              </a:rPr>
              <a:t>Assistive Technology</a:t>
            </a:r>
          </a:p>
          <a:p>
            <a:r>
              <a:rPr lang="en-US">
                <a:solidFill>
                  <a:srgbClr val="FFFFFF"/>
                </a:solidFill>
              </a:rPr>
              <a:t>Communication </a:t>
            </a:r>
          </a:p>
          <a:p>
            <a:r>
              <a:rPr lang="en-US">
                <a:solidFill>
                  <a:srgbClr val="FFFFFF"/>
                </a:solidFill>
              </a:rPr>
              <a:t>Employment </a:t>
            </a:r>
          </a:p>
          <a:p>
            <a:r>
              <a:rPr lang="en-US">
                <a:solidFill>
                  <a:srgbClr val="FFFFFF"/>
                </a:solidFill>
              </a:rPr>
              <a:t>Independent Living</a:t>
            </a:r>
          </a:p>
          <a:p>
            <a:r>
              <a:rPr lang="en-US">
                <a:solidFill>
                  <a:srgbClr val="FFFFFF"/>
                </a:solidFill>
              </a:rPr>
              <a:t>Self-Determination</a:t>
            </a:r>
          </a:p>
          <a:p>
            <a:r>
              <a:rPr lang="en-US">
                <a:solidFill>
                  <a:srgbClr val="FFFFFF"/>
                </a:solidFill>
              </a:rPr>
              <a:t>Social Skills</a:t>
            </a:r>
          </a:p>
          <a:p>
            <a:r>
              <a:rPr lang="en-US">
                <a:solidFill>
                  <a:srgbClr val="FFFFFF"/>
                </a:solidFill>
              </a:rPr>
              <a:t>And more!</a:t>
            </a:r>
          </a:p>
        </p:txBody>
      </p:sp>
      <p:pic>
        <p:nvPicPr>
          <p:cNvPr id="4" name="Content Placeholder 3" descr="A screenshot of a cell phone&#10;&#10;Description automatically generated">
            <a:hlinkClick r:id="rId3"/>
            <a:extLst>
              <a:ext uri="{FF2B5EF4-FFF2-40B4-BE49-F238E27FC236}">
                <a16:creationId xmlns:a16="http://schemas.microsoft.com/office/drawing/2014/main" id="{442413A6-2629-4C04-8AD0-BE47A2718F34}"/>
              </a:ext>
            </a:extLst>
          </p:cNvPr>
          <p:cNvPicPr>
            <a:picLocks noChangeAspect="1"/>
          </p:cNvPicPr>
          <p:nvPr/>
        </p:nvPicPr>
        <p:blipFill rotWithShape="1">
          <a:blip r:embed="rId4"/>
          <a:srcRect t="3769" r="-1" b="7750"/>
          <a:stretch/>
        </p:blipFill>
        <p:spPr>
          <a:xfrm>
            <a:off x="5277609" y="936141"/>
            <a:ext cx="5460747" cy="4968305"/>
          </a:xfrm>
          <a:prstGeom prst="rect">
            <a:avLst/>
          </a:prstGeom>
        </p:spPr>
      </p:pic>
    </p:spTree>
    <p:extLst>
      <p:ext uri="{BB962C8B-B14F-4D97-AF65-F5344CB8AC3E}">
        <p14:creationId xmlns:p14="http://schemas.microsoft.com/office/powerpoint/2010/main" val="187147716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5D9C196-56A3-4D2B-B250-2501F51B4C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7" name="Rectangle 16">
            <a:extLst>
              <a:ext uri="{FF2B5EF4-FFF2-40B4-BE49-F238E27FC236}">
                <a16:creationId xmlns:a16="http://schemas.microsoft.com/office/drawing/2014/main" id="{3A6EBF77-A535-4798-83D5-C5D9C36BFA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2"/>
            <a:ext cx="7592567" cy="5856457"/>
          </a:xfrm>
          <a:prstGeom prst="rect">
            <a:avLst/>
          </a:prstGeom>
          <a:noFill/>
          <a:ln w="9525">
            <a:solidFill>
              <a:srgbClr val="474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icture containing bottle, text&#10;&#10;Description automatically generated">
            <a:extLst>
              <a:ext uri="{FF2B5EF4-FFF2-40B4-BE49-F238E27FC236}">
                <a16:creationId xmlns:a16="http://schemas.microsoft.com/office/drawing/2014/main" id="{13298245-CCDA-49C0-A70C-99B5ABCB948A}"/>
              </a:ext>
            </a:extLst>
          </p:cNvPr>
          <p:cNvPicPr>
            <a:picLocks noGrp="1" noChangeAspect="1"/>
          </p:cNvPicPr>
          <p:nvPr>
            <p:ph idx="1"/>
          </p:nvPr>
        </p:nvPicPr>
        <p:blipFill>
          <a:blip r:embed="rId3"/>
          <a:stretch>
            <a:fillRect/>
          </a:stretch>
        </p:blipFill>
        <p:spPr>
          <a:xfrm>
            <a:off x="781808" y="895660"/>
            <a:ext cx="6935559" cy="4976264"/>
          </a:xfrm>
          <a:prstGeom prst="rect">
            <a:avLst/>
          </a:prstGeom>
          <a:ln>
            <a:noFill/>
          </a:ln>
        </p:spPr>
      </p:pic>
      <p:sp>
        <p:nvSpPr>
          <p:cNvPr id="19" name="Rectangle 18">
            <a:extLst>
              <a:ext uri="{FF2B5EF4-FFF2-40B4-BE49-F238E27FC236}">
                <a16:creationId xmlns:a16="http://schemas.microsoft.com/office/drawing/2014/main" id="{DDB2DB23-D2D0-4E56-A97D-E9B80FD3E4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474B89"/>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4">
            <a:extLst>
              <a:ext uri="{FF2B5EF4-FFF2-40B4-BE49-F238E27FC236}">
                <a16:creationId xmlns:a16="http://schemas.microsoft.com/office/drawing/2014/main" id="{761003EF-134E-4307-A39C-4197105247A5}"/>
              </a:ext>
            </a:extLst>
          </p:cNvPr>
          <p:cNvSpPr/>
          <p:nvPr/>
        </p:nvSpPr>
        <p:spPr>
          <a:xfrm>
            <a:off x="8450666" y="893771"/>
            <a:ext cx="2601467" cy="5078313"/>
          </a:xfrm>
          <a:prstGeom prst="rect">
            <a:avLst/>
          </a:prstGeom>
        </p:spPr>
        <p:txBody>
          <a:bodyPr wrap="square">
            <a:spAutoFit/>
          </a:bodyPr>
          <a:lstStyle/>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Landmark College has identified their five “essential foundations” that are necessary for students with learning disabilities and AD/HD to be successful in college. This assessment looks at these foundations which are academic skills, self-understanding, self-advocacy, executive function, and motivation and confidence. This assessment uses a checklist format to identify student strengths and needs. </a:t>
            </a:r>
            <a:endParaRPr lang="en-US" dirty="0">
              <a:solidFill>
                <a:schemeClr val="bg1"/>
              </a:solidFill>
            </a:endParaRPr>
          </a:p>
        </p:txBody>
      </p:sp>
    </p:spTree>
    <p:extLst>
      <p:ext uri="{BB962C8B-B14F-4D97-AF65-F5344CB8AC3E}">
        <p14:creationId xmlns:p14="http://schemas.microsoft.com/office/powerpoint/2010/main" val="4072995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751CB9-7B25-4EB8-9A6F-82F822549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317383-CF3B-4B02-9512-BECBEF6362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B1D4C7A0-6DF2-4F2D-A45D-F111582974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BF3943D-BCB6-4B31-809D-A005686483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39373A6F-2E1F-4613-8E1D-D68057D29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B84D6F4-0238-4086-AA7D-E82ACFCE7F9D}"/>
              </a:ext>
            </a:extLst>
          </p:cNvPr>
          <p:cNvSpPr>
            <a:spLocks noGrp="1"/>
          </p:cNvSpPr>
          <p:nvPr>
            <p:ph type="title"/>
          </p:nvPr>
        </p:nvSpPr>
        <p:spPr>
          <a:xfrm>
            <a:off x="601255" y="702155"/>
            <a:ext cx="3409783" cy="1300365"/>
          </a:xfrm>
        </p:spPr>
        <p:txBody>
          <a:bodyPr>
            <a:normAutofit fontScale="90000"/>
          </a:bodyPr>
          <a:lstStyle/>
          <a:p>
            <a:pPr>
              <a:lnSpc>
                <a:spcPct val="90000"/>
              </a:lnSpc>
            </a:pPr>
            <a:r>
              <a:rPr lang="en-US" sz="2000" b="1" dirty="0">
                <a:solidFill>
                  <a:srgbClr val="FFFFFF"/>
                </a:solidFill>
              </a:rPr>
              <a:t>Going to College – </a:t>
            </a:r>
            <a:br>
              <a:rPr lang="en-US" sz="2000" b="1" dirty="0">
                <a:solidFill>
                  <a:srgbClr val="FFFFFF"/>
                </a:solidFill>
              </a:rPr>
            </a:br>
            <a:r>
              <a:rPr lang="en-US" sz="2000" b="1" dirty="0">
                <a:solidFill>
                  <a:srgbClr val="FFFFFF"/>
                </a:solidFill>
              </a:rPr>
              <a:t>A Resource for Teens with Disabilities </a:t>
            </a:r>
            <a:r>
              <a:rPr lang="en-US" sz="2000" dirty="0">
                <a:solidFill>
                  <a:srgbClr val="FFFFFF"/>
                </a:solidFill>
              </a:rPr>
              <a:t/>
            </a:r>
            <a:br>
              <a:rPr lang="en-US" sz="2000" dirty="0">
                <a:solidFill>
                  <a:srgbClr val="FFFFFF"/>
                </a:solidFill>
              </a:rPr>
            </a:br>
            <a:endParaRPr lang="en-US" sz="2000" dirty="0">
              <a:solidFill>
                <a:srgbClr val="FFFFFF"/>
              </a:solidFill>
            </a:endParaRPr>
          </a:p>
        </p:txBody>
      </p:sp>
      <p:sp>
        <p:nvSpPr>
          <p:cNvPr id="9" name="Content Placeholder 8">
            <a:extLst>
              <a:ext uri="{FF2B5EF4-FFF2-40B4-BE49-F238E27FC236}">
                <a16:creationId xmlns:a16="http://schemas.microsoft.com/office/drawing/2014/main" id="{6EAD396D-F0E5-4208-8B0A-BC596AF7CD3D}"/>
              </a:ext>
            </a:extLst>
          </p:cNvPr>
          <p:cNvSpPr>
            <a:spLocks noGrp="1"/>
          </p:cNvSpPr>
          <p:nvPr>
            <p:ph idx="1"/>
          </p:nvPr>
        </p:nvSpPr>
        <p:spPr>
          <a:xfrm>
            <a:off x="601255" y="2177142"/>
            <a:ext cx="3409782" cy="3823607"/>
          </a:xfrm>
        </p:spPr>
        <p:txBody>
          <a:bodyPr>
            <a:normAutofit fontScale="92500" lnSpcReduction="10000"/>
          </a:bodyPr>
          <a:lstStyle/>
          <a:p>
            <a:pPr marL="0" indent="0">
              <a:buNone/>
            </a:pPr>
            <a:r>
              <a:rPr lang="en-US" sz="2400" dirty="0">
                <a:solidFill>
                  <a:schemeClr val="tx1"/>
                </a:solidFill>
                <a:latin typeface="Calibri" panose="020F0502020204030204" pitchFamily="34" charset="0"/>
                <a:ea typeface="Calibri" panose="020F0502020204030204" pitchFamily="34" charset="0"/>
              </a:rPr>
              <a:t>Students can learn how to use their strengths, learning style and interests to set goals for college. They can learn what to expect in college and what professors will expect from them as well as learn tips for good grades, requesting and using accommodations, and using technology. </a:t>
            </a:r>
            <a:endParaRPr lang="en-US" sz="2800" dirty="0">
              <a:solidFill>
                <a:schemeClr val="tx1"/>
              </a:solidFill>
              <a:latin typeface="Calibri" panose="020F0502020204030204" pitchFamily="34" charset="0"/>
              <a:ea typeface="Calibri" panose="020F0502020204030204" pitchFamily="34" charset="0"/>
            </a:endParaRPr>
          </a:p>
          <a:p>
            <a:endParaRPr lang="en-US" dirty="0">
              <a:solidFill>
                <a:srgbClr val="FFFFFF"/>
              </a:solidFill>
            </a:endParaRPr>
          </a:p>
        </p:txBody>
      </p:sp>
      <p:pic>
        <p:nvPicPr>
          <p:cNvPr id="4" name="Content Placeholder 3">
            <a:hlinkClick r:id="rId3"/>
            <a:extLst>
              <a:ext uri="{FF2B5EF4-FFF2-40B4-BE49-F238E27FC236}">
                <a16:creationId xmlns:a16="http://schemas.microsoft.com/office/drawing/2014/main" id="{C800A212-E12D-43DD-8960-4449964833E8}"/>
              </a:ext>
            </a:extLst>
          </p:cNvPr>
          <p:cNvPicPr>
            <a:picLocks noChangeAspect="1"/>
          </p:cNvPicPr>
          <p:nvPr/>
        </p:nvPicPr>
        <p:blipFill>
          <a:blip r:embed="rId4"/>
          <a:stretch>
            <a:fillRect/>
          </a:stretch>
        </p:blipFill>
        <p:spPr>
          <a:xfrm>
            <a:off x="4843456" y="936141"/>
            <a:ext cx="6329052" cy="4968305"/>
          </a:xfrm>
          <a:prstGeom prst="rect">
            <a:avLst/>
          </a:prstGeom>
        </p:spPr>
      </p:pic>
    </p:spTree>
    <p:extLst>
      <p:ext uri="{BB962C8B-B14F-4D97-AF65-F5344CB8AC3E}">
        <p14:creationId xmlns:p14="http://schemas.microsoft.com/office/powerpoint/2010/main" val="4911937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1D63372-59F6-4695-802E-2658F91E98C5}"/>
              </a:ext>
            </a:extLst>
          </p:cNvPr>
          <p:cNvSpPr>
            <a:spLocks noGrp="1"/>
          </p:cNvSpPr>
          <p:nvPr>
            <p:ph type="title"/>
          </p:nvPr>
        </p:nvSpPr>
        <p:spPr>
          <a:xfrm>
            <a:off x="8013433" y="702156"/>
            <a:ext cx="3568661" cy="1188720"/>
          </a:xfrm>
        </p:spPr>
        <p:txBody>
          <a:bodyPr>
            <a:normAutofit/>
          </a:bodyPr>
          <a:lstStyle/>
          <a:p>
            <a:r>
              <a:rPr lang="en-US" b="1" dirty="0"/>
              <a:t>Expanding the Circle </a:t>
            </a:r>
            <a:endParaRPr lang="en-US" dirty="0"/>
          </a:p>
        </p:txBody>
      </p:sp>
      <p:pic>
        <p:nvPicPr>
          <p:cNvPr id="4" name="Content Placeholder 3">
            <a:hlinkClick r:id="rId3"/>
            <a:extLst>
              <a:ext uri="{FF2B5EF4-FFF2-40B4-BE49-F238E27FC236}">
                <a16:creationId xmlns:a16="http://schemas.microsoft.com/office/drawing/2014/main" id="{30246F59-6084-41CE-B26C-ABDDEB35FD0A}"/>
              </a:ext>
            </a:extLst>
          </p:cNvPr>
          <p:cNvPicPr>
            <a:picLocks noChangeAspect="1"/>
          </p:cNvPicPr>
          <p:nvPr/>
        </p:nvPicPr>
        <p:blipFill rotWithShape="1">
          <a:blip r:embed="rId4"/>
          <a:srcRect r="-1" b="8788"/>
          <a:stretch/>
        </p:blipFill>
        <p:spPr>
          <a:xfrm>
            <a:off x="20" y="10"/>
            <a:ext cx="7537685" cy="6857990"/>
          </a:xfrm>
          <a:prstGeom prst="rect">
            <a:avLst/>
          </a:prstGeom>
        </p:spPr>
      </p:pic>
      <p:sp>
        <p:nvSpPr>
          <p:cNvPr id="13" name="Rectangle 12">
            <a:extLst>
              <a:ext uri="{FF2B5EF4-FFF2-40B4-BE49-F238E27FC236}">
                <a16:creationId xmlns:a16="http://schemas.microsoft.com/office/drawing/2014/main"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a:hlinkClick r:id="rId5"/>
            <a:extLst>
              <a:ext uri="{FF2B5EF4-FFF2-40B4-BE49-F238E27FC236}">
                <a16:creationId xmlns:a16="http://schemas.microsoft.com/office/drawing/2014/main" id="{3A8E648B-B2EE-4302-A876-D403DCEA271C}"/>
              </a:ext>
            </a:extLst>
          </p:cNvPr>
          <p:cNvPicPr>
            <a:picLocks noGrp="1" noChangeAspect="1"/>
          </p:cNvPicPr>
          <p:nvPr>
            <p:ph idx="1"/>
          </p:nvPr>
        </p:nvPicPr>
        <p:blipFill>
          <a:blip r:embed="rId6"/>
          <a:stretch>
            <a:fillRect/>
          </a:stretch>
        </p:blipFill>
        <p:spPr>
          <a:xfrm>
            <a:off x="8080502" y="5482594"/>
            <a:ext cx="3568700" cy="673250"/>
          </a:xfrm>
          <a:prstGeom prst="rect">
            <a:avLst/>
          </a:prstGeom>
        </p:spPr>
      </p:pic>
      <p:sp>
        <p:nvSpPr>
          <p:cNvPr id="6" name="Rectangle 5">
            <a:extLst>
              <a:ext uri="{FF2B5EF4-FFF2-40B4-BE49-F238E27FC236}">
                <a16:creationId xmlns:a16="http://schemas.microsoft.com/office/drawing/2014/main" id="{0DBDCDB4-1EA1-4490-9800-FFFE1D3BCCAE}"/>
              </a:ext>
            </a:extLst>
          </p:cNvPr>
          <p:cNvSpPr/>
          <p:nvPr/>
        </p:nvSpPr>
        <p:spPr>
          <a:xfrm>
            <a:off x="8042147" y="2103517"/>
            <a:ext cx="3607055" cy="3042821"/>
          </a:xfrm>
          <a:prstGeom prst="rect">
            <a:avLst/>
          </a:prstGeom>
          <a:solidFill>
            <a:schemeClr val="bg2"/>
          </a:solidFill>
        </p:spPr>
        <p:txBody>
          <a:bodyPr wrap="square">
            <a:spAutoFit/>
          </a:bodyPr>
          <a:lstStyle/>
          <a:p>
            <a:pPr>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The Expanding the Circle curriculum offers culturally relevant activities that facilitate the successful transition from high school to postsecondary experiences for American Indian students. The curriculum is designed to help youth explore who they are, what skills they need, and what their options are for life after high school.</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0386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751CB9-7B25-4EB8-9A6F-82F822549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317383-CF3B-4B02-9512-BECBEF6362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1D4C7A0-6DF2-4F2D-A45D-F111582974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F3943D-BCB6-4B31-809D-A005686483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39373A6F-2E1F-4613-8E1D-D68057D29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2C6B64C-43A3-42F4-9091-E6F5104042A2}"/>
              </a:ext>
            </a:extLst>
          </p:cNvPr>
          <p:cNvSpPr>
            <a:spLocks noGrp="1"/>
          </p:cNvSpPr>
          <p:nvPr>
            <p:ph type="title"/>
          </p:nvPr>
        </p:nvSpPr>
        <p:spPr>
          <a:xfrm>
            <a:off x="601255" y="702155"/>
            <a:ext cx="3409783" cy="1300365"/>
          </a:xfrm>
        </p:spPr>
        <p:txBody>
          <a:bodyPr>
            <a:normAutofit/>
          </a:bodyPr>
          <a:lstStyle/>
          <a:p>
            <a:r>
              <a:rPr lang="en-US" b="1">
                <a:solidFill>
                  <a:srgbClr val="FFFFFF"/>
                </a:solidFill>
              </a:rPr>
              <a:t>My Future</a:t>
            </a:r>
            <a:endParaRPr lang="en-US">
              <a:solidFill>
                <a:srgbClr val="FFFFFF"/>
              </a:solidFill>
            </a:endParaRPr>
          </a:p>
        </p:txBody>
      </p:sp>
      <p:sp>
        <p:nvSpPr>
          <p:cNvPr id="3" name="Content Placeholder 2">
            <a:extLst>
              <a:ext uri="{FF2B5EF4-FFF2-40B4-BE49-F238E27FC236}">
                <a16:creationId xmlns:a16="http://schemas.microsoft.com/office/drawing/2014/main" id="{A378DF2B-30B9-439B-A438-A13761FD4BE5}"/>
              </a:ext>
            </a:extLst>
          </p:cNvPr>
          <p:cNvSpPr>
            <a:spLocks noGrp="1"/>
          </p:cNvSpPr>
          <p:nvPr>
            <p:ph idx="1"/>
          </p:nvPr>
        </p:nvSpPr>
        <p:spPr>
          <a:xfrm>
            <a:off x="601255" y="2177142"/>
            <a:ext cx="3409782" cy="3823607"/>
          </a:xfrm>
        </p:spPr>
        <p:txBody>
          <a:bodyPr>
            <a:normAutofit/>
          </a:bodyPr>
          <a:lstStyle/>
          <a:p>
            <a:pPr marL="0" indent="0">
              <a:buNone/>
            </a:pPr>
            <a:r>
              <a:rPr lang="en-US" dirty="0">
                <a:solidFill>
                  <a:srgbClr val="FFFFFF"/>
                </a:solidFill>
              </a:rPr>
              <a:t>Helps young adults plan their next steps in life by bringing together the most recently available information about colleges, careers and military service opportunities from the U.S. Departments of Commerce, Defense, Education and Labor.</a:t>
            </a:r>
          </a:p>
          <a:p>
            <a:pPr marL="0" indent="0">
              <a:buNone/>
            </a:pPr>
            <a:endParaRPr lang="en-US" dirty="0">
              <a:solidFill>
                <a:srgbClr val="FFFFFF"/>
              </a:solidFill>
            </a:endParaRPr>
          </a:p>
        </p:txBody>
      </p:sp>
      <p:pic>
        <p:nvPicPr>
          <p:cNvPr id="4" name="Picture 3">
            <a:hlinkClick r:id="rId3"/>
            <a:extLst>
              <a:ext uri="{FF2B5EF4-FFF2-40B4-BE49-F238E27FC236}">
                <a16:creationId xmlns:a16="http://schemas.microsoft.com/office/drawing/2014/main" id="{DA978BD0-CABF-4884-A1FF-09C3257C9C08}"/>
              </a:ext>
            </a:extLst>
          </p:cNvPr>
          <p:cNvPicPr>
            <a:picLocks noChangeAspect="1"/>
          </p:cNvPicPr>
          <p:nvPr/>
        </p:nvPicPr>
        <p:blipFill>
          <a:blip r:embed="rId4"/>
          <a:stretch>
            <a:fillRect/>
          </a:stretch>
        </p:blipFill>
        <p:spPr>
          <a:xfrm>
            <a:off x="4592231" y="1447697"/>
            <a:ext cx="6831503" cy="3945192"/>
          </a:xfrm>
          <a:prstGeom prst="rect">
            <a:avLst/>
          </a:prstGeom>
        </p:spPr>
      </p:pic>
    </p:spTree>
    <p:extLst>
      <p:ext uri="{BB962C8B-B14F-4D97-AF65-F5344CB8AC3E}">
        <p14:creationId xmlns:p14="http://schemas.microsoft.com/office/powerpoint/2010/main" val="11633330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C97474-5879-4DB5-B4F3-F0357104BC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hlinkClick r:id="rId3"/>
            <a:extLst>
              <a:ext uri="{FF2B5EF4-FFF2-40B4-BE49-F238E27FC236}">
                <a16:creationId xmlns:a16="http://schemas.microsoft.com/office/drawing/2014/main" id="{F5B145C7-E31D-40DB-8A2D-F4156DE30645}"/>
              </a:ext>
            </a:extLst>
          </p:cNvPr>
          <p:cNvPicPr>
            <a:picLocks noChangeAspect="1"/>
          </p:cNvPicPr>
          <p:nvPr/>
        </p:nvPicPr>
        <p:blipFill>
          <a:blip r:embed="rId4"/>
          <a:stretch>
            <a:fillRect/>
          </a:stretch>
        </p:blipFill>
        <p:spPr>
          <a:xfrm>
            <a:off x="720636" y="2187521"/>
            <a:ext cx="5476375" cy="2683423"/>
          </a:xfrm>
          <a:prstGeom prst="rect">
            <a:avLst/>
          </a:prstGeom>
        </p:spPr>
      </p:pic>
      <p:sp>
        <p:nvSpPr>
          <p:cNvPr id="13" name="Rectangle 12">
            <a:extLst>
              <a:ext uri="{FF2B5EF4-FFF2-40B4-BE49-F238E27FC236}">
                <a16:creationId xmlns:a16="http://schemas.microsoft.com/office/drawing/2014/main"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26254A2-18F0-4432-89BE-D33D7E472B4A}"/>
              </a:ext>
            </a:extLst>
          </p:cNvPr>
          <p:cNvSpPr>
            <a:spLocks noGrp="1"/>
          </p:cNvSpPr>
          <p:nvPr>
            <p:ph type="title"/>
          </p:nvPr>
        </p:nvSpPr>
        <p:spPr>
          <a:xfrm>
            <a:off x="6873606" y="938022"/>
            <a:ext cx="4597758" cy="1188720"/>
          </a:xfrm>
        </p:spPr>
        <p:txBody>
          <a:bodyPr>
            <a:normAutofit/>
          </a:bodyPr>
          <a:lstStyle/>
          <a:p>
            <a:pPr>
              <a:lnSpc>
                <a:spcPct val="90000"/>
              </a:lnSpc>
            </a:pPr>
            <a:r>
              <a:rPr lang="en-US" sz="2600" b="1">
                <a:solidFill>
                  <a:srgbClr val="FFFFFF"/>
                </a:solidFill>
              </a:rPr>
              <a:t>Self-Motivation Quiz: How to Motivate Yourself </a:t>
            </a:r>
            <a:endParaRPr lang="en-US" sz="2600">
              <a:solidFill>
                <a:srgbClr val="FFFFFF"/>
              </a:solidFill>
            </a:endParaRPr>
          </a:p>
        </p:txBody>
      </p:sp>
      <p:sp>
        <p:nvSpPr>
          <p:cNvPr id="3" name="Content Placeholder 2">
            <a:extLst>
              <a:ext uri="{FF2B5EF4-FFF2-40B4-BE49-F238E27FC236}">
                <a16:creationId xmlns:a16="http://schemas.microsoft.com/office/drawing/2014/main" id="{6462FF97-54F8-4128-BC53-ABEE5FAFB870}"/>
              </a:ext>
            </a:extLst>
          </p:cNvPr>
          <p:cNvSpPr>
            <a:spLocks noGrp="1"/>
          </p:cNvSpPr>
          <p:nvPr>
            <p:ph idx="1"/>
          </p:nvPr>
        </p:nvSpPr>
        <p:spPr>
          <a:xfrm>
            <a:off x="6873606" y="2340864"/>
            <a:ext cx="4597758" cy="3793237"/>
          </a:xfrm>
        </p:spPr>
        <p:txBody>
          <a:bodyPr>
            <a:normAutofit/>
          </a:bodyPr>
          <a:lstStyle/>
          <a:p>
            <a:pPr marL="0" indent="0">
              <a:buNone/>
            </a:pPr>
            <a:r>
              <a:rPr lang="en-US" dirty="0">
                <a:solidFill>
                  <a:srgbClr val="FFFFFF"/>
                </a:solidFill>
              </a:rPr>
              <a:t>The Self-Motivation Quiz is all about finding out what makes you tick. What pulls you toward the things you are going for – those top 3 motivating types that make you get going. </a:t>
            </a:r>
          </a:p>
          <a:p>
            <a:pPr marL="0" indent="0">
              <a:buNone/>
            </a:pPr>
            <a:r>
              <a:rPr lang="en-US" dirty="0"/>
              <a:t>The more you align yourself with what makes you tick, the more you’ll be magnetized to get there. You are motivated in a very specific way and you might not realize that. Your neighbors may get a kick out of being the “Joneses” while that guy at work gets his kicks off being a go-getter leader.</a:t>
            </a:r>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422264817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
      <a:dk1>
        <a:srgbClr val="000000"/>
      </a:dk1>
      <a:lt1>
        <a:srgbClr val="FFFFFF"/>
      </a:lt1>
      <a:dk2>
        <a:srgbClr val="413524"/>
      </a:dk2>
      <a:lt2>
        <a:srgbClr val="E8E2E8"/>
      </a:lt2>
      <a:accent1>
        <a:srgbClr val="81AC82"/>
      </a:accent1>
      <a:accent2>
        <a:srgbClr val="8AAB75"/>
      </a:accent2>
      <a:accent3>
        <a:srgbClr val="9DA57D"/>
      </a:accent3>
      <a:accent4>
        <a:srgbClr val="ADA176"/>
      </a:accent4>
      <a:accent5>
        <a:srgbClr val="BE9A86"/>
      </a:accent5>
      <a:accent6>
        <a:srgbClr val="BA7F82"/>
      </a:accent6>
      <a:hlink>
        <a:srgbClr val="AE69AC"/>
      </a:hlink>
      <a:folHlink>
        <a:srgbClr val="82828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A3F5356343CA45912481E491FB67EF" ma:contentTypeVersion="12" ma:contentTypeDescription="Create a new document." ma:contentTypeScope="" ma:versionID="ceffeba10dc323a4965b808356eb096e">
  <xsd:schema xmlns:xsd="http://www.w3.org/2001/XMLSchema" xmlns:xs="http://www.w3.org/2001/XMLSchema" xmlns:p="http://schemas.microsoft.com/office/2006/metadata/properties" xmlns:ns3="b7b55bf2-8bf4-4d26-8914-e6e187342337" xmlns:ns4="69054492-de4b-490f-b3b1-c174eeec3cae" targetNamespace="http://schemas.microsoft.com/office/2006/metadata/properties" ma:root="true" ma:fieldsID="79a3801bf290c1a24300940e42113e12" ns3:_="" ns4:_="">
    <xsd:import namespace="b7b55bf2-8bf4-4d26-8914-e6e187342337"/>
    <xsd:import namespace="69054492-de4b-490f-b3b1-c174eeec3ca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b55bf2-8bf4-4d26-8914-e6e187342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054492-de4b-490f-b3b1-c174eeec3c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97D753-BC7A-45FD-A2A3-C4DFCD51E896}">
  <ds:schemaRefs>
    <ds:schemaRef ds:uri="http://schemas.microsoft.com/sharepoint/v3/contenttype/forms"/>
  </ds:schemaRefs>
</ds:datastoreItem>
</file>

<file path=customXml/itemProps2.xml><?xml version="1.0" encoding="utf-8"?>
<ds:datastoreItem xmlns:ds="http://schemas.openxmlformats.org/officeDocument/2006/customXml" ds:itemID="{22BB0D6A-2C40-4E89-A3F1-9C1152493B94}">
  <ds:schemaRefs>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b7b55bf2-8bf4-4d26-8914-e6e187342337"/>
    <ds:schemaRef ds:uri="http://purl.org/dc/terms/"/>
    <ds:schemaRef ds:uri="http://www.w3.org/XML/1998/namespace"/>
    <ds:schemaRef ds:uri="http://schemas.openxmlformats.org/package/2006/metadata/core-properties"/>
    <ds:schemaRef ds:uri="69054492-de4b-490f-b3b1-c174eeec3cae"/>
  </ds:schemaRefs>
</ds:datastoreItem>
</file>

<file path=customXml/itemProps3.xml><?xml version="1.0" encoding="utf-8"?>
<ds:datastoreItem xmlns:ds="http://schemas.openxmlformats.org/officeDocument/2006/customXml" ds:itemID="{66F778C9-8DE1-437A-8816-5059CE67D1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b55bf2-8bf4-4d26-8914-e6e187342337"/>
    <ds:schemaRef ds:uri="69054492-de4b-490f-b3b1-c174eeec3c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TotalTime>
  <Words>859</Words>
  <Application>Microsoft Office PowerPoint</Application>
  <PresentationFormat>Widescreen</PresentationFormat>
  <Paragraphs>73</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Gill Sans MT</vt:lpstr>
      <vt:lpstr>Times New Roman</vt:lpstr>
      <vt:lpstr>Wingdings 2</vt:lpstr>
      <vt:lpstr>DividendVTI</vt:lpstr>
      <vt:lpstr>RESOURCES AT YOUR FINGERTIPS</vt:lpstr>
      <vt:lpstr>Career Launch SD Work Based Learning Tool Kit </vt:lpstr>
      <vt:lpstr>SKILLS TO PAY THE BILLS</vt:lpstr>
      <vt:lpstr>TRANSITION ASSESSMENTS</vt:lpstr>
      <vt:lpstr>PowerPoint Presentation</vt:lpstr>
      <vt:lpstr>Going to College –  A Resource for Teens with Disabilities  </vt:lpstr>
      <vt:lpstr>Expanding the Circle </vt:lpstr>
      <vt:lpstr>My Future</vt:lpstr>
      <vt:lpstr>Self-Motivation Quiz: How to Motivate Yourself </vt:lpstr>
      <vt:lpstr>PowerPoint Presentation</vt:lpstr>
      <vt:lpstr>PowerPoint Presentation</vt:lpstr>
      <vt:lpstr>PowerPoint Presentation</vt:lpstr>
      <vt:lpstr>Make Money Choices </vt:lpstr>
      <vt:lpstr>Autism Speaks</vt:lpstr>
      <vt:lpstr>PowerPoint Presentation</vt:lpstr>
      <vt:lpstr>Interactive Websites for Students</vt:lpstr>
      <vt:lpstr>Interactive Tools for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 AT YOUR FINGERTIPS</dc:title>
  <dc:creator>Jessica Hovland</dc:creator>
  <cp:lastModifiedBy>Jennifer Anatra</cp:lastModifiedBy>
  <cp:revision>7</cp:revision>
  <dcterms:created xsi:type="dcterms:W3CDTF">2019-08-19T20:04:44Z</dcterms:created>
  <dcterms:modified xsi:type="dcterms:W3CDTF">2020-05-07T13:41:49Z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0x0101001AA3F5356343CA45912481E491FB67EF</vt:lpwstr>
  </property>
</Properties>
</file>