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7" r:id="rId4"/>
  </p:sldMasterIdLst>
  <p:notesMasterIdLst>
    <p:notesMasterId r:id="rId17"/>
  </p:notesMasterIdLst>
  <p:sldIdLst>
    <p:sldId id="270" r:id="rId5"/>
    <p:sldId id="257" r:id="rId6"/>
    <p:sldId id="261" r:id="rId7"/>
    <p:sldId id="277" r:id="rId8"/>
    <p:sldId id="272" r:id="rId9"/>
    <p:sldId id="275" r:id="rId10"/>
    <p:sldId id="276" r:id="rId11"/>
    <p:sldId id="278" r:id="rId12"/>
    <p:sldId id="264" r:id="rId13"/>
    <p:sldId id="274" r:id="rId14"/>
    <p:sldId id="259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D24"/>
    <a:srgbClr val="008000"/>
    <a:srgbClr val="FF0066"/>
    <a:srgbClr val="996633"/>
    <a:srgbClr val="6600CC"/>
    <a:srgbClr val="0000FF"/>
    <a:srgbClr val="FFFF00"/>
    <a:srgbClr val="FF6600"/>
    <a:srgbClr val="F1802B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FFEE60-AB25-4C6F-B38F-202F14D88755}" v="23" dt="2020-11-23T16:22:30.850"/>
    <p1510:client id="{C01BC402-83B4-42F0-908C-7BB1C248F986}" v="96" dt="2020-11-19T15:31:11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Rounds" userId="S::drounds@bhssc.org::0983a361-d5af-4ced-9c1a-a243d4205e6f" providerId="AD" clId="Web-{8BFFEE60-AB25-4C6F-B38F-202F14D88755}"/>
    <pc:docChg chg="modSld">
      <pc:chgData name="Dan Rounds" userId="S::drounds@bhssc.org::0983a361-d5af-4ced-9c1a-a243d4205e6f" providerId="AD" clId="Web-{8BFFEE60-AB25-4C6F-B38F-202F14D88755}" dt="2020-11-23T16:22:30.850" v="21" actId="14100"/>
      <pc:docMkLst>
        <pc:docMk/>
      </pc:docMkLst>
      <pc:sldChg chg="modSp">
        <pc:chgData name="Dan Rounds" userId="S::drounds@bhssc.org::0983a361-d5af-4ced-9c1a-a243d4205e6f" providerId="AD" clId="Web-{8BFFEE60-AB25-4C6F-B38F-202F14D88755}" dt="2020-11-23T16:22:30.850" v="21" actId="14100"/>
        <pc:sldMkLst>
          <pc:docMk/>
          <pc:sldMk cId="2534223570" sldId="257"/>
        </pc:sldMkLst>
        <pc:spChg chg="mod">
          <ac:chgData name="Dan Rounds" userId="S::drounds@bhssc.org::0983a361-d5af-4ced-9c1a-a243d4205e6f" providerId="AD" clId="Web-{8BFFEE60-AB25-4C6F-B38F-202F14D88755}" dt="2020-11-23T16:22:30.850" v="21" actId="14100"/>
          <ac:spMkLst>
            <pc:docMk/>
            <pc:sldMk cId="2534223570" sldId="257"/>
            <ac:spMk id="9" creationId="{229EEA21-8FED-43B4-9543-712D786D16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17A74-601B-41D9-8C0B-10A4BD1744D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1940E-4AA1-4F13-8F3F-148FD9AED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3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Dan– Welcome all – go thru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940E-4AA1-4F13-8F3F-148FD9AEDE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29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Bev---These (mostly) free tools make it easier for teachers to connect with remote students and provide plenty of ways to engage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940E-4AA1-4F13-8F3F-148FD9AEDE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940E-4AA1-4F13-8F3F-148FD9AEDE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66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940E-4AA1-4F13-8F3F-148FD9AEDE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7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940E-4AA1-4F13-8F3F-148FD9AEDE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Cindy introduce Ben -YLF delegate talking --??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940E-4AA1-4F13-8F3F-148FD9AEDE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2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Dave introduce Beth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940E-4AA1-4F13-8F3F-148FD9AEDE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6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940E-4AA1-4F13-8F3F-148FD9AEDE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940E-4AA1-4F13-8F3F-148FD9AEDE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02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up these documents to show…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940E-4AA1-4F13-8F3F-148FD9AEDE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15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940E-4AA1-4F13-8F3F-148FD9AEDE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1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 will introduce Kristy.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1940E-4AA1-4F13-8F3F-148FD9AEDE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8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756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7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5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4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80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33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8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59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55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8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cirVSxQXNw&amp;feature=share&amp;fbclid=IwAR1qeJ91lhmSt1o-R3BVlKghHJ8f1l16VafOTqvlVjVS1cfsab0lFaTlDlM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0F6E39-F709-4836-8D44-4633B8275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68752"/>
            <a:ext cx="8869680" cy="54911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C322A-C5C6-4527-8135-1C5D220A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68" y="5595074"/>
            <a:ext cx="2278609" cy="10032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4F950E7-2AB0-4AD1-8143-C56FDF9FAC7A}"/>
              </a:ext>
            </a:extLst>
          </p:cNvPr>
          <p:cNvSpPr/>
          <p:nvPr/>
        </p:nvSpPr>
        <p:spPr>
          <a:xfrm>
            <a:off x="3040380" y="1117864"/>
            <a:ext cx="6934200" cy="3992879"/>
          </a:xfrm>
          <a:prstGeom prst="ellipse">
            <a:avLst/>
          </a:prstGeom>
          <a:solidFill>
            <a:srgbClr val="F09D24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A4D02E-BA9B-45F7-B243-2BABC8E2A3B4}"/>
              </a:ext>
            </a:extLst>
          </p:cNvPr>
          <p:cNvSpPr txBox="1"/>
          <p:nvPr/>
        </p:nvSpPr>
        <p:spPr>
          <a:xfrm>
            <a:off x="3787140" y="1701752"/>
            <a:ext cx="5364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Teacher Round Up</a:t>
            </a:r>
          </a:p>
          <a:p>
            <a:r>
              <a:rPr lang="en-US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November 24,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46458-1B29-451D-AE67-75D64C705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56" y="976841"/>
            <a:ext cx="1747215" cy="2341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7AFB0B-F2CD-4B68-8221-1F79B5422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0518" y="2842054"/>
            <a:ext cx="2879196" cy="305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39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F9BE4-C011-4F9A-BA14-2DAA56E2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26" y="537133"/>
            <a:ext cx="10677833" cy="5137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C322A-C5C6-4527-8135-1C5D220A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874" y="5408441"/>
            <a:ext cx="2278609" cy="1003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DA1C5-AF57-4BE0-8E32-7D733DE53A90}"/>
              </a:ext>
            </a:extLst>
          </p:cNvPr>
          <p:cNvSpPr txBox="1"/>
          <p:nvPr/>
        </p:nvSpPr>
        <p:spPr>
          <a:xfrm>
            <a:off x="3638743" y="3814086"/>
            <a:ext cx="534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Ann Fortin,  Aberdeen VR Office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007A39-AABE-467C-826D-EBB1C37128B6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FFDA60-8E31-4FD2-82B2-1D815952A84B}"/>
              </a:ext>
            </a:extLst>
          </p:cNvPr>
          <p:cNvSpPr/>
          <p:nvPr/>
        </p:nvSpPr>
        <p:spPr>
          <a:xfrm>
            <a:off x="3048000" y="4134378"/>
            <a:ext cx="7747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https://www.edutopia.org/article/3-tech-tools-distance-learning-and-beyond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67CC29-543D-4F91-BBBB-708AE0D1F6B6}"/>
              </a:ext>
            </a:extLst>
          </p:cNvPr>
          <p:cNvSpPr txBox="1"/>
          <p:nvPr/>
        </p:nvSpPr>
        <p:spPr>
          <a:xfrm>
            <a:off x="3638743" y="1585884"/>
            <a:ext cx="6210935" cy="121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71242-855D-42DB-BFF6-56C079831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2184830"/>
            <a:ext cx="6212362" cy="12132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88CD45-F241-4D75-A733-81A49B20BAA8}"/>
              </a:ext>
            </a:extLst>
          </p:cNvPr>
          <p:cNvSpPr txBox="1"/>
          <p:nvPr/>
        </p:nvSpPr>
        <p:spPr>
          <a:xfrm>
            <a:off x="2166730" y="1846092"/>
            <a:ext cx="88458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2700" b="1" dirty="0">
                <a:latin typeface="Lucida Calligraphy" panose="03010101010101010101" pitchFamily="66" charset="0"/>
              </a:rPr>
              <a:t>Tech Tools for Distance Learning and Beyond</a:t>
            </a:r>
          </a:p>
          <a:p>
            <a:endParaRPr lang="en-US" sz="2800" dirty="0"/>
          </a:p>
          <a:p>
            <a:pPr marL="514350" indent="-514350">
              <a:buAutoNum type="arabicPeriod"/>
            </a:pPr>
            <a:r>
              <a:rPr lang="en-US" sz="2800" b="1" dirty="0">
                <a:latin typeface="Bradley Hand ITC" panose="03070402050302030203" pitchFamily="66" charset="0"/>
              </a:rPr>
              <a:t>PEAR DECK + GOOGLE SLIDES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Bradley Hand ITC" panose="03070402050302030203" pitchFamily="66" charset="0"/>
              </a:rPr>
              <a:t>FLIPGRID</a:t>
            </a:r>
          </a:p>
          <a:p>
            <a:pPr marL="514350" indent="-514350">
              <a:buAutoNum type="arabicPeriod"/>
            </a:pPr>
            <a:r>
              <a:rPr lang="en-US" sz="2800" b="1" dirty="0">
                <a:latin typeface="Bradley Hand ITC" panose="03070402050302030203" pitchFamily="66" charset="0"/>
              </a:rPr>
              <a:t>CANVA</a:t>
            </a:r>
          </a:p>
        </p:txBody>
      </p:sp>
    </p:spTree>
    <p:extLst>
      <p:ext uri="{BB962C8B-B14F-4D97-AF65-F5344CB8AC3E}">
        <p14:creationId xmlns:p14="http://schemas.microsoft.com/office/powerpoint/2010/main" val="192940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F9BE4-C011-4F9A-BA14-2DAA56E2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55" y="451014"/>
            <a:ext cx="10677833" cy="5753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C322A-C5C6-4527-8135-1C5D220A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379" y="5384864"/>
            <a:ext cx="2278609" cy="1003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C3FDDC-7250-47B0-87FD-A89EEE32576E}"/>
              </a:ext>
            </a:extLst>
          </p:cNvPr>
          <p:cNvSpPr txBox="1"/>
          <p:nvPr/>
        </p:nvSpPr>
        <p:spPr>
          <a:xfrm>
            <a:off x="2711370" y="2276321"/>
            <a:ext cx="80870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G RODEOS’</a:t>
            </a:r>
          </a:p>
          <a:p>
            <a:pPr marL="457200" indent="-4572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800" b="1" dirty="0">
                <a:latin typeface="Bradley Hand ITC" panose="03070402050302030203" pitchFamily="66" charset="0"/>
              </a:rPr>
              <a:t>YLF Delegate Applications – </a:t>
            </a:r>
            <a:r>
              <a:rPr lang="en-US" sz="28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Due 12/18/2020</a:t>
            </a:r>
          </a:p>
          <a:p>
            <a:pPr marL="457200" indent="-4572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800" b="1" dirty="0">
                <a:latin typeface="Bradley Hand ITC" panose="03070402050302030203" pitchFamily="66" charset="0"/>
              </a:rPr>
              <a:t>Teacher Round Up – </a:t>
            </a:r>
            <a:r>
              <a:rPr lang="en-US" sz="2500" b="1" dirty="0">
                <a:latin typeface="Bradley Hand ITC" panose="03070402050302030203" pitchFamily="66" charset="0"/>
              </a:rPr>
              <a:t>January 27, 3-4:00 CST </a:t>
            </a:r>
            <a:endParaRPr lang="en-US" sz="2000" b="1" dirty="0">
              <a:latin typeface="Bradley Hand ITC" panose="03070402050302030203" pitchFamily="66" charset="0"/>
            </a:endParaRPr>
          </a:p>
          <a:p>
            <a:pPr marL="457200" indent="-4572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800" b="1" dirty="0">
                <a:latin typeface="Bradley Hand ITC" panose="03070402050302030203" pitchFamily="66" charset="0"/>
              </a:rPr>
              <a:t>YLF Gathering – </a:t>
            </a:r>
            <a:r>
              <a:rPr lang="en-US" sz="2500" b="1" dirty="0">
                <a:latin typeface="Bradley Hand ITC" panose="03070402050302030203" pitchFamily="66" charset="0"/>
              </a:rPr>
              <a:t>December 28, 6:30-7:30 CST </a:t>
            </a:r>
          </a:p>
          <a:p>
            <a:r>
              <a:rPr lang="en-US" sz="2000" b="1" dirty="0">
                <a:latin typeface="Bradley Hand ITC" panose="03070402050302030203" pitchFamily="66" charset="0"/>
              </a:rPr>
              <a:t>	(last Monday of the month) </a:t>
            </a:r>
          </a:p>
          <a:p>
            <a:pPr marL="457200" indent="-4572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800" b="1" dirty="0">
                <a:latin typeface="Bradley Hand ITC" panose="03070402050302030203" pitchFamily="66" charset="0"/>
              </a:rPr>
              <a:t>Let’s Talk About Work – virtual</a:t>
            </a:r>
          </a:p>
          <a:p>
            <a:pPr marL="457200" indent="-457200">
              <a:buBlip>
                <a:blip r:embed="rId7"/>
              </a:buBlip>
            </a:pPr>
            <a:endParaRPr lang="en-US" sz="20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F6043-BE0A-4960-8AB1-396EB615BC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830" b="15944"/>
          <a:stretch/>
        </p:blipFill>
        <p:spPr>
          <a:xfrm>
            <a:off x="4269973" y="1252292"/>
            <a:ext cx="4762500" cy="14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7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F9BE4-C011-4F9A-BA14-2DAA56E2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15" y="477584"/>
            <a:ext cx="11430970" cy="5888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C322A-C5C6-4527-8135-1C5D220A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355" y="5617315"/>
            <a:ext cx="1701130" cy="749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71287A-4F22-4072-90BE-2C188863A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046" y="876158"/>
            <a:ext cx="3860110" cy="512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02F278-3003-4063-AE31-BFCB2AE1DF0A}"/>
              </a:ext>
            </a:extLst>
          </p:cNvPr>
          <p:cNvSpPr txBox="1"/>
          <p:nvPr/>
        </p:nvSpPr>
        <p:spPr>
          <a:xfrm>
            <a:off x="8328991" y="2604052"/>
            <a:ext cx="23953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6"/>
              </a:rPr>
              <a:t>Teacher's Poem</a:t>
            </a:r>
            <a:endParaRPr lang="en-US" sz="2400" b="1" dirty="0"/>
          </a:p>
          <a:p>
            <a:r>
              <a:rPr lang="en-US" b="1" i="1" dirty="0"/>
              <a:t>On Days When No One Brings You An Apple</a:t>
            </a:r>
          </a:p>
          <a:p>
            <a:r>
              <a:rPr lang="en-US" dirty="0"/>
              <a:t>	</a:t>
            </a:r>
            <a:r>
              <a:rPr lang="en-US" b="1" i="1" dirty="0"/>
              <a:t>-Travis Jacobs</a:t>
            </a:r>
          </a:p>
        </p:txBody>
      </p:sp>
    </p:spTree>
    <p:extLst>
      <p:ext uri="{BB962C8B-B14F-4D97-AF65-F5344CB8AC3E}">
        <p14:creationId xmlns:p14="http://schemas.microsoft.com/office/powerpoint/2010/main" val="365473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F9BE4-C011-4F9A-BA14-2DAA56E2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17" y="515282"/>
            <a:ext cx="10677833" cy="5137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C322A-C5C6-4527-8135-1C5D220A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874" y="5408441"/>
            <a:ext cx="2278609" cy="10032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9EEA21-8FED-43B4-9543-712D786D1623}"/>
              </a:ext>
            </a:extLst>
          </p:cNvPr>
          <p:cNvSpPr/>
          <p:nvPr/>
        </p:nvSpPr>
        <p:spPr>
          <a:xfrm>
            <a:off x="2894282" y="1006532"/>
            <a:ext cx="8152298" cy="48474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		</a:t>
            </a:r>
            <a:r>
              <a:rPr lang="en-US" sz="4000" b="1" dirty="0">
                <a:solidFill>
                  <a:srgbClr val="F09D24"/>
                </a:solidFill>
                <a:latin typeface="Lucida Calligraphy" panose="03010101010101010101" pitchFamily="66" charset="0"/>
              </a:rPr>
              <a:t>Our Agenda for </a:t>
            </a:r>
            <a:r>
              <a:rPr lang="en-US" sz="4400" b="1" dirty="0">
                <a:solidFill>
                  <a:srgbClr val="F09D24"/>
                </a:solidFill>
                <a:latin typeface="Lucida Calligraphy" panose="03010101010101010101" pitchFamily="66" charset="0"/>
              </a:rPr>
              <a:t>Today</a:t>
            </a:r>
            <a:endParaRPr lang="en-US" sz="4800" b="1" dirty="0">
              <a:solidFill>
                <a:srgbClr val="F09D24"/>
              </a:solidFill>
              <a:latin typeface="Lucida Calligraphy" panose="03010101010101010101" pitchFamily="66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Ben- YLF 2019 Graduate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Lucida Calligraphy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/>
              </a:rPr>
              <a:t>Graduation – 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Lucida Calligraphy" panose="03010101010101010101" pitchFamily="66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Beth Schiltz, Special Education Programs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Lucida Calligraphy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/>
              </a:rPr>
              <a:t>DHS Grant Opportunity-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Lucida Calligraphy"/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/>
              </a:rPr>
              <a:t>Kristy Jackson,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/>
              </a:rPr>
              <a:t>Teachwell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/>
              </a:rPr>
              <a:t> Solutions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Lucida Calligraphy"/>
            </a:endParaRP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Lucida Calligraphy" panose="03010101010101010101" pitchFamily="66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Wrap Up</a:t>
            </a:r>
          </a:p>
          <a:p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Lucida Calligraphy" panose="03010101010101010101" pitchFamily="66" charset="0"/>
            </a:endParaRPr>
          </a:p>
          <a:p>
            <a:endParaRPr lang="en-US" sz="32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2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F9BE4-C011-4F9A-BA14-2DAA56E2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3" y="607392"/>
            <a:ext cx="10677833" cy="5137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C322A-C5C6-4527-8135-1C5D220A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379" y="5384864"/>
            <a:ext cx="2278609" cy="1003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7905BF-09A3-4CEC-9A63-2B79029D9EA3}"/>
              </a:ext>
            </a:extLst>
          </p:cNvPr>
          <p:cNvSpPr txBox="1"/>
          <p:nvPr/>
        </p:nvSpPr>
        <p:spPr>
          <a:xfrm>
            <a:off x="3026229" y="3701143"/>
            <a:ext cx="6410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Jessica &amp; Cindy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2F84F3E-67C4-4EC4-876D-22B316D3A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063" y="1637947"/>
            <a:ext cx="3193426" cy="2310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396FE-1FA3-4BDC-BD0C-3255446F4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15894">
            <a:off x="6461848" y="1445664"/>
            <a:ext cx="3598237" cy="269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072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F9BE4-C011-4F9A-BA14-2DAA56E2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18" y="526401"/>
            <a:ext cx="10677833" cy="5137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C322A-C5C6-4527-8135-1C5D220A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874" y="5408441"/>
            <a:ext cx="2278609" cy="1003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DA1C5-AF57-4BE0-8E32-7D733DE53A90}"/>
              </a:ext>
            </a:extLst>
          </p:cNvPr>
          <p:cNvSpPr txBox="1"/>
          <p:nvPr/>
        </p:nvSpPr>
        <p:spPr>
          <a:xfrm>
            <a:off x="3638743" y="3814086"/>
            <a:ext cx="534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Ann Fortin,  Aberdeen VR Office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007A39-AABE-467C-826D-EBB1C37128B6}"/>
              </a:ext>
            </a:extLst>
          </p:cNvPr>
          <p:cNvSpPr/>
          <p:nvPr/>
        </p:nvSpPr>
        <p:spPr>
          <a:xfrm>
            <a:off x="3336235" y="1194196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Lucida Calligraphy" panose="03010101010101010101" pitchFamily="66" charset="0"/>
              </a:rPr>
              <a:t>Graduation Tips </a:t>
            </a:r>
          </a:p>
          <a:p>
            <a:pPr algn="ctr"/>
            <a:r>
              <a:rPr lang="en-US" dirty="0">
                <a:latin typeface="Lucida Calligraphy" panose="03010101010101010101" pitchFamily="66" charset="0"/>
              </a:rPr>
              <a:t>Beth Schiltz, Special Education Programs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6D92610-4827-40D6-856B-1507BD426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656" y="3812511"/>
            <a:ext cx="4737726" cy="1049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E6053-1CD7-40C5-93D4-F9E885BB1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285" y="2125461"/>
            <a:ext cx="2978746" cy="1873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714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F9BE4-C011-4F9A-BA14-2DAA56E2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8" y="409274"/>
            <a:ext cx="10677833" cy="5137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C322A-C5C6-4527-8135-1C5D220A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874" y="5408441"/>
            <a:ext cx="2278609" cy="1003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DA1C5-AF57-4BE0-8E32-7D733DE53A90}"/>
              </a:ext>
            </a:extLst>
          </p:cNvPr>
          <p:cNvSpPr txBox="1"/>
          <p:nvPr/>
        </p:nvSpPr>
        <p:spPr>
          <a:xfrm>
            <a:off x="3638743" y="3814086"/>
            <a:ext cx="534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Ann Fortin,  Aberdeen VR Office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29A46-F148-451D-B244-7A55AF0EE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452" y="145126"/>
            <a:ext cx="4295790" cy="5521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84D5A6-AC70-466E-9E69-A23C6843C0B0}"/>
              </a:ext>
            </a:extLst>
          </p:cNvPr>
          <p:cNvSpPr txBox="1"/>
          <p:nvPr/>
        </p:nvSpPr>
        <p:spPr>
          <a:xfrm>
            <a:off x="2193759" y="1961147"/>
            <a:ext cx="2844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radley Hand ITC" panose="03070402050302030203" pitchFamily="66" charset="0"/>
              </a:rPr>
              <a:t>What Are the Graduation Requirements?</a:t>
            </a:r>
          </a:p>
        </p:txBody>
      </p:sp>
    </p:spTree>
    <p:extLst>
      <p:ext uri="{BB962C8B-B14F-4D97-AF65-F5344CB8AC3E}">
        <p14:creationId xmlns:p14="http://schemas.microsoft.com/office/powerpoint/2010/main" val="61768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F9BE4-C011-4F9A-BA14-2DAA56E2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86" y="325699"/>
            <a:ext cx="10677833" cy="5409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C322A-C5C6-4527-8135-1C5D220A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874" y="5408441"/>
            <a:ext cx="2278609" cy="1003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DA1C5-AF57-4BE0-8E32-7D733DE53A90}"/>
              </a:ext>
            </a:extLst>
          </p:cNvPr>
          <p:cNvSpPr txBox="1"/>
          <p:nvPr/>
        </p:nvSpPr>
        <p:spPr>
          <a:xfrm>
            <a:off x="3587703" y="1455897"/>
            <a:ext cx="534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Ann Fortin,  Aberdeen VR Office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0EA8EE-C151-4F57-A478-57B56CDC6A97}"/>
              </a:ext>
            </a:extLst>
          </p:cNvPr>
          <p:cNvSpPr txBox="1"/>
          <p:nvPr/>
        </p:nvSpPr>
        <p:spPr>
          <a:xfrm>
            <a:off x="2631905" y="2629343"/>
            <a:ext cx="82297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Bradley Hand ITC" panose="03070402050302030203" pitchFamily="66" charset="0"/>
              </a:rPr>
              <a:t>How do modifications affect graduation requirements?</a:t>
            </a:r>
          </a:p>
          <a:p>
            <a:endParaRPr lang="en-US" sz="16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951F7-2650-4049-94A9-17835FA23C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12" b="7263"/>
          <a:stretch/>
        </p:blipFill>
        <p:spPr>
          <a:xfrm>
            <a:off x="3380875" y="1256614"/>
            <a:ext cx="6304546" cy="9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9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F9BE4-C011-4F9A-BA14-2DAA56E2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83" y="446291"/>
            <a:ext cx="10677833" cy="5137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C322A-C5C6-4527-8135-1C5D220A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874" y="5408441"/>
            <a:ext cx="2278609" cy="1003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DA1C5-AF57-4BE0-8E32-7D733DE53A90}"/>
              </a:ext>
            </a:extLst>
          </p:cNvPr>
          <p:cNvSpPr txBox="1"/>
          <p:nvPr/>
        </p:nvSpPr>
        <p:spPr>
          <a:xfrm>
            <a:off x="3638743" y="3814086"/>
            <a:ext cx="534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radley Hand ITC" panose="03070402050302030203" pitchFamily="66" charset="0"/>
              </a:rPr>
              <a:t>Ann Fortin,  Aberdeen VR Office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1AAE82-8043-49D6-906E-3D153544E04B}"/>
              </a:ext>
            </a:extLst>
          </p:cNvPr>
          <p:cNvSpPr/>
          <p:nvPr/>
        </p:nvSpPr>
        <p:spPr>
          <a:xfrm>
            <a:off x="2859193" y="3337021"/>
            <a:ext cx="7388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E18C5-2062-4584-BBD2-2A580A01F860}"/>
              </a:ext>
            </a:extLst>
          </p:cNvPr>
          <p:cNvSpPr txBox="1"/>
          <p:nvPr/>
        </p:nvSpPr>
        <p:spPr>
          <a:xfrm>
            <a:off x="2800852" y="2490635"/>
            <a:ext cx="8963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radley Hand ITC" panose="03070402050302030203" pitchFamily="66" charset="0"/>
              </a:rPr>
              <a:t>https://doe.sd.gov/gradrequirements/ </a:t>
            </a:r>
          </a:p>
          <a:p>
            <a:r>
              <a:rPr lang="en-US" sz="2400" b="1" u="sng" dirty="0">
                <a:latin typeface="Bradley Hand ITC" panose="03070402050302030203" pitchFamily="66" charset="0"/>
              </a:rPr>
              <a:t>Documents &amp; Links section</a:t>
            </a:r>
          </a:p>
          <a:p>
            <a:pPr marL="342900" indent="-3429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400" b="1" dirty="0">
                <a:latin typeface="Bradley Hand ITC" panose="03070402050302030203" pitchFamily="66" charset="0"/>
              </a:rPr>
              <a:t>2018 Graduation Requirements Handbook</a:t>
            </a:r>
          </a:p>
          <a:p>
            <a:pPr marL="342900" indent="-3429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400" b="1" dirty="0">
                <a:latin typeface="Bradley Hand ITC" panose="03070402050302030203" pitchFamily="66" charset="0"/>
              </a:rPr>
              <a:t>Disabilities Policy (Updated 2020)</a:t>
            </a:r>
          </a:p>
          <a:p>
            <a:pPr marL="342900" indent="-3429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400" b="1" dirty="0">
                <a:latin typeface="Bradley Hand ITC" panose="03070402050302030203" pitchFamily="66" charset="0"/>
              </a:rPr>
              <a:t>Graduation Coding Guidance for Students on an IEP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2A91AD-8949-4294-B5E5-F9DE22653FA1}"/>
              </a:ext>
            </a:extLst>
          </p:cNvPr>
          <p:cNvSpPr txBox="1"/>
          <p:nvPr/>
        </p:nvSpPr>
        <p:spPr>
          <a:xfrm>
            <a:off x="3148299" y="1241203"/>
            <a:ext cx="680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radley Hand ITC" panose="03070402050302030203" pitchFamily="66" charset="0"/>
              </a:rPr>
              <a:t>How Are Decisions Made?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AE180-DB1B-4092-A307-09552B98A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30383">
            <a:off x="1300974" y="2101302"/>
            <a:ext cx="2282237" cy="8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2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F9BE4-C011-4F9A-BA14-2DAA56E2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86" y="325699"/>
            <a:ext cx="10677833" cy="5409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C322A-C5C6-4527-8135-1C5D220A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874" y="5408441"/>
            <a:ext cx="2278609" cy="10032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F033DC-9161-4993-A8CD-1DEC4CB93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46" t="-1237" r="6575" b="5685"/>
          <a:stretch/>
        </p:blipFill>
        <p:spPr>
          <a:xfrm>
            <a:off x="4280896" y="1113092"/>
            <a:ext cx="4151870" cy="32127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1B2B9E-55FE-402D-AC64-EC0BB968ABE0}"/>
              </a:ext>
            </a:extLst>
          </p:cNvPr>
          <p:cNvSpPr txBox="1"/>
          <p:nvPr/>
        </p:nvSpPr>
        <p:spPr>
          <a:xfrm>
            <a:off x="3267642" y="4325848"/>
            <a:ext cx="790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?s about specific students, please contact Beth.</a:t>
            </a:r>
          </a:p>
        </p:txBody>
      </p:sp>
    </p:spTree>
    <p:extLst>
      <p:ext uri="{BB962C8B-B14F-4D97-AF65-F5344CB8AC3E}">
        <p14:creationId xmlns:p14="http://schemas.microsoft.com/office/powerpoint/2010/main" val="53842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D2737C-F19E-4A79-A623-03CF208F7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65" y="585362"/>
            <a:ext cx="10681118" cy="5133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C322A-C5C6-4527-8135-1C5D220A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853" y="5483555"/>
            <a:ext cx="2278609" cy="1003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0879E-5004-438B-8981-25A072A90261}"/>
              </a:ext>
            </a:extLst>
          </p:cNvPr>
          <p:cNvSpPr txBox="1"/>
          <p:nvPr/>
        </p:nvSpPr>
        <p:spPr>
          <a:xfrm>
            <a:off x="4114800" y="4291598"/>
            <a:ext cx="3409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ucida Calligraphy" panose="03010101010101010101" pitchFamily="66" charset="0"/>
              </a:rPr>
              <a:t>www.teachwell.org</a:t>
            </a:r>
            <a:r>
              <a:rPr lang="en-US" sz="36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Katie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FE355E-26F3-4DC1-B49B-E4A494C8B7A3}"/>
              </a:ext>
            </a:extLst>
          </p:cNvPr>
          <p:cNvSpPr/>
          <p:nvPr/>
        </p:nvSpPr>
        <p:spPr>
          <a:xfrm>
            <a:off x="2240626" y="1920895"/>
            <a:ext cx="856753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Lucida Calligraphy" panose="03010101010101010101" pitchFamily="66" charset="0"/>
              </a:rPr>
              <a:t>“Reminder – DHS Grant Opportunity” </a:t>
            </a:r>
          </a:p>
          <a:p>
            <a:endParaRPr lang="en-US" dirty="0"/>
          </a:p>
          <a:p>
            <a:r>
              <a:rPr lang="en-US" sz="2400" dirty="0">
                <a:latin typeface="Lucida Calligraphy" panose="03010101010101010101" pitchFamily="66" charset="0"/>
              </a:rPr>
              <a:t>Kristy Jackson, Careers Program Coordinator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1FF30-2347-432D-8C65-304232718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825" y="3309556"/>
            <a:ext cx="29241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5036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C03833A50C424DBD744481B511B781" ma:contentTypeVersion="9" ma:contentTypeDescription="Create a new document." ma:contentTypeScope="" ma:versionID="5c2bf6a713b8f2c5b41b3484642e17ed">
  <xsd:schema xmlns:xsd="http://www.w3.org/2001/XMLSchema" xmlns:xs="http://www.w3.org/2001/XMLSchema" xmlns:p="http://schemas.microsoft.com/office/2006/metadata/properties" xmlns:ns2="d8f16b37-50b0-4152-84bb-9709e66567db" targetNamespace="http://schemas.microsoft.com/office/2006/metadata/properties" ma:root="true" ma:fieldsID="a22a4079e913811fe400f5e38af36608" ns2:_="">
    <xsd:import namespace="d8f16b37-50b0-4152-84bb-9709e6656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16b37-50b0-4152-84bb-9709e66567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C7F08F-17DC-4CFA-A661-7078A702BF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f16b37-50b0-4152-84bb-9709e66567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9437DF-4AD2-49D0-BF07-C1F3DB69A6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8E9317-E85A-45E7-A45E-0E1B288DEC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2233</TotalTime>
  <Words>310</Words>
  <Application>Microsoft Office PowerPoint</Application>
  <PresentationFormat>Widescreen</PresentationFormat>
  <Paragraphs>69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Kirschman, Cindy</dc:creator>
  <cp:lastModifiedBy>Kirschman, Cindy</cp:lastModifiedBy>
  <cp:revision>13</cp:revision>
  <dcterms:created xsi:type="dcterms:W3CDTF">2020-04-28T17:10:06Z</dcterms:created>
  <dcterms:modified xsi:type="dcterms:W3CDTF">2020-11-23T16:22:34Z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0x0101009BC03833A50C424DBD744481B511B781</vt:lpwstr>
  </property>
</Properties>
</file>