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79" r:id="rId12"/>
    <p:sldId id="280" r:id="rId13"/>
    <p:sldId id="266" r:id="rId14"/>
    <p:sldId id="267" r:id="rId15"/>
    <p:sldId id="281" r:id="rId16"/>
    <p:sldId id="268" r:id="rId17"/>
    <p:sldId id="269" r:id="rId18"/>
    <p:sldId id="270" r:id="rId19"/>
    <p:sldId id="271" r:id="rId20"/>
    <p:sldId id="272" r:id="rId21"/>
    <p:sldId id="273" r:id="rId22"/>
    <p:sldId id="274" r:id="rId23"/>
    <p:sldId id="275" r:id="rId24"/>
    <p:sldId id="276" r:id="rId25"/>
    <p:sldId id="278" r:id="rId26"/>
    <p:sldId id="277" r:id="rId27"/>
    <p:sldId id="349"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28"/>
  </p:normalViewPr>
  <p:slideViewPr>
    <p:cSldViewPr snapToGrid="0" snapToObjects="1">
      <p:cViewPr varScale="1">
        <p:scale>
          <a:sx n="86" d="100"/>
          <a:sy n="86" d="100"/>
        </p:scale>
        <p:origin x="53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07/23/2021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07/23/2021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07/23/2021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07/23/2021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07/23/2021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07/23/2021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07/23/2021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abc-autism.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inc.com/melanie-curtin/the-10-top-skills-that-will-land-you-high-paying-jobs-by-2020-according-to-world-economic-forum.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nber.org/digest/nov15/growing-importance-social-skills-labor-market"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healthlinkscertified.org/uploads/files/2021_03_26_22_09_20_OMaW_Invisible-Diversity-Report_2018-.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bc-autism.com/"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thinking.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46D81-0E7C-AC4F-BB73-98211FC35119}"/>
              </a:ext>
            </a:extLst>
          </p:cNvPr>
          <p:cNvSpPr>
            <a:spLocks noGrp="1"/>
          </p:cNvSpPr>
          <p:nvPr>
            <p:ph type="ctrTitle"/>
          </p:nvPr>
        </p:nvSpPr>
        <p:spPr/>
        <p:txBody>
          <a:bodyPr/>
          <a:lstStyle/>
          <a:p>
            <a:r>
              <a:rPr lang="en-US" dirty="0"/>
              <a:t>ILAUGH </a:t>
            </a:r>
            <a:br>
              <a:rPr lang="en-US" dirty="0"/>
            </a:br>
            <a:r>
              <a:rPr lang="en-US" dirty="0"/>
              <a:t>Getting to Work</a:t>
            </a:r>
          </a:p>
        </p:txBody>
      </p:sp>
      <p:sp>
        <p:nvSpPr>
          <p:cNvPr id="3" name="Subtitle 2">
            <a:extLst>
              <a:ext uri="{FF2B5EF4-FFF2-40B4-BE49-F238E27FC236}">
                <a16:creationId xmlns:a16="http://schemas.microsoft.com/office/drawing/2014/main" id="{9CE48E10-B218-6B4F-81C7-1FC19AE5D5E2}"/>
              </a:ext>
            </a:extLst>
          </p:cNvPr>
          <p:cNvSpPr>
            <a:spLocks noGrp="1"/>
          </p:cNvSpPr>
          <p:nvPr>
            <p:ph type="subTitle" idx="1"/>
          </p:nvPr>
        </p:nvSpPr>
        <p:spPr/>
        <p:txBody>
          <a:bodyPr>
            <a:normAutofit lnSpcReduction="10000"/>
          </a:bodyPr>
          <a:lstStyle/>
          <a:p>
            <a:r>
              <a:rPr lang="en-US" dirty="0"/>
              <a:t>Brittany Schmidt, MA-CCC/SLP</a:t>
            </a:r>
          </a:p>
          <a:p>
            <a:r>
              <a:rPr lang="en-US" dirty="0">
                <a:hlinkClick r:id="rId2"/>
              </a:rPr>
              <a:t>www.abc-autism.com</a:t>
            </a:r>
            <a:endParaRPr lang="en-US" dirty="0"/>
          </a:p>
          <a:p>
            <a:r>
              <a:rPr lang="en-US" dirty="0"/>
              <a:t>605-351-1002</a:t>
            </a:r>
          </a:p>
        </p:txBody>
      </p:sp>
    </p:spTree>
    <p:extLst>
      <p:ext uri="{BB962C8B-B14F-4D97-AF65-F5344CB8AC3E}">
        <p14:creationId xmlns:p14="http://schemas.microsoft.com/office/powerpoint/2010/main" val="4057627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0ED0-734D-8040-9C18-22ED5BE08D81}"/>
              </a:ext>
            </a:extLst>
          </p:cNvPr>
          <p:cNvSpPr>
            <a:spLocks noGrp="1"/>
          </p:cNvSpPr>
          <p:nvPr>
            <p:ph type="title"/>
          </p:nvPr>
        </p:nvSpPr>
        <p:spPr/>
        <p:txBody>
          <a:bodyPr/>
          <a:lstStyle/>
          <a:p>
            <a:r>
              <a:rPr lang="en-US" dirty="0"/>
              <a:t>U = Understanding Perspective</a:t>
            </a:r>
          </a:p>
        </p:txBody>
      </p:sp>
      <p:sp>
        <p:nvSpPr>
          <p:cNvPr id="3" name="Content Placeholder 2">
            <a:extLst>
              <a:ext uri="{FF2B5EF4-FFF2-40B4-BE49-F238E27FC236}">
                <a16:creationId xmlns:a16="http://schemas.microsoft.com/office/drawing/2014/main" id="{CDA0DCF2-FAD9-EC4F-9B37-F79D789F0084}"/>
              </a:ext>
            </a:extLst>
          </p:cNvPr>
          <p:cNvSpPr>
            <a:spLocks noGrp="1"/>
          </p:cNvSpPr>
          <p:nvPr>
            <p:ph idx="1"/>
          </p:nvPr>
        </p:nvSpPr>
        <p:spPr/>
        <p:txBody>
          <a:bodyPr/>
          <a:lstStyle/>
          <a:p>
            <a:r>
              <a:rPr lang="en-US" dirty="0"/>
              <a:t>Thoughts of others </a:t>
            </a:r>
          </a:p>
          <a:p>
            <a:r>
              <a:rPr lang="en-US" dirty="0"/>
              <a:t>How to respond</a:t>
            </a:r>
          </a:p>
          <a:p>
            <a:r>
              <a:rPr lang="en-US" dirty="0"/>
              <a:t>Point of view based on social memories</a:t>
            </a:r>
          </a:p>
          <a:p>
            <a:r>
              <a:rPr lang="en-US" dirty="0"/>
              <a:t>Result(s) of perspectives of others</a:t>
            </a:r>
          </a:p>
        </p:txBody>
      </p:sp>
    </p:spTree>
    <p:extLst>
      <p:ext uri="{BB962C8B-B14F-4D97-AF65-F5344CB8AC3E}">
        <p14:creationId xmlns:p14="http://schemas.microsoft.com/office/powerpoint/2010/main" val="3258451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3886-2654-D243-8581-15DFA954F52E}"/>
              </a:ext>
            </a:extLst>
          </p:cNvPr>
          <p:cNvSpPr>
            <a:spLocks noGrp="1"/>
          </p:cNvSpPr>
          <p:nvPr>
            <p:ph type="title"/>
          </p:nvPr>
        </p:nvSpPr>
        <p:spPr/>
        <p:txBody>
          <a:bodyPr/>
          <a:lstStyle/>
          <a:p>
            <a:r>
              <a:rPr lang="en-US" dirty="0"/>
              <a:t>G – Getting the Big Picture</a:t>
            </a:r>
          </a:p>
        </p:txBody>
      </p:sp>
      <p:sp>
        <p:nvSpPr>
          <p:cNvPr id="3" name="Content Placeholder 2">
            <a:extLst>
              <a:ext uri="{FF2B5EF4-FFF2-40B4-BE49-F238E27FC236}">
                <a16:creationId xmlns:a16="http://schemas.microsoft.com/office/drawing/2014/main" id="{BE70170C-16C3-8D46-A510-69D5C9CECD12}"/>
              </a:ext>
            </a:extLst>
          </p:cNvPr>
          <p:cNvSpPr>
            <a:spLocks noGrp="1"/>
          </p:cNvSpPr>
          <p:nvPr>
            <p:ph idx="1"/>
          </p:nvPr>
        </p:nvSpPr>
        <p:spPr/>
        <p:txBody>
          <a:bodyPr/>
          <a:lstStyle/>
          <a:p>
            <a:r>
              <a:rPr lang="en-US" dirty="0"/>
              <a:t>Part to whole thinking</a:t>
            </a:r>
          </a:p>
          <a:p>
            <a:r>
              <a:rPr lang="en-US" dirty="0"/>
              <a:t>Executive functioning falls here</a:t>
            </a:r>
          </a:p>
          <a:p>
            <a:r>
              <a:rPr lang="en-US" dirty="0"/>
              <a:t>How does my role fit with the rest of the situation, job, workplace, family?</a:t>
            </a:r>
          </a:p>
          <a:p>
            <a:pPr marL="0" indent="0">
              <a:buNone/>
            </a:pPr>
            <a:endParaRPr lang="en-US" dirty="0"/>
          </a:p>
        </p:txBody>
      </p:sp>
    </p:spTree>
    <p:extLst>
      <p:ext uri="{BB962C8B-B14F-4D97-AF65-F5344CB8AC3E}">
        <p14:creationId xmlns:p14="http://schemas.microsoft.com/office/powerpoint/2010/main" val="77057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6AA7-B110-F041-924E-F3ABCE2F039A}"/>
              </a:ext>
            </a:extLst>
          </p:cNvPr>
          <p:cNvSpPr>
            <a:spLocks noGrp="1"/>
          </p:cNvSpPr>
          <p:nvPr>
            <p:ph type="title"/>
          </p:nvPr>
        </p:nvSpPr>
        <p:spPr/>
        <p:txBody>
          <a:bodyPr/>
          <a:lstStyle/>
          <a:p>
            <a:r>
              <a:rPr lang="en-US" dirty="0"/>
              <a:t>H = Humor</a:t>
            </a:r>
          </a:p>
        </p:txBody>
      </p:sp>
      <p:sp>
        <p:nvSpPr>
          <p:cNvPr id="3" name="Content Placeholder 2">
            <a:extLst>
              <a:ext uri="{FF2B5EF4-FFF2-40B4-BE49-F238E27FC236}">
                <a16:creationId xmlns:a16="http://schemas.microsoft.com/office/drawing/2014/main" id="{7C103B09-67CE-4E49-A055-5DEDB2CCDEAE}"/>
              </a:ext>
            </a:extLst>
          </p:cNvPr>
          <p:cNvSpPr>
            <a:spLocks noGrp="1"/>
          </p:cNvSpPr>
          <p:nvPr>
            <p:ph idx="1"/>
          </p:nvPr>
        </p:nvSpPr>
        <p:spPr/>
        <p:txBody>
          <a:bodyPr/>
          <a:lstStyle/>
          <a:p>
            <a:r>
              <a:rPr lang="en-US" dirty="0"/>
              <a:t>At myself</a:t>
            </a:r>
          </a:p>
          <a:p>
            <a:r>
              <a:rPr lang="en-US" dirty="0"/>
              <a:t>Timing</a:t>
            </a:r>
          </a:p>
          <a:p>
            <a:r>
              <a:rPr lang="en-US" dirty="0"/>
              <a:t>Context</a:t>
            </a:r>
          </a:p>
          <a:p>
            <a:r>
              <a:rPr lang="en-US" dirty="0"/>
              <a:t>Is it funny?</a:t>
            </a:r>
          </a:p>
          <a:p>
            <a:pPr marL="0" indent="0">
              <a:buNone/>
            </a:pPr>
            <a:endParaRPr lang="en-US" dirty="0"/>
          </a:p>
        </p:txBody>
      </p:sp>
    </p:spTree>
    <p:extLst>
      <p:ext uri="{BB962C8B-B14F-4D97-AF65-F5344CB8AC3E}">
        <p14:creationId xmlns:p14="http://schemas.microsoft.com/office/powerpoint/2010/main" val="2457336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6CD92-6168-E44D-9EBF-09D800AE610E}"/>
              </a:ext>
            </a:extLst>
          </p:cNvPr>
          <p:cNvSpPr>
            <a:spLocks noGrp="1"/>
          </p:cNvSpPr>
          <p:nvPr>
            <p:ph type="title"/>
          </p:nvPr>
        </p:nvSpPr>
        <p:spPr/>
        <p:txBody>
          <a:bodyPr/>
          <a:lstStyle/>
          <a:p>
            <a:r>
              <a:rPr lang="en-US" dirty="0"/>
              <a:t>World Economic Forum</a:t>
            </a:r>
          </a:p>
        </p:txBody>
      </p:sp>
      <p:sp>
        <p:nvSpPr>
          <p:cNvPr id="3" name="Content Placeholder 2">
            <a:extLst>
              <a:ext uri="{FF2B5EF4-FFF2-40B4-BE49-F238E27FC236}">
                <a16:creationId xmlns:a16="http://schemas.microsoft.com/office/drawing/2014/main" id="{B10F7E19-EE94-0744-8CD0-68568AE4C793}"/>
              </a:ext>
            </a:extLst>
          </p:cNvPr>
          <p:cNvSpPr>
            <a:spLocks noGrp="1"/>
          </p:cNvSpPr>
          <p:nvPr>
            <p:ph idx="1"/>
          </p:nvPr>
        </p:nvSpPr>
        <p:spPr/>
        <p:txBody>
          <a:bodyPr>
            <a:normAutofit fontScale="92500"/>
          </a:bodyPr>
          <a:lstStyle/>
          <a:p>
            <a:r>
              <a:rPr lang="en-US" dirty="0"/>
              <a:t>Surveyed 350 top executives, 9 industries, in 15 of the world’s biggest economies.</a:t>
            </a:r>
          </a:p>
          <a:p>
            <a:r>
              <a:rPr lang="en-US" dirty="0"/>
              <a:t>The function of the resulting report is to predict how technological advancements will transform labor markets.</a:t>
            </a:r>
          </a:p>
          <a:p>
            <a:r>
              <a:rPr lang="en-US" dirty="0"/>
              <a:t>E.g. ”How will technology impact employers and therefore what will they want from employees?”</a:t>
            </a:r>
          </a:p>
          <a:p>
            <a:pPr marL="0" indent="0">
              <a:buNone/>
            </a:pPr>
            <a:endParaRPr lang="en-US" dirty="0"/>
          </a:p>
          <a:p>
            <a:pPr marL="0" indent="0">
              <a:buNone/>
            </a:pPr>
            <a:r>
              <a:rPr lang="en-US" sz="1500" dirty="0"/>
              <a:t>7/8/2021:  </a:t>
            </a:r>
            <a:r>
              <a:rPr lang="en-US" sz="1500" dirty="0">
                <a:hlinkClick r:id="rId2"/>
              </a:rPr>
              <a:t>https://www.inc.com/melanie-curtin/the-10-top-skills-that-will-land-you-high-paying-jobs-by-2020-according-to-world-economic-forum.html</a:t>
            </a:r>
            <a:r>
              <a:rPr lang="en-US" sz="1500" dirty="0"/>
              <a:t> </a:t>
            </a:r>
          </a:p>
        </p:txBody>
      </p:sp>
    </p:spTree>
    <p:extLst>
      <p:ext uri="{BB962C8B-B14F-4D97-AF65-F5344CB8AC3E}">
        <p14:creationId xmlns:p14="http://schemas.microsoft.com/office/powerpoint/2010/main" val="3307836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DB98-2F0E-EC40-9FD4-C1F6DCD939EC}"/>
              </a:ext>
            </a:extLst>
          </p:cNvPr>
          <p:cNvSpPr>
            <a:spLocks noGrp="1"/>
          </p:cNvSpPr>
          <p:nvPr>
            <p:ph type="title"/>
          </p:nvPr>
        </p:nvSpPr>
        <p:spPr/>
        <p:txBody>
          <a:bodyPr/>
          <a:lstStyle/>
          <a:p>
            <a:r>
              <a:rPr lang="en-US" dirty="0"/>
              <a:t>#10 – Cognitive Flexibility</a:t>
            </a:r>
          </a:p>
        </p:txBody>
      </p:sp>
      <p:sp>
        <p:nvSpPr>
          <p:cNvPr id="3" name="Content Placeholder 2">
            <a:extLst>
              <a:ext uri="{FF2B5EF4-FFF2-40B4-BE49-F238E27FC236}">
                <a16:creationId xmlns:a16="http://schemas.microsoft.com/office/drawing/2014/main" id="{F5D0CF0D-B923-B648-BD8F-28A3FAA3D8CD}"/>
              </a:ext>
            </a:extLst>
          </p:cNvPr>
          <p:cNvSpPr>
            <a:spLocks noGrp="1"/>
          </p:cNvSpPr>
          <p:nvPr>
            <p:ph sz="half" idx="2"/>
          </p:nvPr>
        </p:nvSpPr>
        <p:spPr>
          <a:xfrm>
            <a:off x="871654" y="2563037"/>
            <a:ext cx="4871224" cy="3670495"/>
          </a:xfrm>
        </p:spPr>
        <p:txBody>
          <a:bodyPr>
            <a:normAutofit lnSpcReduction="10000"/>
          </a:bodyPr>
          <a:lstStyle/>
          <a:p>
            <a:r>
              <a:rPr lang="en-US" dirty="0"/>
              <a:t>This involves creativity, logical reasoning, and problem sensitivity. It also means being able to adapt how you communicate based on who you're talking to. Employers want to know you don't just say the same thing to everyone -- that you think critically about who you're talking to, deeply listen, and tailor communication to that person.</a:t>
            </a:r>
          </a:p>
          <a:p>
            <a:endParaRPr lang="en-US" dirty="0"/>
          </a:p>
        </p:txBody>
      </p:sp>
      <p:sp>
        <p:nvSpPr>
          <p:cNvPr id="10" name="Text Placeholder 9">
            <a:extLst>
              <a:ext uri="{FF2B5EF4-FFF2-40B4-BE49-F238E27FC236}">
                <a16:creationId xmlns:a16="http://schemas.microsoft.com/office/drawing/2014/main" id="{372CD501-1ADB-DC49-B36C-F0269753AE41}"/>
              </a:ext>
            </a:extLst>
          </p:cNvPr>
          <p:cNvSpPr>
            <a:spLocks noGrp="1"/>
          </p:cNvSpPr>
          <p:nvPr>
            <p:ph type="body" sz="quarter" idx="3"/>
          </p:nvPr>
        </p:nvSpPr>
        <p:spPr/>
        <p:txBody>
          <a:bodyPr/>
          <a:lstStyle/>
          <a:p>
            <a:r>
              <a:rPr lang="en-US" dirty="0"/>
              <a:t>ILAUGH?</a:t>
            </a:r>
          </a:p>
        </p:txBody>
      </p:sp>
      <p:sp>
        <p:nvSpPr>
          <p:cNvPr id="11" name="Content Placeholder 10">
            <a:extLst>
              <a:ext uri="{FF2B5EF4-FFF2-40B4-BE49-F238E27FC236}">
                <a16:creationId xmlns:a16="http://schemas.microsoft.com/office/drawing/2014/main" id="{24F9678B-4AC4-694C-93E6-F0C351857568}"/>
              </a:ext>
            </a:extLst>
          </p:cNvPr>
          <p:cNvSpPr>
            <a:spLocks noGrp="1"/>
          </p:cNvSpPr>
          <p:nvPr>
            <p:ph sz="quarter" idx="4"/>
          </p:nvPr>
        </p:nvSpPr>
        <p:spPr/>
        <p:txBody>
          <a:bodyPr>
            <a:normAutofit lnSpcReduction="10000"/>
          </a:bodyPr>
          <a:lstStyle/>
          <a:p>
            <a:endParaRPr lang="en-US"/>
          </a:p>
        </p:txBody>
      </p:sp>
    </p:spTree>
    <p:extLst>
      <p:ext uri="{BB962C8B-B14F-4D97-AF65-F5344CB8AC3E}">
        <p14:creationId xmlns:p14="http://schemas.microsoft.com/office/powerpoint/2010/main" val="4114371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B4D4-9DAE-F94A-908E-11A5A95F8CE8}"/>
              </a:ext>
            </a:extLst>
          </p:cNvPr>
          <p:cNvSpPr>
            <a:spLocks noGrp="1"/>
          </p:cNvSpPr>
          <p:nvPr>
            <p:ph type="title"/>
          </p:nvPr>
        </p:nvSpPr>
        <p:spPr/>
        <p:txBody>
          <a:bodyPr>
            <a:normAutofit fontScale="90000"/>
          </a:bodyPr>
          <a:lstStyle/>
          <a:p>
            <a:r>
              <a:rPr lang="en-US" dirty="0"/>
              <a:t>Critical Skills Required for Social Thinking</a:t>
            </a:r>
            <a:br>
              <a:rPr lang="en-US" dirty="0"/>
            </a:br>
            <a:r>
              <a:rPr lang="en-US" dirty="0"/>
              <a:t>I LAUGH</a:t>
            </a:r>
          </a:p>
        </p:txBody>
      </p:sp>
      <p:sp>
        <p:nvSpPr>
          <p:cNvPr id="5" name="TextBox 4">
            <a:extLst>
              <a:ext uri="{FF2B5EF4-FFF2-40B4-BE49-F238E27FC236}">
                <a16:creationId xmlns:a16="http://schemas.microsoft.com/office/drawing/2014/main" id="{308803CC-3026-284D-BED8-F62F094D4AA8}"/>
              </a:ext>
            </a:extLst>
          </p:cNvPr>
          <p:cNvSpPr txBox="1"/>
          <p:nvPr/>
        </p:nvSpPr>
        <p:spPr>
          <a:xfrm>
            <a:off x="2007220" y="2932770"/>
            <a:ext cx="7281746" cy="2677656"/>
          </a:xfrm>
          <a:prstGeom prst="rect">
            <a:avLst/>
          </a:prstGeom>
          <a:noFill/>
        </p:spPr>
        <p:txBody>
          <a:bodyPr wrap="square" rtlCol="0">
            <a:spAutoFit/>
          </a:bodyPr>
          <a:lstStyle/>
          <a:p>
            <a:r>
              <a:rPr lang="en-US" sz="2800" b="1" dirty="0"/>
              <a:t>I</a:t>
            </a:r>
            <a:r>
              <a:rPr lang="en-US" sz="2800" dirty="0"/>
              <a:t>	Initiating</a:t>
            </a:r>
          </a:p>
          <a:p>
            <a:r>
              <a:rPr lang="en-US" sz="2800" b="1" dirty="0"/>
              <a:t>L</a:t>
            </a:r>
            <a:r>
              <a:rPr lang="en-US" sz="2800" dirty="0"/>
              <a:t>	Listening with eyes, ears, and brain</a:t>
            </a:r>
          </a:p>
          <a:p>
            <a:r>
              <a:rPr lang="en-US" sz="2800" b="1" dirty="0"/>
              <a:t>A</a:t>
            </a:r>
            <a:r>
              <a:rPr lang="en-US" sz="2800" dirty="0"/>
              <a:t>	Abstracting and Inferencing</a:t>
            </a:r>
          </a:p>
          <a:p>
            <a:r>
              <a:rPr lang="en-US" sz="2800" b="1" dirty="0"/>
              <a:t>U</a:t>
            </a:r>
            <a:r>
              <a:rPr lang="en-US" sz="2800" dirty="0"/>
              <a:t>	Understanding Perspective</a:t>
            </a:r>
          </a:p>
          <a:p>
            <a:r>
              <a:rPr lang="en-US" sz="2800" b="1" dirty="0"/>
              <a:t>G</a:t>
            </a:r>
            <a:r>
              <a:rPr lang="en-US" sz="2800" dirty="0"/>
              <a:t>	Getting the Big Picture</a:t>
            </a:r>
          </a:p>
          <a:p>
            <a:r>
              <a:rPr lang="en-US" sz="2800" b="1" dirty="0"/>
              <a:t>H</a:t>
            </a:r>
            <a:r>
              <a:rPr lang="en-US" sz="2800" dirty="0"/>
              <a:t>	Humor</a:t>
            </a:r>
          </a:p>
        </p:txBody>
      </p:sp>
    </p:spTree>
    <p:extLst>
      <p:ext uri="{BB962C8B-B14F-4D97-AF65-F5344CB8AC3E}">
        <p14:creationId xmlns:p14="http://schemas.microsoft.com/office/powerpoint/2010/main" val="419181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C954A-A9CE-4840-8E26-2B388795A705}"/>
              </a:ext>
            </a:extLst>
          </p:cNvPr>
          <p:cNvSpPr>
            <a:spLocks noGrp="1"/>
          </p:cNvSpPr>
          <p:nvPr>
            <p:ph type="title"/>
          </p:nvPr>
        </p:nvSpPr>
        <p:spPr/>
        <p:txBody>
          <a:bodyPr/>
          <a:lstStyle/>
          <a:p>
            <a:r>
              <a:rPr lang="en-US" dirty="0"/>
              <a:t>#9 – Negotiation Skills</a:t>
            </a:r>
          </a:p>
        </p:txBody>
      </p:sp>
      <p:sp>
        <p:nvSpPr>
          <p:cNvPr id="3" name="Content Placeholder 2">
            <a:extLst>
              <a:ext uri="{FF2B5EF4-FFF2-40B4-BE49-F238E27FC236}">
                <a16:creationId xmlns:a16="http://schemas.microsoft.com/office/drawing/2014/main" id="{AE886542-A5E7-6849-B4F7-7C9053B96254}"/>
              </a:ext>
            </a:extLst>
          </p:cNvPr>
          <p:cNvSpPr>
            <a:spLocks noGrp="1"/>
          </p:cNvSpPr>
          <p:nvPr>
            <p:ph sz="half" idx="2"/>
          </p:nvPr>
        </p:nvSpPr>
        <p:spPr>
          <a:xfrm>
            <a:off x="1206190" y="2786062"/>
            <a:ext cx="4718304" cy="3324806"/>
          </a:xfrm>
        </p:spPr>
        <p:txBody>
          <a:bodyPr>
            <a:normAutofit/>
          </a:bodyPr>
          <a:lstStyle/>
          <a:p>
            <a:r>
              <a:rPr lang="en-US" dirty="0"/>
              <a:t>This will be in especially high demand in computer and math jobs, such as data analysis and software development. It will also be critical in the arts and design (including commercial and industrial designers).</a:t>
            </a:r>
          </a:p>
        </p:txBody>
      </p:sp>
      <p:sp>
        <p:nvSpPr>
          <p:cNvPr id="6" name="Text Placeholder 5">
            <a:extLst>
              <a:ext uri="{FF2B5EF4-FFF2-40B4-BE49-F238E27FC236}">
                <a16:creationId xmlns:a16="http://schemas.microsoft.com/office/drawing/2014/main" id="{8069B4A0-AD94-5D49-A0B0-F6BE5C7151B6}"/>
              </a:ext>
            </a:extLst>
          </p:cNvPr>
          <p:cNvSpPr>
            <a:spLocks noGrp="1"/>
          </p:cNvSpPr>
          <p:nvPr>
            <p:ph type="body" sz="quarter" idx="3"/>
          </p:nvPr>
        </p:nvSpPr>
        <p:spPr/>
        <p:txBody>
          <a:bodyPr/>
          <a:lstStyle/>
          <a:p>
            <a:r>
              <a:rPr lang="en-US" dirty="0"/>
              <a:t>ILAUGH?</a:t>
            </a:r>
          </a:p>
        </p:txBody>
      </p:sp>
      <p:sp>
        <p:nvSpPr>
          <p:cNvPr id="7" name="Content Placeholder 6">
            <a:extLst>
              <a:ext uri="{FF2B5EF4-FFF2-40B4-BE49-F238E27FC236}">
                <a16:creationId xmlns:a16="http://schemas.microsoft.com/office/drawing/2014/main" id="{7D49D61F-BEB9-FE4B-A059-06DAAC7F24CD}"/>
              </a:ext>
            </a:extLst>
          </p:cNvPr>
          <p:cNvSpPr>
            <a:spLocks noGrp="1"/>
          </p:cNvSpPr>
          <p:nvPr>
            <p:ph sz="quarter" idx="4"/>
          </p:nvPr>
        </p:nvSpPr>
        <p:spPr/>
        <p:txBody>
          <a:bodyPr>
            <a:normAutofit/>
          </a:bodyPr>
          <a:lstStyle/>
          <a:p>
            <a:endParaRPr lang="en-US"/>
          </a:p>
        </p:txBody>
      </p:sp>
    </p:spTree>
    <p:extLst>
      <p:ext uri="{BB962C8B-B14F-4D97-AF65-F5344CB8AC3E}">
        <p14:creationId xmlns:p14="http://schemas.microsoft.com/office/powerpoint/2010/main" val="2561327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C206E-4C74-D64F-BE40-78D99BD0E855}"/>
              </a:ext>
            </a:extLst>
          </p:cNvPr>
          <p:cNvSpPr>
            <a:spLocks noGrp="1"/>
          </p:cNvSpPr>
          <p:nvPr>
            <p:ph type="title"/>
          </p:nvPr>
        </p:nvSpPr>
        <p:spPr/>
        <p:txBody>
          <a:bodyPr/>
          <a:lstStyle/>
          <a:p>
            <a:r>
              <a:rPr lang="en-US" dirty="0"/>
              <a:t>#8 – Service Orientation</a:t>
            </a:r>
          </a:p>
        </p:txBody>
      </p:sp>
      <p:sp>
        <p:nvSpPr>
          <p:cNvPr id="3" name="Content Placeholder 2">
            <a:extLst>
              <a:ext uri="{FF2B5EF4-FFF2-40B4-BE49-F238E27FC236}">
                <a16:creationId xmlns:a16="http://schemas.microsoft.com/office/drawing/2014/main" id="{0BFEB316-590B-DF44-9336-500C2FCC5244}"/>
              </a:ext>
            </a:extLst>
          </p:cNvPr>
          <p:cNvSpPr>
            <a:spLocks noGrp="1"/>
          </p:cNvSpPr>
          <p:nvPr>
            <p:ph sz="half" idx="2"/>
          </p:nvPr>
        </p:nvSpPr>
        <p:spPr>
          <a:xfrm>
            <a:off x="1016619" y="2597201"/>
            <a:ext cx="4848921" cy="3435609"/>
          </a:xfrm>
        </p:spPr>
        <p:txBody>
          <a:bodyPr/>
          <a:lstStyle/>
          <a:p>
            <a:r>
              <a:rPr lang="en-US" dirty="0"/>
              <a:t>This was defined as actively seeking ways to help others. How much do you assist those on your team, your superiors, and people across your industry? How much are you known for that?</a:t>
            </a:r>
          </a:p>
        </p:txBody>
      </p:sp>
      <p:sp>
        <p:nvSpPr>
          <p:cNvPr id="5" name="Text Placeholder 4">
            <a:extLst>
              <a:ext uri="{FF2B5EF4-FFF2-40B4-BE49-F238E27FC236}">
                <a16:creationId xmlns:a16="http://schemas.microsoft.com/office/drawing/2014/main" id="{FD4458A5-09F6-C744-BFA1-0DC08380728C}"/>
              </a:ext>
            </a:extLst>
          </p:cNvPr>
          <p:cNvSpPr>
            <a:spLocks noGrp="1"/>
          </p:cNvSpPr>
          <p:nvPr>
            <p:ph type="body" sz="quarter" idx="3"/>
          </p:nvPr>
        </p:nvSpPr>
        <p:spPr/>
        <p:txBody>
          <a:bodyPr/>
          <a:lstStyle/>
          <a:p>
            <a:r>
              <a:rPr lang="en-US" dirty="0"/>
              <a:t>ILAUGH?</a:t>
            </a:r>
          </a:p>
        </p:txBody>
      </p:sp>
      <p:sp>
        <p:nvSpPr>
          <p:cNvPr id="6" name="Content Placeholder 5">
            <a:extLst>
              <a:ext uri="{FF2B5EF4-FFF2-40B4-BE49-F238E27FC236}">
                <a16:creationId xmlns:a16="http://schemas.microsoft.com/office/drawing/2014/main" id="{E7580DEA-BFB4-1E4C-9FB4-3F1313BCC08E}"/>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260550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E7A0-C688-014C-BC58-038A9E43C7DA}"/>
              </a:ext>
            </a:extLst>
          </p:cNvPr>
          <p:cNvSpPr>
            <a:spLocks noGrp="1"/>
          </p:cNvSpPr>
          <p:nvPr>
            <p:ph type="title"/>
          </p:nvPr>
        </p:nvSpPr>
        <p:spPr/>
        <p:txBody>
          <a:bodyPr/>
          <a:lstStyle/>
          <a:p>
            <a:r>
              <a:rPr lang="en-US" dirty="0"/>
              <a:t>#7 – Judgement and Decision Making</a:t>
            </a:r>
          </a:p>
        </p:txBody>
      </p:sp>
      <p:sp>
        <p:nvSpPr>
          <p:cNvPr id="3" name="Content Placeholder 2">
            <a:extLst>
              <a:ext uri="{FF2B5EF4-FFF2-40B4-BE49-F238E27FC236}">
                <a16:creationId xmlns:a16="http://schemas.microsoft.com/office/drawing/2014/main" id="{8484AF7C-394A-3047-AD45-E5A62A64A21C}"/>
              </a:ext>
            </a:extLst>
          </p:cNvPr>
          <p:cNvSpPr>
            <a:spLocks noGrp="1"/>
          </p:cNvSpPr>
          <p:nvPr>
            <p:ph sz="half" idx="2"/>
          </p:nvPr>
        </p:nvSpPr>
        <p:spPr>
          <a:xfrm>
            <a:off x="1027771" y="2634488"/>
            <a:ext cx="4983560" cy="3465229"/>
          </a:xfrm>
        </p:spPr>
        <p:txBody>
          <a:bodyPr>
            <a:normAutofit/>
          </a:bodyPr>
          <a:lstStyle/>
          <a:p>
            <a:r>
              <a:rPr lang="en-US" dirty="0"/>
              <a:t>As organizations collect more and more data, there will be an even greater need for workers who can analyze it and use it to make intelligent decisions. Good judgment also involves knowing how to get buy-in from a colleague, or making a strong suggestion to a manager (even if it might not make you popular).</a:t>
            </a:r>
          </a:p>
        </p:txBody>
      </p:sp>
      <p:sp>
        <p:nvSpPr>
          <p:cNvPr id="5" name="Text Placeholder 4">
            <a:extLst>
              <a:ext uri="{FF2B5EF4-FFF2-40B4-BE49-F238E27FC236}">
                <a16:creationId xmlns:a16="http://schemas.microsoft.com/office/drawing/2014/main" id="{C118271A-12CF-8D40-BFDC-CE31E0C8CCF9}"/>
              </a:ext>
            </a:extLst>
          </p:cNvPr>
          <p:cNvSpPr>
            <a:spLocks noGrp="1"/>
          </p:cNvSpPr>
          <p:nvPr>
            <p:ph type="body" sz="quarter" idx="3"/>
          </p:nvPr>
        </p:nvSpPr>
        <p:spPr/>
        <p:txBody>
          <a:bodyPr/>
          <a:lstStyle/>
          <a:p>
            <a:r>
              <a:rPr lang="en-US" dirty="0"/>
              <a:t>ILAUGH?</a:t>
            </a:r>
          </a:p>
        </p:txBody>
      </p:sp>
      <p:sp>
        <p:nvSpPr>
          <p:cNvPr id="6" name="Content Placeholder 5">
            <a:extLst>
              <a:ext uri="{FF2B5EF4-FFF2-40B4-BE49-F238E27FC236}">
                <a16:creationId xmlns:a16="http://schemas.microsoft.com/office/drawing/2014/main" id="{F9FF9BDE-EA19-5F47-ADA8-DA591494F94D}"/>
              </a:ext>
            </a:extLst>
          </p:cNvPr>
          <p:cNvSpPr>
            <a:spLocks noGrp="1"/>
          </p:cNvSpPr>
          <p:nvPr>
            <p:ph sz="quarter" idx="4"/>
          </p:nvPr>
        </p:nvSpPr>
        <p:spPr/>
        <p:txBody>
          <a:bodyPr>
            <a:normAutofit/>
          </a:bodyPr>
          <a:lstStyle/>
          <a:p>
            <a:endParaRPr lang="en-US"/>
          </a:p>
        </p:txBody>
      </p:sp>
    </p:spTree>
    <p:extLst>
      <p:ext uri="{BB962C8B-B14F-4D97-AF65-F5344CB8AC3E}">
        <p14:creationId xmlns:p14="http://schemas.microsoft.com/office/powerpoint/2010/main" val="2979137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BBC0-18F9-A247-A1AA-20B847BBAC87}"/>
              </a:ext>
            </a:extLst>
          </p:cNvPr>
          <p:cNvSpPr>
            <a:spLocks noGrp="1"/>
          </p:cNvSpPr>
          <p:nvPr>
            <p:ph type="title"/>
          </p:nvPr>
        </p:nvSpPr>
        <p:spPr/>
        <p:txBody>
          <a:bodyPr/>
          <a:lstStyle/>
          <a:p>
            <a:r>
              <a:rPr lang="en-US" dirty="0"/>
              <a:t>#6 – Emotional Intelligence</a:t>
            </a:r>
          </a:p>
        </p:txBody>
      </p:sp>
      <p:sp>
        <p:nvSpPr>
          <p:cNvPr id="3" name="Content Placeholder 2">
            <a:extLst>
              <a:ext uri="{FF2B5EF4-FFF2-40B4-BE49-F238E27FC236}">
                <a16:creationId xmlns:a16="http://schemas.microsoft.com/office/drawing/2014/main" id="{B4C58C02-6116-9D49-84A3-7E9ADC3A8B9A}"/>
              </a:ext>
            </a:extLst>
          </p:cNvPr>
          <p:cNvSpPr>
            <a:spLocks noGrp="1"/>
          </p:cNvSpPr>
          <p:nvPr>
            <p:ph sz="half" idx="2"/>
          </p:nvPr>
        </p:nvSpPr>
        <p:spPr>
          <a:xfrm>
            <a:off x="1050073" y="2634488"/>
            <a:ext cx="4826620" cy="3376019"/>
          </a:xfrm>
        </p:spPr>
        <p:txBody>
          <a:bodyPr>
            <a:normAutofit/>
          </a:bodyPr>
          <a:lstStyle/>
          <a:p>
            <a:r>
              <a:rPr lang="en-US" dirty="0"/>
              <a:t>Robots can do a lot, but they still can't read people the way other humans can (at least not yet). Employers will place a strong emphasis on hiring those who are aware of others' reactions, as well as their own impact on others.</a:t>
            </a:r>
          </a:p>
          <a:p>
            <a:pPr marL="0" indent="0">
              <a:buNone/>
            </a:pPr>
            <a:endParaRPr lang="en-US" dirty="0"/>
          </a:p>
        </p:txBody>
      </p:sp>
      <p:sp>
        <p:nvSpPr>
          <p:cNvPr id="5" name="Text Placeholder 4">
            <a:extLst>
              <a:ext uri="{FF2B5EF4-FFF2-40B4-BE49-F238E27FC236}">
                <a16:creationId xmlns:a16="http://schemas.microsoft.com/office/drawing/2014/main" id="{854764EA-F472-9D45-9E69-D7F1F549BDBD}"/>
              </a:ext>
            </a:extLst>
          </p:cNvPr>
          <p:cNvSpPr>
            <a:spLocks noGrp="1"/>
          </p:cNvSpPr>
          <p:nvPr>
            <p:ph type="body" sz="quarter" idx="3"/>
          </p:nvPr>
        </p:nvSpPr>
        <p:spPr/>
        <p:txBody>
          <a:bodyPr/>
          <a:lstStyle/>
          <a:p>
            <a:r>
              <a:rPr lang="en-US" dirty="0"/>
              <a:t>ILAUGH?</a:t>
            </a:r>
          </a:p>
        </p:txBody>
      </p:sp>
      <p:sp>
        <p:nvSpPr>
          <p:cNvPr id="6" name="Content Placeholder 5">
            <a:extLst>
              <a:ext uri="{FF2B5EF4-FFF2-40B4-BE49-F238E27FC236}">
                <a16:creationId xmlns:a16="http://schemas.microsoft.com/office/drawing/2014/main" id="{19500A31-5185-5545-B4BB-3FA51E8B1357}"/>
              </a:ext>
            </a:extLst>
          </p:cNvPr>
          <p:cNvSpPr>
            <a:spLocks noGrp="1"/>
          </p:cNvSpPr>
          <p:nvPr>
            <p:ph sz="quarter" idx="4"/>
          </p:nvPr>
        </p:nvSpPr>
        <p:spPr/>
        <p:txBody>
          <a:bodyPr>
            <a:normAutofit/>
          </a:bodyPr>
          <a:lstStyle/>
          <a:p>
            <a:endParaRPr lang="en-US"/>
          </a:p>
        </p:txBody>
      </p:sp>
    </p:spTree>
    <p:extLst>
      <p:ext uri="{BB962C8B-B14F-4D97-AF65-F5344CB8AC3E}">
        <p14:creationId xmlns:p14="http://schemas.microsoft.com/office/powerpoint/2010/main" val="1153839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A650D-4503-144A-8D0A-A3BCF2D565FF}"/>
              </a:ext>
            </a:extLst>
          </p:cNvPr>
          <p:cNvSpPr>
            <a:spLocks noGrp="1"/>
          </p:cNvSpPr>
          <p:nvPr>
            <p:ph type="title"/>
          </p:nvPr>
        </p:nvSpPr>
        <p:spPr>
          <a:xfrm>
            <a:off x="1295402" y="982132"/>
            <a:ext cx="9601196" cy="1505414"/>
          </a:xfrm>
        </p:spPr>
        <p:txBody>
          <a:bodyPr>
            <a:noAutofit/>
          </a:bodyPr>
          <a:lstStyle/>
          <a:p>
            <a:r>
              <a:rPr lang="en-US" sz="2400" dirty="0"/>
              <a:t>This session will introduce attendees to the ILAUGH model </a:t>
            </a:r>
            <a:br>
              <a:rPr lang="en-US" sz="2400" dirty="0"/>
            </a:br>
            <a:r>
              <a:rPr lang="en-US" sz="2400" dirty="0"/>
              <a:t>Social Thinking© </a:t>
            </a:r>
            <a:br>
              <a:rPr lang="en-US" sz="2400" dirty="0"/>
            </a:br>
            <a:r>
              <a:rPr lang="en-US" sz="2400" dirty="0"/>
              <a:t>and how these identified need areas impact the top 10 skills </a:t>
            </a:r>
            <a:br>
              <a:rPr lang="en-US" sz="2400" dirty="0"/>
            </a:br>
            <a:r>
              <a:rPr lang="en-US" sz="2400" dirty="0"/>
              <a:t>for entering and succeeding in the workforce.  </a:t>
            </a:r>
            <a:br>
              <a:rPr lang="en-US" sz="2400" dirty="0"/>
            </a:br>
            <a:endParaRPr lang="en-US" sz="2400" dirty="0"/>
          </a:p>
        </p:txBody>
      </p:sp>
      <p:sp>
        <p:nvSpPr>
          <p:cNvPr id="3" name="Content Placeholder 2">
            <a:extLst>
              <a:ext uri="{FF2B5EF4-FFF2-40B4-BE49-F238E27FC236}">
                <a16:creationId xmlns:a16="http://schemas.microsoft.com/office/drawing/2014/main" id="{C743A594-3398-6D4C-95F4-B94E13FD8DE7}"/>
              </a:ext>
            </a:extLst>
          </p:cNvPr>
          <p:cNvSpPr>
            <a:spLocks noGrp="1"/>
          </p:cNvSpPr>
          <p:nvPr>
            <p:ph idx="1"/>
          </p:nvPr>
        </p:nvSpPr>
        <p:spPr/>
        <p:txBody>
          <a:bodyPr>
            <a:normAutofit/>
          </a:bodyPr>
          <a:lstStyle/>
          <a:p>
            <a:pPr marL="0" indent="0">
              <a:buNone/>
            </a:pPr>
            <a:r>
              <a:rPr lang="en-US" u="sng" dirty="0"/>
              <a:t>Learner Objectives:</a:t>
            </a:r>
            <a:endParaRPr lang="en-US" dirty="0"/>
          </a:p>
          <a:p>
            <a:r>
              <a:rPr lang="en-US" dirty="0"/>
              <a:t>Attendees will be able to state the key features of each of the ILAUGH components.</a:t>
            </a:r>
          </a:p>
          <a:p>
            <a:r>
              <a:rPr lang="en-US" dirty="0"/>
              <a:t>Attendees will be able to list at least two examples of how each component of ILAUGH could impact each of the 10 skills for entering the workforce.</a:t>
            </a:r>
          </a:p>
          <a:p>
            <a:endParaRPr lang="en-US" dirty="0"/>
          </a:p>
        </p:txBody>
      </p:sp>
    </p:spTree>
    <p:extLst>
      <p:ext uri="{BB962C8B-B14F-4D97-AF65-F5344CB8AC3E}">
        <p14:creationId xmlns:p14="http://schemas.microsoft.com/office/powerpoint/2010/main" val="706009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03BF-A879-E84F-AD7A-6849AFA75A01}"/>
              </a:ext>
            </a:extLst>
          </p:cNvPr>
          <p:cNvSpPr>
            <a:spLocks noGrp="1"/>
          </p:cNvSpPr>
          <p:nvPr>
            <p:ph type="title"/>
          </p:nvPr>
        </p:nvSpPr>
        <p:spPr/>
        <p:txBody>
          <a:bodyPr/>
          <a:lstStyle/>
          <a:p>
            <a:r>
              <a:rPr lang="en-US" dirty="0"/>
              <a:t>#5 – Coordinating with Others</a:t>
            </a:r>
          </a:p>
        </p:txBody>
      </p:sp>
      <p:sp>
        <p:nvSpPr>
          <p:cNvPr id="3" name="Content Placeholder 2">
            <a:extLst>
              <a:ext uri="{FF2B5EF4-FFF2-40B4-BE49-F238E27FC236}">
                <a16:creationId xmlns:a16="http://schemas.microsoft.com/office/drawing/2014/main" id="{B293CA73-0503-6D4B-8314-E2CD31B096C5}"/>
              </a:ext>
            </a:extLst>
          </p:cNvPr>
          <p:cNvSpPr>
            <a:spLocks noGrp="1"/>
          </p:cNvSpPr>
          <p:nvPr>
            <p:ph sz="half" idx="2"/>
          </p:nvPr>
        </p:nvSpPr>
        <p:spPr>
          <a:xfrm>
            <a:off x="849352" y="2645639"/>
            <a:ext cx="5331318" cy="3431776"/>
          </a:xfrm>
        </p:spPr>
        <p:txBody>
          <a:bodyPr/>
          <a:lstStyle/>
          <a:p>
            <a:r>
              <a:rPr lang="en-US" dirty="0"/>
              <a:t>Again, this falls under the social skills umbrella (sensing a trend?). It involves being able to collaborate, adjust in relation to others, and be sensitive to the needs of others.</a:t>
            </a:r>
          </a:p>
        </p:txBody>
      </p:sp>
      <p:sp>
        <p:nvSpPr>
          <p:cNvPr id="5" name="Text Placeholder 4">
            <a:extLst>
              <a:ext uri="{FF2B5EF4-FFF2-40B4-BE49-F238E27FC236}">
                <a16:creationId xmlns:a16="http://schemas.microsoft.com/office/drawing/2014/main" id="{1CEEE95A-A666-FE46-B822-154F1C0C06EE}"/>
              </a:ext>
            </a:extLst>
          </p:cNvPr>
          <p:cNvSpPr>
            <a:spLocks noGrp="1"/>
          </p:cNvSpPr>
          <p:nvPr>
            <p:ph type="body" sz="quarter" idx="3"/>
          </p:nvPr>
        </p:nvSpPr>
        <p:spPr/>
        <p:txBody>
          <a:bodyPr/>
          <a:lstStyle/>
          <a:p>
            <a:r>
              <a:rPr lang="en-US" dirty="0"/>
              <a:t>ILAUGH?</a:t>
            </a:r>
          </a:p>
        </p:txBody>
      </p:sp>
      <p:sp>
        <p:nvSpPr>
          <p:cNvPr id="6" name="Content Placeholder 5">
            <a:extLst>
              <a:ext uri="{FF2B5EF4-FFF2-40B4-BE49-F238E27FC236}">
                <a16:creationId xmlns:a16="http://schemas.microsoft.com/office/drawing/2014/main" id="{0FAFDD09-7572-2949-8393-C30626F20A51}"/>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1155280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66C6A-A3CD-8249-89FD-0977408CD264}"/>
              </a:ext>
            </a:extLst>
          </p:cNvPr>
          <p:cNvSpPr>
            <a:spLocks noGrp="1"/>
          </p:cNvSpPr>
          <p:nvPr>
            <p:ph type="title"/>
          </p:nvPr>
        </p:nvSpPr>
        <p:spPr/>
        <p:txBody>
          <a:bodyPr/>
          <a:lstStyle/>
          <a:p>
            <a:r>
              <a:rPr lang="en-US" dirty="0"/>
              <a:t>#4 – People Management</a:t>
            </a:r>
          </a:p>
        </p:txBody>
      </p:sp>
      <p:sp>
        <p:nvSpPr>
          <p:cNvPr id="3" name="Content Placeholder 2">
            <a:extLst>
              <a:ext uri="{FF2B5EF4-FFF2-40B4-BE49-F238E27FC236}">
                <a16:creationId xmlns:a16="http://schemas.microsoft.com/office/drawing/2014/main" id="{DBF9A8E7-1923-E44B-B4C9-62748AEA6407}"/>
              </a:ext>
            </a:extLst>
          </p:cNvPr>
          <p:cNvSpPr>
            <a:spLocks noGrp="1"/>
          </p:cNvSpPr>
          <p:nvPr>
            <p:ph sz="half" idx="2"/>
          </p:nvPr>
        </p:nvSpPr>
        <p:spPr>
          <a:xfrm>
            <a:off x="1050073" y="2658533"/>
            <a:ext cx="4961258" cy="3496940"/>
          </a:xfrm>
        </p:spPr>
        <p:txBody>
          <a:bodyPr>
            <a:normAutofit/>
          </a:bodyPr>
          <a:lstStyle/>
          <a:p>
            <a:r>
              <a:rPr lang="en-US" dirty="0"/>
              <a:t>In the report, this included being able to motivate people, develop the talents and skills of employees, and pick the best people for a job. This will be especially in demand for managers in the media and energy industries.</a:t>
            </a:r>
          </a:p>
          <a:p>
            <a:pPr marL="0" indent="0">
              <a:buNone/>
            </a:pPr>
            <a:endParaRPr lang="en-US" dirty="0"/>
          </a:p>
        </p:txBody>
      </p:sp>
      <p:sp>
        <p:nvSpPr>
          <p:cNvPr id="5" name="Text Placeholder 4">
            <a:extLst>
              <a:ext uri="{FF2B5EF4-FFF2-40B4-BE49-F238E27FC236}">
                <a16:creationId xmlns:a16="http://schemas.microsoft.com/office/drawing/2014/main" id="{C6DF3AB4-5018-A644-B184-299123B82690}"/>
              </a:ext>
            </a:extLst>
          </p:cNvPr>
          <p:cNvSpPr>
            <a:spLocks noGrp="1"/>
          </p:cNvSpPr>
          <p:nvPr>
            <p:ph type="body" sz="quarter" idx="3"/>
          </p:nvPr>
        </p:nvSpPr>
        <p:spPr/>
        <p:txBody>
          <a:bodyPr/>
          <a:lstStyle/>
          <a:p>
            <a:r>
              <a:rPr lang="en-US" dirty="0"/>
              <a:t>ILAUGH?</a:t>
            </a:r>
          </a:p>
        </p:txBody>
      </p:sp>
      <p:sp>
        <p:nvSpPr>
          <p:cNvPr id="6" name="Content Placeholder 5">
            <a:extLst>
              <a:ext uri="{FF2B5EF4-FFF2-40B4-BE49-F238E27FC236}">
                <a16:creationId xmlns:a16="http://schemas.microsoft.com/office/drawing/2014/main" id="{044FED94-EDF1-BB46-B49B-2A5E141528BE}"/>
              </a:ext>
            </a:extLst>
          </p:cNvPr>
          <p:cNvSpPr>
            <a:spLocks noGrp="1"/>
          </p:cNvSpPr>
          <p:nvPr>
            <p:ph sz="quarter" idx="4"/>
          </p:nvPr>
        </p:nvSpPr>
        <p:spPr/>
        <p:txBody>
          <a:bodyPr>
            <a:normAutofit/>
          </a:bodyPr>
          <a:lstStyle/>
          <a:p>
            <a:endParaRPr lang="en-US"/>
          </a:p>
        </p:txBody>
      </p:sp>
    </p:spTree>
    <p:extLst>
      <p:ext uri="{BB962C8B-B14F-4D97-AF65-F5344CB8AC3E}">
        <p14:creationId xmlns:p14="http://schemas.microsoft.com/office/powerpoint/2010/main" val="3639463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42DA-B68F-FC4E-B598-51ECE6D7B0E4}"/>
              </a:ext>
            </a:extLst>
          </p:cNvPr>
          <p:cNvSpPr>
            <a:spLocks noGrp="1"/>
          </p:cNvSpPr>
          <p:nvPr>
            <p:ph type="title"/>
          </p:nvPr>
        </p:nvSpPr>
        <p:spPr/>
        <p:txBody>
          <a:bodyPr/>
          <a:lstStyle/>
          <a:p>
            <a:r>
              <a:rPr lang="en-US" dirty="0"/>
              <a:t>#3 - Creativity</a:t>
            </a:r>
          </a:p>
        </p:txBody>
      </p:sp>
      <p:sp>
        <p:nvSpPr>
          <p:cNvPr id="3" name="Content Placeholder 2">
            <a:extLst>
              <a:ext uri="{FF2B5EF4-FFF2-40B4-BE49-F238E27FC236}">
                <a16:creationId xmlns:a16="http://schemas.microsoft.com/office/drawing/2014/main" id="{24ED0908-BF0B-A444-858D-82F44765B796}"/>
              </a:ext>
            </a:extLst>
          </p:cNvPr>
          <p:cNvSpPr>
            <a:spLocks noGrp="1"/>
          </p:cNvSpPr>
          <p:nvPr>
            <p:ph sz="half" idx="2"/>
          </p:nvPr>
        </p:nvSpPr>
        <p:spPr>
          <a:xfrm>
            <a:off x="1016619" y="2507282"/>
            <a:ext cx="4718304" cy="3603586"/>
          </a:xfrm>
        </p:spPr>
        <p:txBody>
          <a:bodyPr>
            <a:normAutofit/>
          </a:bodyPr>
          <a:lstStyle/>
          <a:p>
            <a:r>
              <a:rPr lang="en-US" dirty="0"/>
              <a:t>In 2015, creativity ranked 10th on the list. It's now one of the top three skills employers will seek. Why? Because as we're bombarded by new technologies, employers want creative people who can apply that tech to new products and services.</a:t>
            </a:r>
          </a:p>
          <a:p>
            <a:pPr marL="0" indent="0">
              <a:buNone/>
            </a:pPr>
            <a:endParaRPr lang="en-US" dirty="0"/>
          </a:p>
        </p:txBody>
      </p:sp>
      <p:sp>
        <p:nvSpPr>
          <p:cNvPr id="5" name="Text Placeholder 4">
            <a:extLst>
              <a:ext uri="{FF2B5EF4-FFF2-40B4-BE49-F238E27FC236}">
                <a16:creationId xmlns:a16="http://schemas.microsoft.com/office/drawing/2014/main" id="{16FC9E59-7868-D942-B58A-09A806465A88}"/>
              </a:ext>
            </a:extLst>
          </p:cNvPr>
          <p:cNvSpPr>
            <a:spLocks noGrp="1"/>
          </p:cNvSpPr>
          <p:nvPr>
            <p:ph type="body" sz="quarter" idx="3"/>
          </p:nvPr>
        </p:nvSpPr>
        <p:spPr/>
        <p:txBody>
          <a:bodyPr/>
          <a:lstStyle/>
          <a:p>
            <a:r>
              <a:rPr lang="en-US" dirty="0"/>
              <a:t>ILAUGH?</a:t>
            </a:r>
          </a:p>
        </p:txBody>
      </p:sp>
      <p:sp>
        <p:nvSpPr>
          <p:cNvPr id="6" name="Content Placeholder 5">
            <a:extLst>
              <a:ext uri="{FF2B5EF4-FFF2-40B4-BE49-F238E27FC236}">
                <a16:creationId xmlns:a16="http://schemas.microsoft.com/office/drawing/2014/main" id="{CB24B8DF-DEBF-ED4F-8237-059FB891B2B5}"/>
              </a:ext>
            </a:extLst>
          </p:cNvPr>
          <p:cNvSpPr>
            <a:spLocks noGrp="1"/>
          </p:cNvSpPr>
          <p:nvPr>
            <p:ph sz="quarter" idx="4"/>
          </p:nvPr>
        </p:nvSpPr>
        <p:spPr/>
        <p:txBody>
          <a:bodyPr>
            <a:normAutofit/>
          </a:bodyPr>
          <a:lstStyle/>
          <a:p>
            <a:endParaRPr lang="en-US"/>
          </a:p>
        </p:txBody>
      </p:sp>
    </p:spTree>
    <p:extLst>
      <p:ext uri="{BB962C8B-B14F-4D97-AF65-F5344CB8AC3E}">
        <p14:creationId xmlns:p14="http://schemas.microsoft.com/office/powerpoint/2010/main" val="2561998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04300-3A01-094C-B008-2123D029531B}"/>
              </a:ext>
            </a:extLst>
          </p:cNvPr>
          <p:cNvSpPr>
            <a:spLocks noGrp="1"/>
          </p:cNvSpPr>
          <p:nvPr>
            <p:ph type="title"/>
          </p:nvPr>
        </p:nvSpPr>
        <p:spPr/>
        <p:txBody>
          <a:bodyPr/>
          <a:lstStyle/>
          <a:p>
            <a:r>
              <a:rPr lang="en-US" dirty="0"/>
              <a:t>#2 – Critical Thinking</a:t>
            </a:r>
          </a:p>
        </p:txBody>
      </p:sp>
      <p:sp>
        <p:nvSpPr>
          <p:cNvPr id="3" name="Content Placeholder 2">
            <a:extLst>
              <a:ext uri="{FF2B5EF4-FFF2-40B4-BE49-F238E27FC236}">
                <a16:creationId xmlns:a16="http://schemas.microsoft.com/office/drawing/2014/main" id="{FC1437B2-EA4C-5D4C-A0AA-1C3134154774}"/>
              </a:ext>
            </a:extLst>
          </p:cNvPr>
          <p:cNvSpPr>
            <a:spLocks noGrp="1"/>
          </p:cNvSpPr>
          <p:nvPr>
            <p:ph sz="half" idx="2"/>
          </p:nvPr>
        </p:nvSpPr>
        <p:spPr>
          <a:xfrm>
            <a:off x="1016620" y="2658533"/>
            <a:ext cx="4718304" cy="3697662"/>
          </a:xfrm>
        </p:spPr>
        <p:txBody>
          <a:bodyPr>
            <a:normAutofit fontScale="92500"/>
          </a:bodyPr>
          <a:lstStyle/>
          <a:p>
            <a:r>
              <a:rPr lang="en-US" dirty="0"/>
              <a:t>As automation increases, the need for humans who can employ logic and reasoning increases. This is, in part, because machines must be directed ethically and optimally. Employers want people with critical minds who can evaluate the uses or abuses of the power of technology, and use them to benefit the company, the people in it, and the future.</a:t>
            </a:r>
          </a:p>
          <a:p>
            <a:pPr marL="0" indent="0">
              <a:buNone/>
            </a:pPr>
            <a:endParaRPr lang="en-US" dirty="0"/>
          </a:p>
        </p:txBody>
      </p:sp>
      <p:sp>
        <p:nvSpPr>
          <p:cNvPr id="5" name="Text Placeholder 4">
            <a:extLst>
              <a:ext uri="{FF2B5EF4-FFF2-40B4-BE49-F238E27FC236}">
                <a16:creationId xmlns:a16="http://schemas.microsoft.com/office/drawing/2014/main" id="{64CE4606-1391-A94B-94B4-7725098DDB20}"/>
              </a:ext>
            </a:extLst>
          </p:cNvPr>
          <p:cNvSpPr>
            <a:spLocks noGrp="1"/>
          </p:cNvSpPr>
          <p:nvPr>
            <p:ph type="body" sz="quarter" idx="3"/>
          </p:nvPr>
        </p:nvSpPr>
        <p:spPr/>
        <p:txBody>
          <a:bodyPr/>
          <a:lstStyle/>
          <a:p>
            <a:r>
              <a:rPr lang="en-US" dirty="0"/>
              <a:t>ILAUGH?</a:t>
            </a:r>
          </a:p>
        </p:txBody>
      </p:sp>
      <p:sp>
        <p:nvSpPr>
          <p:cNvPr id="6" name="Content Placeholder 5">
            <a:extLst>
              <a:ext uri="{FF2B5EF4-FFF2-40B4-BE49-F238E27FC236}">
                <a16:creationId xmlns:a16="http://schemas.microsoft.com/office/drawing/2014/main" id="{873CDDB7-8A8D-D84E-B9F1-8F4D42C98DC9}"/>
              </a:ext>
            </a:extLst>
          </p:cNvPr>
          <p:cNvSpPr>
            <a:spLocks noGrp="1"/>
          </p:cNvSpPr>
          <p:nvPr>
            <p:ph sz="quarter" idx="4"/>
          </p:nvPr>
        </p:nvSpPr>
        <p:spPr/>
        <p:txBody>
          <a:bodyPr>
            <a:normAutofit fontScale="92500"/>
          </a:bodyPr>
          <a:lstStyle/>
          <a:p>
            <a:endParaRPr lang="en-US"/>
          </a:p>
        </p:txBody>
      </p:sp>
    </p:spTree>
    <p:extLst>
      <p:ext uri="{BB962C8B-B14F-4D97-AF65-F5344CB8AC3E}">
        <p14:creationId xmlns:p14="http://schemas.microsoft.com/office/powerpoint/2010/main" val="2946029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8CBF-E683-E348-931F-2AB5E58E832B}"/>
              </a:ext>
            </a:extLst>
          </p:cNvPr>
          <p:cNvSpPr>
            <a:spLocks noGrp="1"/>
          </p:cNvSpPr>
          <p:nvPr>
            <p:ph type="title"/>
          </p:nvPr>
        </p:nvSpPr>
        <p:spPr/>
        <p:txBody>
          <a:bodyPr/>
          <a:lstStyle/>
          <a:p>
            <a:r>
              <a:rPr lang="en-US" dirty="0"/>
              <a:t>#1 – Complex Problem Solving</a:t>
            </a:r>
          </a:p>
        </p:txBody>
      </p:sp>
      <p:sp>
        <p:nvSpPr>
          <p:cNvPr id="3" name="Content Placeholder 2">
            <a:extLst>
              <a:ext uri="{FF2B5EF4-FFF2-40B4-BE49-F238E27FC236}">
                <a16:creationId xmlns:a16="http://schemas.microsoft.com/office/drawing/2014/main" id="{928BBB62-B0E6-C74C-AB3F-070D3AC33BED}"/>
              </a:ext>
            </a:extLst>
          </p:cNvPr>
          <p:cNvSpPr>
            <a:spLocks noGrp="1"/>
          </p:cNvSpPr>
          <p:nvPr>
            <p:ph sz="half" idx="2"/>
          </p:nvPr>
        </p:nvSpPr>
        <p:spPr>
          <a:xfrm>
            <a:off x="1050073" y="2658533"/>
            <a:ext cx="4718304" cy="3463487"/>
          </a:xfrm>
        </p:spPr>
        <p:txBody>
          <a:bodyPr>
            <a:normAutofit fontScale="70000" lnSpcReduction="20000"/>
          </a:bodyPr>
          <a:lstStyle/>
          <a:p>
            <a:r>
              <a:rPr lang="en-US" sz="2600" dirty="0"/>
              <a:t>Technology can make life easier, but it can also make things more complicated. For example, you could use wearables to help map the walking patterns of nurses and doctors in a hospital to see how to make things more efficient. But without a human being analyzing those results while </a:t>
            </a:r>
            <a:r>
              <a:rPr lang="en-US" sz="2600" i="1" dirty="0"/>
              <a:t>also</a:t>
            </a:r>
            <a:r>
              <a:rPr lang="en-US" sz="2600" dirty="0"/>
              <a:t> having intelligent conversations with nurses, doctors, and patients, you will likely end up with a wrong or even dangerous result.</a:t>
            </a:r>
          </a:p>
          <a:p>
            <a:r>
              <a:rPr lang="en-US" sz="2600" dirty="0"/>
              <a:t>The report shows that 36% of all jobs across all industries will require complex problem-solving abilities as a core skill by 2020.</a:t>
            </a:r>
            <a:br>
              <a:rPr lang="en-US" dirty="0"/>
            </a:br>
            <a:endParaRPr lang="en-US" dirty="0"/>
          </a:p>
          <a:p>
            <a:endParaRPr lang="en-US" dirty="0"/>
          </a:p>
        </p:txBody>
      </p:sp>
      <p:sp>
        <p:nvSpPr>
          <p:cNvPr id="5" name="Text Placeholder 4">
            <a:extLst>
              <a:ext uri="{FF2B5EF4-FFF2-40B4-BE49-F238E27FC236}">
                <a16:creationId xmlns:a16="http://schemas.microsoft.com/office/drawing/2014/main" id="{15C8C0C2-5503-A447-BC7A-B26E6E9993FF}"/>
              </a:ext>
            </a:extLst>
          </p:cNvPr>
          <p:cNvSpPr>
            <a:spLocks noGrp="1"/>
          </p:cNvSpPr>
          <p:nvPr>
            <p:ph type="body" sz="quarter" idx="3"/>
          </p:nvPr>
        </p:nvSpPr>
        <p:spPr/>
        <p:txBody>
          <a:bodyPr/>
          <a:lstStyle/>
          <a:p>
            <a:r>
              <a:rPr lang="en-US" dirty="0"/>
              <a:t>ILAUGH?</a:t>
            </a:r>
          </a:p>
        </p:txBody>
      </p:sp>
      <p:sp>
        <p:nvSpPr>
          <p:cNvPr id="6" name="Content Placeholder 5">
            <a:extLst>
              <a:ext uri="{FF2B5EF4-FFF2-40B4-BE49-F238E27FC236}">
                <a16:creationId xmlns:a16="http://schemas.microsoft.com/office/drawing/2014/main" id="{679A928D-EED1-F84D-9749-C779960FD773}"/>
              </a:ext>
            </a:extLst>
          </p:cNvPr>
          <p:cNvSpPr>
            <a:spLocks noGrp="1"/>
          </p:cNvSpPr>
          <p:nvPr>
            <p:ph sz="quarter" idx="4"/>
          </p:nvPr>
        </p:nvSpPr>
        <p:spPr/>
        <p:txBody>
          <a:bodyPr>
            <a:normAutofit fontScale="70000" lnSpcReduction="20000"/>
          </a:bodyPr>
          <a:lstStyle/>
          <a:p>
            <a:endParaRPr lang="en-US"/>
          </a:p>
        </p:txBody>
      </p:sp>
    </p:spTree>
    <p:extLst>
      <p:ext uri="{BB962C8B-B14F-4D97-AF65-F5344CB8AC3E}">
        <p14:creationId xmlns:p14="http://schemas.microsoft.com/office/powerpoint/2010/main" val="3003699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of the summary">
            <a:extLst>
              <a:ext uri="{FF2B5EF4-FFF2-40B4-BE49-F238E27FC236}">
                <a16:creationId xmlns:a16="http://schemas.microsoft.com/office/drawing/2014/main" id="{6A5CB4F8-D14A-714F-A0F6-8092E71818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9757" y="597121"/>
            <a:ext cx="7372486" cy="5266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426EDFA-04D2-4B44-9354-990259F7A03B}"/>
              </a:ext>
            </a:extLst>
          </p:cNvPr>
          <p:cNvSpPr txBox="1"/>
          <p:nvPr/>
        </p:nvSpPr>
        <p:spPr>
          <a:xfrm>
            <a:off x="959004" y="5737659"/>
            <a:ext cx="6289288" cy="523220"/>
          </a:xfrm>
          <a:prstGeom prst="rect">
            <a:avLst/>
          </a:prstGeom>
          <a:noFill/>
        </p:spPr>
        <p:txBody>
          <a:bodyPr wrap="square" rtlCol="0">
            <a:spAutoFit/>
          </a:bodyPr>
          <a:lstStyle/>
          <a:p>
            <a:r>
              <a:rPr lang="en-US" sz="1400" dirty="0"/>
              <a:t>7/8/2021:  </a:t>
            </a:r>
            <a:r>
              <a:rPr lang="en-US" sz="1400" dirty="0">
                <a:hlinkClick r:id="rId3"/>
              </a:rPr>
              <a:t>https://www.nber.org/digest/nov15/growing-importance-social-skills-labor-market</a:t>
            </a:r>
            <a:r>
              <a:rPr lang="en-US" sz="1400" dirty="0"/>
              <a:t> </a:t>
            </a:r>
          </a:p>
        </p:txBody>
      </p:sp>
    </p:spTree>
    <p:extLst>
      <p:ext uri="{BB962C8B-B14F-4D97-AF65-F5344CB8AC3E}">
        <p14:creationId xmlns:p14="http://schemas.microsoft.com/office/powerpoint/2010/main" val="1323722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5A33FB-6852-E647-8F62-05ABEF0EC702}"/>
              </a:ext>
            </a:extLst>
          </p:cNvPr>
          <p:cNvSpPr>
            <a:spLocks noGrp="1"/>
          </p:cNvSpPr>
          <p:nvPr>
            <p:ph idx="1"/>
          </p:nvPr>
        </p:nvSpPr>
        <p:spPr/>
        <p:txBody>
          <a:bodyPr>
            <a:normAutofit/>
          </a:bodyPr>
          <a:lstStyle/>
          <a:p>
            <a:pPr marL="0" indent="0">
              <a:buNone/>
            </a:pPr>
            <a:r>
              <a:rPr lang="en-US" sz="6000" dirty="0"/>
              <a:t>Smart is not enough</a:t>
            </a:r>
          </a:p>
        </p:txBody>
      </p:sp>
    </p:spTree>
    <p:extLst>
      <p:ext uri="{BB962C8B-B14F-4D97-AF65-F5344CB8AC3E}">
        <p14:creationId xmlns:p14="http://schemas.microsoft.com/office/powerpoint/2010/main" val="2764156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9895C-8191-9449-A148-301D1D03EC78}"/>
              </a:ext>
            </a:extLst>
          </p:cNvPr>
          <p:cNvSpPr>
            <a:spLocks noGrp="1"/>
          </p:cNvSpPr>
          <p:nvPr>
            <p:ph type="title"/>
          </p:nvPr>
        </p:nvSpPr>
        <p:spPr/>
        <p:txBody>
          <a:bodyPr/>
          <a:lstStyle/>
          <a:p>
            <a:r>
              <a:rPr lang="en-US" dirty="0"/>
              <a:t>Invisible Disability in the Workplace</a:t>
            </a:r>
          </a:p>
        </p:txBody>
      </p:sp>
      <p:sp>
        <p:nvSpPr>
          <p:cNvPr id="3" name="Content Placeholder 2">
            <a:extLst>
              <a:ext uri="{FF2B5EF4-FFF2-40B4-BE49-F238E27FC236}">
                <a16:creationId xmlns:a16="http://schemas.microsoft.com/office/drawing/2014/main" id="{AB0233C5-F070-0049-AA51-584C97149F42}"/>
              </a:ext>
            </a:extLst>
          </p:cNvPr>
          <p:cNvSpPr>
            <a:spLocks noGrp="1"/>
          </p:cNvSpPr>
          <p:nvPr>
            <p:ph idx="1"/>
          </p:nvPr>
        </p:nvSpPr>
        <p:spPr/>
        <p:txBody>
          <a:bodyPr/>
          <a:lstStyle/>
          <a:p>
            <a:r>
              <a:rPr lang="en-US" dirty="0">
                <a:hlinkClick r:id="rId2"/>
              </a:rPr>
              <a:t>https://www.healthlinkscertified.org/uploads/files/2021_03_26_22_09_20_OMaW_Invisible-Diversity-Report_2018-.pdf</a:t>
            </a:r>
            <a:endParaRPr lang="en-US" dirty="0"/>
          </a:p>
          <a:p>
            <a:endParaRPr lang="en-US" dirty="0"/>
          </a:p>
        </p:txBody>
      </p:sp>
    </p:spTree>
    <p:extLst>
      <p:ext uri="{BB962C8B-B14F-4D97-AF65-F5344CB8AC3E}">
        <p14:creationId xmlns:p14="http://schemas.microsoft.com/office/powerpoint/2010/main" val="2604427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314AD28-8962-FB4E-A835-3EB03921B6FD}"/>
              </a:ext>
            </a:extLst>
          </p:cNvPr>
          <p:cNvPicPr>
            <a:picLocks noGrp="1" noChangeAspect="1"/>
          </p:cNvPicPr>
          <p:nvPr>
            <p:ph idx="1"/>
          </p:nvPr>
        </p:nvPicPr>
        <p:blipFill>
          <a:blip r:embed="rId2"/>
          <a:stretch>
            <a:fillRect/>
          </a:stretch>
        </p:blipFill>
        <p:spPr>
          <a:xfrm>
            <a:off x="3844848" y="807726"/>
            <a:ext cx="4027913" cy="1503295"/>
          </a:xfrm>
        </p:spPr>
      </p:pic>
      <p:sp>
        <p:nvSpPr>
          <p:cNvPr id="6" name="TextBox 5">
            <a:extLst>
              <a:ext uri="{FF2B5EF4-FFF2-40B4-BE49-F238E27FC236}">
                <a16:creationId xmlns:a16="http://schemas.microsoft.com/office/drawing/2014/main" id="{F0D0C15A-6ABC-8148-A75C-6C331304E23B}"/>
              </a:ext>
            </a:extLst>
          </p:cNvPr>
          <p:cNvSpPr txBox="1"/>
          <p:nvPr/>
        </p:nvSpPr>
        <p:spPr>
          <a:xfrm>
            <a:off x="1951462" y="3239429"/>
            <a:ext cx="5564459" cy="1938992"/>
          </a:xfrm>
          <a:prstGeom prst="rect">
            <a:avLst/>
          </a:prstGeom>
          <a:noFill/>
        </p:spPr>
        <p:txBody>
          <a:bodyPr wrap="square" rtlCol="0">
            <a:spAutoFit/>
          </a:bodyPr>
          <a:lstStyle/>
          <a:p>
            <a:r>
              <a:rPr lang="en-US" sz="2400" dirty="0"/>
              <a:t>Brittany Schmidt, MA-CCC/SLP</a:t>
            </a:r>
          </a:p>
          <a:p>
            <a:r>
              <a:rPr lang="en-US" sz="2400" dirty="0"/>
              <a:t>1105 W. Russell St.</a:t>
            </a:r>
          </a:p>
          <a:p>
            <a:r>
              <a:rPr lang="en-US" sz="2400" dirty="0"/>
              <a:t>Sioux Falls, SD 57104</a:t>
            </a:r>
          </a:p>
          <a:p>
            <a:r>
              <a:rPr lang="en-US" sz="2400" dirty="0">
                <a:hlinkClick r:id="rId3"/>
              </a:rPr>
              <a:t>www.abc-autism.com</a:t>
            </a:r>
            <a:endParaRPr lang="en-US" sz="2400" dirty="0"/>
          </a:p>
          <a:p>
            <a:r>
              <a:rPr lang="en-US" sz="2400" dirty="0"/>
              <a:t>605-351-1002</a:t>
            </a:r>
          </a:p>
        </p:txBody>
      </p:sp>
    </p:spTree>
    <p:extLst>
      <p:ext uri="{BB962C8B-B14F-4D97-AF65-F5344CB8AC3E}">
        <p14:creationId xmlns:p14="http://schemas.microsoft.com/office/powerpoint/2010/main" val="95476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C31C-AD9E-E14D-92C0-7E726FBA886E}"/>
              </a:ext>
            </a:extLst>
          </p:cNvPr>
          <p:cNvSpPr>
            <a:spLocks noGrp="1"/>
          </p:cNvSpPr>
          <p:nvPr>
            <p:ph type="title"/>
          </p:nvPr>
        </p:nvSpPr>
        <p:spPr/>
        <p:txBody>
          <a:bodyPr>
            <a:normAutofit/>
          </a:bodyPr>
          <a:lstStyle/>
          <a:p>
            <a:r>
              <a:rPr lang="en-US" dirty="0">
                <a:hlinkClick r:id="rId2"/>
              </a:rPr>
              <a:t>www.socialthinking.com</a:t>
            </a:r>
            <a:endParaRPr lang="en-US" dirty="0"/>
          </a:p>
        </p:txBody>
      </p:sp>
      <p:sp>
        <p:nvSpPr>
          <p:cNvPr id="3" name="Content Placeholder 2">
            <a:extLst>
              <a:ext uri="{FF2B5EF4-FFF2-40B4-BE49-F238E27FC236}">
                <a16:creationId xmlns:a16="http://schemas.microsoft.com/office/drawing/2014/main" id="{D376E563-9490-7048-BD2F-8386737C3402}"/>
              </a:ext>
            </a:extLst>
          </p:cNvPr>
          <p:cNvSpPr>
            <a:spLocks noGrp="1"/>
          </p:cNvSpPr>
          <p:nvPr>
            <p:ph idx="1"/>
          </p:nvPr>
        </p:nvSpPr>
        <p:spPr/>
        <p:txBody>
          <a:bodyPr/>
          <a:lstStyle/>
          <a:p>
            <a:r>
              <a:rPr lang="en-US" dirty="0"/>
              <a:t>The ability to consider your own and others thoughts, emotions, beliefs, intentions, knowledge, etc., to help interpret and respond to the information in your mind and possibly through your social behavioral interactions.</a:t>
            </a:r>
          </a:p>
          <a:p>
            <a:r>
              <a:rPr lang="en-US" dirty="0"/>
              <a:t>No specific diagnosis – Difficulty sharing space effectively.</a:t>
            </a:r>
          </a:p>
        </p:txBody>
      </p:sp>
    </p:spTree>
    <p:extLst>
      <p:ext uri="{BB962C8B-B14F-4D97-AF65-F5344CB8AC3E}">
        <p14:creationId xmlns:p14="http://schemas.microsoft.com/office/powerpoint/2010/main" val="1958540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4B6DD-A87A-CE47-ACDB-94558DD4741C}"/>
              </a:ext>
            </a:extLst>
          </p:cNvPr>
          <p:cNvSpPr>
            <a:spLocks noGrp="1"/>
          </p:cNvSpPr>
          <p:nvPr>
            <p:ph type="title"/>
          </p:nvPr>
        </p:nvSpPr>
        <p:spPr/>
        <p:txBody>
          <a:bodyPr/>
          <a:lstStyle/>
          <a:p>
            <a:r>
              <a:rPr lang="en-US" dirty="0"/>
              <a:t>Why Social Thinking?</a:t>
            </a:r>
          </a:p>
        </p:txBody>
      </p:sp>
      <p:sp>
        <p:nvSpPr>
          <p:cNvPr id="3" name="Content Placeholder 2">
            <a:extLst>
              <a:ext uri="{FF2B5EF4-FFF2-40B4-BE49-F238E27FC236}">
                <a16:creationId xmlns:a16="http://schemas.microsoft.com/office/drawing/2014/main" id="{76DE773D-F6A2-EC4D-965B-DF8F749FB932}"/>
              </a:ext>
            </a:extLst>
          </p:cNvPr>
          <p:cNvSpPr>
            <a:spLocks noGrp="1"/>
          </p:cNvSpPr>
          <p:nvPr>
            <p:ph idx="1"/>
          </p:nvPr>
        </p:nvSpPr>
        <p:spPr/>
        <p:txBody>
          <a:bodyPr/>
          <a:lstStyle/>
          <a:p>
            <a:r>
              <a:rPr lang="en-US" dirty="0"/>
              <a:t>Based on </a:t>
            </a:r>
            <a:r>
              <a:rPr lang="en-US" b="1" dirty="0"/>
              <a:t>Theory of Mind </a:t>
            </a:r>
            <a:r>
              <a:rPr lang="en-US" sz="1600" dirty="0"/>
              <a:t>(Baron-Cohen, Leslie, and Frith, 1985)</a:t>
            </a:r>
          </a:p>
          <a:p>
            <a:pPr lvl="1"/>
            <a:r>
              <a:rPr lang="en-US" dirty="0"/>
              <a:t>Thinking about what others are thinking about you</a:t>
            </a:r>
          </a:p>
          <a:p>
            <a:r>
              <a:rPr lang="en-US" dirty="0"/>
              <a:t>Based on </a:t>
            </a:r>
            <a:r>
              <a:rPr lang="en-US" b="1" dirty="0"/>
              <a:t>Executive Functioning </a:t>
            </a:r>
            <a:r>
              <a:rPr lang="en-US" sz="1600" dirty="0"/>
              <a:t>(McEvoy, Rogers, Pennington)</a:t>
            </a:r>
          </a:p>
          <a:p>
            <a:pPr lvl="1"/>
            <a:r>
              <a:rPr lang="en-US" dirty="0"/>
              <a:t>Difficulty with organization and flexibility</a:t>
            </a:r>
          </a:p>
          <a:p>
            <a:r>
              <a:rPr lang="en-US" dirty="0"/>
              <a:t>Based on </a:t>
            </a:r>
            <a:r>
              <a:rPr lang="en-US" b="1" dirty="0"/>
              <a:t>Gestalt Processing </a:t>
            </a:r>
            <a:r>
              <a:rPr lang="en-US" sz="1600" dirty="0"/>
              <a:t>(Frith, 1989)</a:t>
            </a:r>
          </a:p>
          <a:p>
            <a:pPr lvl="1"/>
            <a:r>
              <a:rPr lang="en-US" dirty="0"/>
              <a:t>Thinking in pieces without relating to a larger picture/context or scenario</a:t>
            </a:r>
          </a:p>
          <a:p>
            <a:endParaRPr lang="en-US" dirty="0"/>
          </a:p>
        </p:txBody>
      </p:sp>
    </p:spTree>
    <p:extLst>
      <p:ext uri="{BB962C8B-B14F-4D97-AF65-F5344CB8AC3E}">
        <p14:creationId xmlns:p14="http://schemas.microsoft.com/office/powerpoint/2010/main" val="2751577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cial Competency Model - Image 2">
            <a:extLst>
              <a:ext uri="{FF2B5EF4-FFF2-40B4-BE49-F238E27FC236}">
                <a16:creationId xmlns:a16="http://schemas.microsoft.com/office/drawing/2014/main" id="{A740E999-6226-0F47-8E37-54F22970D7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5824" y="898350"/>
            <a:ext cx="8680351" cy="506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665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B4D4-9DAE-F94A-908E-11A5A95F8CE8}"/>
              </a:ext>
            </a:extLst>
          </p:cNvPr>
          <p:cNvSpPr>
            <a:spLocks noGrp="1"/>
          </p:cNvSpPr>
          <p:nvPr>
            <p:ph type="title"/>
          </p:nvPr>
        </p:nvSpPr>
        <p:spPr/>
        <p:txBody>
          <a:bodyPr>
            <a:normAutofit fontScale="90000"/>
          </a:bodyPr>
          <a:lstStyle/>
          <a:p>
            <a:r>
              <a:rPr lang="en-US" dirty="0"/>
              <a:t>Critical Skills Required for Social Thinking</a:t>
            </a:r>
            <a:br>
              <a:rPr lang="en-US" dirty="0"/>
            </a:br>
            <a:r>
              <a:rPr lang="en-US" dirty="0"/>
              <a:t>I LAUGH</a:t>
            </a:r>
          </a:p>
        </p:txBody>
      </p:sp>
      <p:sp>
        <p:nvSpPr>
          <p:cNvPr id="5" name="TextBox 4">
            <a:extLst>
              <a:ext uri="{FF2B5EF4-FFF2-40B4-BE49-F238E27FC236}">
                <a16:creationId xmlns:a16="http://schemas.microsoft.com/office/drawing/2014/main" id="{308803CC-3026-284D-BED8-F62F094D4AA8}"/>
              </a:ext>
            </a:extLst>
          </p:cNvPr>
          <p:cNvSpPr txBox="1"/>
          <p:nvPr/>
        </p:nvSpPr>
        <p:spPr>
          <a:xfrm>
            <a:off x="2007220" y="2932770"/>
            <a:ext cx="7281746" cy="2677656"/>
          </a:xfrm>
          <a:prstGeom prst="rect">
            <a:avLst/>
          </a:prstGeom>
          <a:noFill/>
        </p:spPr>
        <p:txBody>
          <a:bodyPr wrap="square" rtlCol="0">
            <a:spAutoFit/>
          </a:bodyPr>
          <a:lstStyle/>
          <a:p>
            <a:r>
              <a:rPr lang="en-US" sz="2800" b="1" dirty="0"/>
              <a:t>I</a:t>
            </a:r>
            <a:r>
              <a:rPr lang="en-US" sz="2800" dirty="0"/>
              <a:t>	Initiating</a:t>
            </a:r>
          </a:p>
          <a:p>
            <a:r>
              <a:rPr lang="en-US" sz="2800" b="1" dirty="0"/>
              <a:t>L</a:t>
            </a:r>
            <a:r>
              <a:rPr lang="en-US" sz="2800" dirty="0"/>
              <a:t>	Listening with eyes, ears, and brain</a:t>
            </a:r>
          </a:p>
          <a:p>
            <a:r>
              <a:rPr lang="en-US" sz="2800" b="1" dirty="0"/>
              <a:t>A</a:t>
            </a:r>
            <a:r>
              <a:rPr lang="en-US" sz="2800" dirty="0"/>
              <a:t>	Abstracting and Inferencing</a:t>
            </a:r>
          </a:p>
          <a:p>
            <a:r>
              <a:rPr lang="en-US" sz="2800" b="1" dirty="0"/>
              <a:t>U</a:t>
            </a:r>
            <a:r>
              <a:rPr lang="en-US" sz="2800" dirty="0"/>
              <a:t>	Understanding Perspective</a:t>
            </a:r>
          </a:p>
          <a:p>
            <a:r>
              <a:rPr lang="en-US" sz="2800" b="1" dirty="0"/>
              <a:t>G</a:t>
            </a:r>
            <a:r>
              <a:rPr lang="en-US" sz="2800" dirty="0"/>
              <a:t>	Getting the Big Picture</a:t>
            </a:r>
          </a:p>
          <a:p>
            <a:r>
              <a:rPr lang="en-US" sz="2800" b="1" dirty="0"/>
              <a:t>H</a:t>
            </a:r>
            <a:r>
              <a:rPr lang="en-US" sz="2800" dirty="0"/>
              <a:t>	Humor</a:t>
            </a:r>
          </a:p>
        </p:txBody>
      </p:sp>
    </p:spTree>
    <p:extLst>
      <p:ext uri="{BB962C8B-B14F-4D97-AF65-F5344CB8AC3E}">
        <p14:creationId xmlns:p14="http://schemas.microsoft.com/office/powerpoint/2010/main" val="238344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984CE-E9D9-E544-B066-2740C66D3D50}"/>
              </a:ext>
            </a:extLst>
          </p:cNvPr>
          <p:cNvSpPr>
            <a:spLocks noGrp="1"/>
          </p:cNvSpPr>
          <p:nvPr>
            <p:ph type="title"/>
          </p:nvPr>
        </p:nvSpPr>
        <p:spPr/>
        <p:txBody>
          <a:bodyPr/>
          <a:lstStyle/>
          <a:p>
            <a:r>
              <a:rPr lang="en-US" dirty="0"/>
              <a:t>I = Initiating</a:t>
            </a:r>
          </a:p>
        </p:txBody>
      </p:sp>
      <p:sp>
        <p:nvSpPr>
          <p:cNvPr id="3" name="Content Placeholder 2">
            <a:extLst>
              <a:ext uri="{FF2B5EF4-FFF2-40B4-BE49-F238E27FC236}">
                <a16:creationId xmlns:a16="http://schemas.microsoft.com/office/drawing/2014/main" id="{2D618A27-4C9A-8F4A-98F9-A19A78A86E56}"/>
              </a:ext>
            </a:extLst>
          </p:cNvPr>
          <p:cNvSpPr>
            <a:spLocks noGrp="1"/>
          </p:cNvSpPr>
          <p:nvPr>
            <p:ph idx="1"/>
          </p:nvPr>
        </p:nvSpPr>
        <p:spPr/>
        <p:txBody>
          <a:bodyPr/>
          <a:lstStyle/>
          <a:p>
            <a:r>
              <a:rPr lang="en-US" dirty="0"/>
              <a:t>Ask a question, follow up question</a:t>
            </a:r>
          </a:p>
          <a:p>
            <a:r>
              <a:rPr lang="en-US" dirty="0"/>
              <a:t>Handling communication breakdowns</a:t>
            </a:r>
          </a:p>
          <a:p>
            <a:r>
              <a:rPr lang="en-US" dirty="0"/>
              <a:t>Approach a person or a situation</a:t>
            </a:r>
          </a:p>
          <a:p>
            <a:r>
              <a:rPr lang="en-US" dirty="0"/>
              <a:t>Start a task</a:t>
            </a:r>
          </a:p>
          <a:p>
            <a:r>
              <a:rPr lang="en-US" dirty="0"/>
              <a:t>Restart after a break</a:t>
            </a:r>
          </a:p>
          <a:p>
            <a:r>
              <a:rPr lang="en-US" dirty="0"/>
              <a:t>Role of anxiety</a:t>
            </a:r>
          </a:p>
          <a:p>
            <a:endParaRPr lang="en-US" dirty="0"/>
          </a:p>
        </p:txBody>
      </p:sp>
    </p:spTree>
    <p:extLst>
      <p:ext uri="{BB962C8B-B14F-4D97-AF65-F5344CB8AC3E}">
        <p14:creationId xmlns:p14="http://schemas.microsoft.com/office/powerpoint/2010/main" val="1594737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3564C-0091-534E-81EC-A62CF5E5DE7C}"/>
              </a:ext>
            </a:extLst>
          </p:cNvPr>
          <p:cNvSpPr>
            <a:spLocks noGrp="1"/>
          </p:cNvSpPr>
          <p:nvPr>
            <p:ph type="title"/>
          </p:nvPr>
        </p:nvSpPr>
        <p:spPr/>
        <p:txBody>
          <a:bodyPr/>
          <a:lstStyle/>
          <a:p>
            <a:r>
              <a:rPr lang="en-US" dirty="0"/>
              <a:t>L = Listening with eyes, ears and brain</a:t>
            </a:r>
          </a:p>
        </p:txBody>
      </p:sp>
      <p:sp>
        <p:nvSpPr>
          <p:cNvPr id="3" name="Content Placeholder 2">
            <a:extLst>
              <a:ext uri="{FF2B5EF4-FFF2-40B4-BE49-F238E27FC236}">
                <a16:creationId xmlns:a16="http://schemas.microsoft.com/office/drawing/2014/main" id="{9D4656A8-5A0E-7C41-8620-28C35672282F}"/>
              </a:ext>
            </a:extLst>
          </p:cNvPr>
          <p:cNvSpPr>
            <a:spLocks noGrp="1"/>
          </p:cNvSpPr>
          <p:nvPr>
            <p:ph idx="1"/>
          </p:nvPr>
        </p:nvSpPr>
        <p:spPr/>
        <p:txBody>
          <a:bodyPr/>
          <a:lstStyle/>
          <a:p>
            <a:r>
              <a:rPr lang="en-US" dirty="0"/>
              <a:t>Social Detective/Observer</a:t>
            </a:r>
          </a:p>
          <a:p>
            <a:r>
              <a:rPr lang="en-US" dirty="0"/>
              <a:t>Eye gaze and eye shift</a:t>
            </a:r>
          </a:p>
          <a:p>
            <a:r>
              <a:rPr lang="en-US" dirty="0"/>
              <a:t>Body language (tone of voice, facial expression, gestures, proximity, eye gaze/eye shift)</a:t>
            </a:r>
          </a:p>
          <a:p>
            <a:r>
              <a:rPr lang="en-US" dirty="0"/>
              <a:t>Multisensory input challenges</a:t>
            </a:r>
          </a:p>
          <a:p>
            <a:r>
              <a:rPr lang="en-US" dirty="0"/>
              <a:t>Prior knowledge and experiences</a:t>
            </a:r>
          </a:p>
          <a:p>
            <a:pPr marL="0" indent="0">
              <a:buNone/>
            </a:pPr>
            <a:endParaRPr lang="en-US" dirty="0"/>
          </a:p>
        </p:txBody>
      </p:sp>
    </p:spTree>
    <p:extLst>
      <p:ext uri="{BB962C8B-B14F-4D97-AF65-F5344CB8AC3E}">
        <p14:creationId xmlns:p14="http://schemas.microsoft.com/office/powerpoint/2010/main" val="428419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A958-6D6D-6640-A2C5-41058C8101BC}"/>
              </a:ext>
            </a:extLst>
          </p:cNvPr>
          <p:cNvSpPr>
            <a:spLocks noGrp="1"/>
          </p:cNvSpPr>
          <p:nvPr>
            <p:ph type="title"/>
          </p:nvPr>
        </p:nvSpPr>
        <p:spPr/>
        <p:txBody>
          <a:bodyPr/>
          <a:lstStyle/>
          <a:p>
            <a:r>
              <a:rPr lang="en-US" dirty="0"/>
              <a:t>A = Abstracting and Inferencing</a:t>
            </a:r>
          </a:p>
        </p:txBody>
      </p:sp>
      <p:sp>
        <p:nvSpPr>
          <p:cNvPr id="3" name="Content Placeholder 2">
            <a:extLst>
              <a:ext uri="{FF2B5EF4-FFF2-40B4-BE49-F238E27FC236}">
                <a16:creationId xmlns:a16="http://schemas.microsoft.com/office/drawing/2014/main" id="{950CB855-00EC-7F44-9E04-29ECCEBB7DC2}"/>
              </a:ext>
            </a:extLst>
          </p:cNvPr>
          <p:cNvSpPr>
            <a:spLocks noGrp="1"/>
          </p:cNvSpPr>
          <p:nvPr>
            <p:ph idx="1"/>
          </p:nvPr>
        </p:nvSpPr>
        <p:spPr/>
        <p:txBody>
          <a:bodyPr/>
          <a:lstStyle/>
          <a:p>
            <a:r>
              <a:rPr lang="en-US" dirty="0"/>
              <a:t>Figuring out what is important</a:t>
            </a:r>
          </a:p>
          <a:p>
            <a:r>
              <a:rPr lang="en-US" dirty="0"/>
              <a:t>Making a smart guess about intention</a:t>
            </a:r>
          </a:p>
          <a:p>
            <a:r>
              <a:rPr lang="en-US" dirty="0"/>
              <a:t>Subtle or hidden curriculum</a:t>
            </a:r>
          </a:p>
        </p:txBody>
      </p:sp>
    </p:spTree>
    <p:extLst>
      <p:ext uri="{BB962C8B-B14F-4D97-AF65-F5344CB8AC3E}">
        <p14:creationId xmlns:p14="http://schemas.microsoft.com/office/powerpoint/2010/main" val="35071210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65</TotalTime>
  <Words>1214</Words>
  <Application>Microsoft Office PowerPoint</Application>
  <PresentationFormat>Widescreen</PresentationFormat>
  <Paragraphs>109</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Garamond</vt:lpstr>
      <vt:lpstr>Organic</vt:lpstr>
      <vt:lpstr>ILAUGH  Getting to Work</vt:lpstr>
      <vt:lpstr>This session will introduce attendees to the ILAUGH model  Social Thinking©  and how these identified need areas impact the top 10 skills  for entering and succeeding in the workforce.   </vt:lpstr>
      <vt:lpstr>www.socialthinking.com</vt:lpstr>
      <vt:lpstr>Why Social Thinking?</vt:lpstr>
      <vt:lpstr>PowerPoint Presentation</vt:lpstr>
      <vt:lpstr>Critical Skills Required for Social Thinking I LAUGH</vt:lpstr>
      <vt:lpstr>I = Initiating</vt:lpstr>
      <vt:lpstr>L = Listening with eyes, ears and brain</vt:lpstr>
      <vt:lpstr>A = Abstracting and Inferencing</vt:lpstr>
      <vt:lpstr>U = Understanding Perspective</vt:lpstr>
      <vt:lpstr>G – Getting the Big Picture</vt:lpstr>
      <vt:lpstr>H = Humor</vt:lpstr>
      <vt:lpstr>World Economic Forum</vt:lpstr>
      <vt:lpstr>#10 – Cognitive Flexibility</vt:lpstr>
      <vt:lpstr>Critical Skills Required for Social Thinking I LAUGH</vt:lpstr>
      <vt:lpstr>#9 – Negotiation Skills</vt:lpstr>
      <vt:lpstr>#8 – Service Orientation</vt:lpstr>
      <vt:lpstr>#7 – Judgement and Decision Making</vt:lpstr>
      <vt:lpstr>#6 – Emotional Intelligence</vt:lpstr>
      <vt:lpstr>#5 – Coordinating with Others</vt:lpstr>
      <vt:lpstr>#4 – People Management</vt:lpstr>
      <vt:lpstr>#3 - Creativity</vt:lpstr>
      <vt:lpstr>#2 – Critical Thinking</vt:lpstr>
      <vt:lpstr>#1 – Complex Problem Solving</vt:lpstr>
      <vt:lpstr>PowerPoint Presentation</vt:lpstr>
      <vt:lpstr>PowerPoint Presentation</vt:lpstr>
      <vt:lpstr>Invisible Disability in the Workplace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ILAUGH  Getting to Work</dc:title>
  <dc:creator>Brittany Schmidt</dc:creator>
  <cp:lastModifiedBy>Kirschman, Cindy</cp:lastModifiedBy>
  <cp:revision>7</cp:revision>
  <dcterms:created xsi:type="dcterms:W3CDTF">2021-07-08T17:39:34Z</dcterms:created>
  <dcterms:modified xsi:type="dcterms:W3CDTF">2021-07-23T17:11:50Z</dcterms:modified>
</cp:coreProperties>
</file>