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8" r:id="rId2"/>
    <p:sldId id="296" r:id="rId3"/>
    <p:sldId id="281" r:id="rId4"/>
    <p:sldId id="301" r:id="rId5"/>
    <p:sldId id="302" r:id="rId6"/>
    <p:sldId id="294" r:id="rId7"/>
    <p:sldId id="304" r:id="rId8"/>
    <p:sldId id="298" r:id="rId9"/>
    <p:sldId id="300" r:id="rId10"/>
    <p:sldId id="303" r:id="rId11"/>
    <p:sldId id="295" r:id="rId12"/>
    <p:sldId id="293" r:id="rId13"/>
    <p:sldId id="284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DA4DD9-636E-4846-9A0D-BD73E9F4506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D00DC4-CED9-4071-9187-98215B27987B}">
      <dgm:prSet phldrT="[Text]"/>
      <dgm:spPr/>
      <dgm:t>
        <a:bodyPr/>
        <a:lstStyle/>
        <a:p>
          <a:r>
            <a:rPr lang="en-US" dirty="0"/>
            <a:t>Types of Jobs that Fit the Themes</a:t>
          </a:r>
        </a:p>
      </dgm:t>
    </dgm:pt>
    <dgm:pt modelId="{0DF8F97D-B0AE-49D7-998A-6056E028ACF4}" type="parTrans" cxnId="{479375E0-4A04-4C4A-B0F3-162723311935}">
      <dgm:prSet/>
      <dgm:spPr/>
      <dgm:t>
        <a:bodyPr/>
        <a:lstStyle/>
        <a:p>
          <a:endParaRPr lang="en-US"/>
        </a:p>
      </dgm:t>
    </dgm:pt>
    <dgm:pt modelId="{C6776A4E-9D16-443D-8157-54F9F9872E53}" type="sibTrans" cxnId="{479375E0-4A04-4C4A-B0F3-162723311935}">
      <dgm:prSet/>
      <dgm:spPr/>
      <dgm:t>
        <a:bodyPr/>
        <a:lstStyle/>
        <a:p>
          <a:endParaRPr lang="en-US"/>
        </a:p>
      </dgm:t>
    </dgm:pt>
    <dgm:pt modelId="{A5ABAF55-8A4E-475F-BF45-D403CCC58718}">
      <dgm:prSet phldrT="[Text]"/>
      <dgm:spPr/>
      <dgm:t>
        <a:bodyPr/>
        <a:lstStyle/>
        <a:p>
          <a:r>
            <a:rPr lang="en-US" dirty="0"/>
            <a:t>Employment Themes</a:t>
          </a:r>
        </a:p>
      </dgm:t>
    </dgm:pt>
    <dgm:pt modelId="{4B2C5B2F-6B50-4AA2-B5A3-C436A354179D}" type="parTrans" cxnId="{7FCE265D-3DF0-4F3D-9573-1A275480DC1E}">
      <dgm:prSet/>
      <dgm:spPr/>
      <dgm:t>
        <a:bodyPr/>
        <a:lstStyle/>
        <a:p>
          <a:endParaRPr lang="en-US"/>
        </a:p>
      </dgm:t>
    </dgm:pt>
    <dgm:pt modelId="{5A7452B0-DE9A-4080-92F5-5700AAC7E8B8}" type="sibTrans" cxnId="{7FCE265D-3DF0-4F3D-9573-1A275480DC1E}">
      <dgm:prSet/>
      <dgm:spPr/>
      <dgm:t>
        <a:bodyPr/>
        <a:lstStyle/>
        <a:p>
          <a:endParaRPr lang="en-US"/>
        </a:p>
      </dgm:t>
    </dgm:pt>
    <dgm:pt modelId="{70D4F4E2-EF00-43D1-83EE-570E8159307A}">
      <dgm:prSet phldrT="[Text]"/>
      <dgm:spPr/>
      <dgm:t>
        <a:bodyPr/>
        <a:lstStyle/>
        <a:p>
          <a:r>
            <a:rPr lang="en-US" dirty="0"/>
            <a:t>Interests</a:t>
          </a:r>
        </a:p>
      </dgm:t>
    </dgm:pt>
    <dgm:pt modelId="{53493562-E384-4D39-B782-DF28ED2C5027}" type="parTrans" cxnId="{2A371223-36F1-47F1-8611-A51AD83FDB3C}">
      <dgm:prSet/>
      <dgm:spPr/>
      <dgm:t>
        <a:bodyPr/>
        <a:lstStyle/>
        <a:p>
          <a:endParaRPr lang="en-US"/>
        </a:p>
      </dgm:t>
    </dgm:pt>
    <dgm:pt modelId="{EC7BE532-A9D9-44BE-8BF4-EB15A0D26997}" type="sibTrans" cxnId="{2A371223-36F1-47F1-8611-A51AD83FDB3C}">
      <dgm:prSet/>
      <dgm:spPr/>
      <dgm:t>
        <a:bodyPr/>
        <a:lstStyle/>
        <a:p>
          <a:endParaRPr lang="en-US"/>
        </a:p>
      </dgm:t>
    </dgm:pt>
    <dgm:pt modelId="{F1403731-A6E7-4C91-964D-57F75311D72A}">
      <dgm:prSet phldrT="[Text]"/>
      <dgm:spPr/>
      <dgm:t>
        <a:bodyPr/>
        <a:lstStyle/>
        <a:p>
          <a:r>
            <a:rPr lang="en-US" dirty="0"/>
            <a:t>Preferences</a:t>
          </a:r>
        </a:p>
      </dgm:t>
    </dgm:pt>
    <dgm:pt modelId="{4BD7D127-F665-4E23-9EA2-7B6D412E6342}" type="parTrans" cxnId="{B3BE4027-8378-4A6E-B6CB-904219AA184C}">
      <dgm:prSet/>
      <dgm:spPr/>
      <dgm:t>
        <a:bodyPr/>
        <a:lstStyle/>
        <a:p>
          <a:endParaRPr lang="en-US"/>
        </a:p>
      </dgm:t>
    </dgm:pt>
    <dgm:pt modelId="{41FC9E15-41E7-42FB-986A-C0F124B202B3}" type="sibTrans" cxnId="{B3BE4027-8378-4A6E-B6CB-904219AA184C}">
      <dgm:prSet/>
      <dgm:spPr/>
      <dgm:t>
        <a:bodyPr/>
        <a:lstStyle/>
        <a:p>
          <a:endParaRPr lang="en-US"/>
        </a:p>
      </dgm:t>
    </dgm:pt>
    <dgm:pt modelId="{F74559EC-B708-402E-BA17-A5C3D292AD35}">
      <dgm:prSet phldrT="[Text]"/>
      <dgm:spPr/>
      <dgm:t>
        <a:bodyPr/>
        <a:lstStyle/>
        <a:p>
          <a:r>
            <a:rPr lang="en-US" dirty="0"/>
            <a:t>Employment Themes</a:t>
          </a:r>
        </a:p>
      </dgm:t>
    </dgm:pt>
    <dgm:pt modelId="{5440D7B7-A604-459F-87F1-A6D92C8B825A}" type="parTrans" cxnId="{A2B5ECC5-88D1-42A6-9DF4-6DEC74128C74}">
      <dgm:prSet/>
      <dgm:spPr/>
      <dgm:t>
        <a:bodyPr/>
        <a:lstStyle/>
        <a:p>
          <a:endParaRPr lang="en-US"/>
        </a:p>
      </dgm:t>
    </dgm:pt>
    <dgm:pt modelId="{F75FCB6F-E6D5-4408-96D1-815E36341FDC}" type="sibTrans" cxnId="{A2B5ECC5-88D1-42A6-9DF4-6DEC74128C74}">
      <dgm:prSet/>
      <dgm:spPr/>
      <dgm:t>
        <a:bodyPr/>
        <a:lstStyle/>
        <a:p>
          <a:endParaRPr lang="en-US"/>
        </a:p>
      </dgm:t>
    </dgm:pt>
    <dgm:pt modelId="{96E6E6B6-7A9B-4A3C-8216-C54CDCF2C179}">
      <dgm:prSet phldrT="[Text]"/>
      <dgm:spPr/>
      <dgm:t>
        <a:bodyPr/>
        <a:lstStyle/>
        <a:p>
          <a:r>
            <a:rPr lang="en-US" dirty="0"/>
            <a:t>Things to Avoid</a:t>
          </a:r>
        </a:p>
      </dgm:t>
    </dgm:pt>
    <dgm:pt modelId="{7C5DFECC-3CEE-42E9-BBA0-0F9A97902AF6}" type="parTrans" cxnId="{4C3F4D5C-AC4F-417E-A2B3-C3A08F264F7D}">
      <dgm:prSet/>
      <dgm:spPr/>
      <dgm:t>
        <a:bodyPr/>
        <a:lstStyle/>
        <a:p>
          <a:endParaRPr lang="en-US"/>
        </a:p>
      </dgm:t>
    </dgm:pt>
    <dgm:pt modelId="{2D65B19F-BE26-40BD-83C3-41AA141D4A13}" type="sibTrans" cxnId="{4C3F4D5C-AC4F-417E-A2B3-C3A08F264F7D}">
      <dgm:prSet/>
      <dgm:spPr/>
      <dgm:t>
        <a:bodyPr/>
        <a:lstStyle/>
        <a:p>
          <a:endParaRPr lang="en-US"/>
        </a:p>
      </dgm:t>
    </dgm:pt>
    <dgm:pt modelId="{192DD39E-1215-455F-8853-33BC4425DF7D}" type="pres">
      <dgm:prSet presAssocID="{4DDA4DD9-636E-4846-9A0D-BD73E9F4506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AF508BF-9948-494F-98DF-09EEF2718509}" type="pres">
      <dgm:prSet presAssocID="{50D00DC4-CED9-4071-9187-98215B27987B}" presName="root1" presStyleCnt="0"/>
      <dgm:spPr/>
    </dgm:pt>
    <dgm:pt modelId="{973CEF27-5CE0-48FD-BC7F-D1BE51EAABCB}" type="pres">
      <dgm:prSet presAssocID="{50D00DC4-CED9-4071-9187-98215B27987B}" presName="LevelOneTextNode" presStyleLbl="node0" presStyleIdx="0" presStyleCnt="1">
        <dgm:presLayoutVars>
          <dgm:chPref val="3"/>
        </dgm:presLayoutVars>
      </dgm:prSet>
      <dgm:spPr/>
    </dgm:pt>
    <dgm:pt modelId="{A1968722-8AC6-45A9-8686-F3E5CEC2CBB2}" type="pres">
      <dgm:prSet presAssocID="{50D00DC4-CED9-4071-9187-98215B27987B}" presName="level2hierChild" presStyleCnt="0"/>
      <dgm:spPr/>
    </dgm:pt>
    <dgm:pt modelId="{5E3A6276-8948-4C67-B9F0-380B43B6D0EC}" type="pres">
      <dgm:prSet presAssocID="{4B2C5B2F-6B50-4AA2-B5A3-C436A354179D}" presName="conn2-1" presStyleLbl="parChTrans1D2" presStyleIdx="0" presStyleCnt="2"/>
      <dgm:spPr/>
    </dgm:pt>
    <dgm:pt modelId="{3DEB199F-70E1-4476-A5EC-4939072FBC45}" type="pres">
      <dgm:prSet presAssocID="{4B2C5B2F-6B50-4AA2-B5A3-C436A354179D}" presName="connTx" presStyleLbl="parChTrans1D2" presStyleIdx="0" presStyleCnt="2"/>
      <dgm:spPr/>
    </dgm:pt>
    <dgm:pt modelId="{EE171139-B36A-4D52-AA29-111DA4E20537}" type="pres">
      <dgm:prSet presAssocID="{A5ABAF55-8A4E-475F-BF45-D403CCC58718}" presName="root2" presStyleCnt="0"/>
      <dgm:spPr/>
    </dgm:pt>
    <dgm:pt modelId="{5999384B-07D9-49C0-97E0-A4D532C2D88C}" type="pres">
      <dgm:prSet presAssocID="{A5ABAF55-8A4E-475F-BF45-D403CCC58718}" presName="LevelTwoTextNode" presStyleLbl="node2" presStyleIdx="0" presStyleCnt="2">
        <dgm:presLayoutVars>
          <dgm:chPref val="3"/>
        </dgm:presLayoutVars>
      </dgm:prSet>
      <dgm:spPr/>
    </dgm:pt>
    <dgm:pt modelId="{8DC9D1AE-C26F-4AE1-BA5B-04A99F05D7E8}" type="pres">
      <dgm:prSet presAssocID="{A5ABAF55-8A4E-475F-BF45-D403CCC58718}" presName="level3hierChild" presStyleCnt="0"/>
      <dgm:spPr/>
    </dgm:pt>
    <dgm:pt modelId="{51BCC24D-A8FA-4A18-A52B-FA8E10E37F8B}" type="pres">
      <dgm:prSet presAssocID="{53493562-E384-4D39-B782-DF28ED2C5027}" presName="conn2-1" presStyleLbl="parChTrans1D3" presStyleIdx="0" presStyleCnt="3"/>
      <dgm:spPr/>
    </dgm:pt>
    <dgm:pt modelId="{830B0464-8685-4631-B672-DCBEAA22D956}" type="pres">
      <dgm:prSet presAssocID="{53493562-E384-4D39-B782-DF28ED2C5027}" presName="connTx" presStyleLbl="parChTrans1D3" presStyleIdx="0" presStyleCnt="3"/>
      <dgm:spPr/>
    </dgm:pt>
    <dgm:pt modelId="{2E033BD1-F026-4967-9B91-2313B0280941}" type="pres">
      <dgm:prSet presAssocID="{70D4F4E2-EF00-43D1-83EE-570E8159307A}" presName="root2" presStyleCnt="0"/>
      <dgm:spPr/>
    </dgm:pt>
    <dgm:pt modelId="{72848BF9-3F2D-4242-BC5E-5B921F4EE111}" type="pres">
      <dgm:prSet presAssocID="{70D4F4E2-EF00-43D1-83EE-570E8159307A}" presName="LevelTwoTextNode" presStyleLbl="node3" presStyleIdx="0" presStyleCnt="3">
        <dgm:presLayoutVars>
          <dgm:chPref val="3"/>
        </dgm:presLayoutVars>
      </dgm:prSet>
      <dgm:spPr/>
    </dgm:pt>
    <dgm:pt modelId="{B92CFDDE-F1BE-4726-840E-16C3A0276F75}" type="pres">
      <dgm:prSet presAssocID="{70D4F4E2-EF00-43D1-83EE-570E8159307A}" presName="level3hierChild" presStyleCnt="0"/>
      <dgm:spPr/>
    </dgm:pt>
    <dgm:pt modelId="{BBDDC9A0-7C3E-40DE-963D-700F20073ED0}" type="pres">
      <dgm:prSet presAssocID="{4BD7D127-F665-4E23-9EA2-7B6D412E6342}" presName="conn2-1" presStyleLbl="parChTrans1D3" presStyleIdx="1" presStyleCnt="3"/>
      <dgm:spPr/>
    </dgm:pt>
    <dgm:pt modelId="{9E84D2B8-F2B5-4601-BDDA-325053C33C9C}" type="pres">
      <dgm:prSet presAssocID="{4BD7D127-F665-4E23-9EA2-7B6D412E6342}" presName="connTx" presStyleLbl="parChTrans1D3" presStyleIdx="1" presStyleCnt="3"/>
      <dgm:spPr/>
    </dgm:pt>
    <dgm:pt modelId="{138BC92F-5443-4C1E-80C5-E8DCBED97574}" type="pres">
      <dgm:prSet presAssocID="{F1403731-A6E7-4C91-964D-57F75311D72A}" presName="root2" presStyleCnt="0"/>
      <dgm:spPr/>
    </dgm:pt>
    <dgm:pt modelId="{155B1E52-3740-4391-8468-5D4E6C18E91C}" type="pres">
      <dgm:prSet presAssocID="{F1403731-A6E7-4C91-964D-57F75311D72A}" presName="LevelTwoTextNode" presStyleLbl="node3" presStyleIdx="1" presStyleCnt="3">
        <dgm:presLayoutVars>
          <dgm:chPref val="3"/>
        </dgm:presLayoutVars>
      </dgm:prSet>
      <dgm:spPr/>
    </dgm:pt>
    <dgm:pt modelId="{0108714E-EDA5-442F-8A9D-37E7E0FD714E}" type="pres">
      <dgm:prSet presAssocID="{F1403731-A6E7-4C91-964D-57F75311D72A}" presName="level3hierChild" presStyleCnt="0"/>
      <dgm:spPr/>
    </dgm:pt>
    <dgm:pt modelId="{F7444162-8533-4F9E-B05A-9E84137506F7}" type="pres">
      <dgm:prSet presAssocID="{5440D7B7-A604-459F-87F1-A6D92C8B825A}" presName="conn2-1" presStyleLbl="parChTrans1D2" presStyleIdx="1" presStyleCnt="2"/>
      <dgm:spPr/>
    </dgm:pt>
    <dgm:pt modelId="{8B954C51-ECC0-48D4-8087-FEAA6639EE37}" type="pres">
      <dgm:prSet presAssocID="{5440D7B7-A604-459F-87F1-A6D92C8B825A}" presName="connTx" presStyleLbl="parChTrans1D2" presStyleIdx="1" presStyleCnt="2"/>
      <dgm:spPr/>
    </dgm:pt>
    <dgm:pt modelId="{CDF6C32B-16B0-4917-AA29-68EA9A287B80}" type="pres">
      <dgm:prSet presAssocID="{F74559EC-B708-402E-BA17-A5C3D292AD35}" presName="root2" presStyleCnt="0"/>
      <dgm:spPr/>
    </dgm:pt>
    <dgm:pt modelId="{BA08DEDA-E9DE-4879-9493-0E0BE99B7411}" type="pres">
      <dgm:prSet presAssocID="{F74559EC-B708-402E-BA17-A5C3D292AD35}" presName="LevelTwoTextNode" presStyleLbl="node2" presStyleIdx="1" presStyleCnt="2">
        <dgm:presLayoutVars>
          <dgm:chPref val="3"/>
        </dgm:presLayoutVars>
      </dgm:prSet>
      <dgm:spPr/>
    </dgm:pt>
    <dgm:pt modelId="{E5B14DF1-5574-4195-9F1F-956F10AB9EDA}" type="pres">
      <dgm:prSet presAssocID="{F74559EC-B708-402E-BA17-A5C3D292AD35}" presName="level3hierChild" presStyleCnt="0"/>
      <dgm:spPr/>
    </dgm:pt>
    <dgm:pt modelId="{FE74B7FA-7299-4733-B96D-05CA7AF2E9FB}" type="pres">
      <dgm:prSet presAssocID="{7C5DFECC-3CEE-42E9-BBA0-0F9A97902AF6}" presName="conn2-1" presStyleLbl="parChTrans1D3" presStyleIdx="2" presStyleCnt="3"/>
      <dgm:spPr/>
    </dgm:pt>
    <dgm:pt modelId="{15EDAB96-C182-4976-8041-80605F1F0AFB}" type="pres">
      <dgm:prSet presAssocID="{7C5DFECC-3CEE-42E9-BBA0-0F9A97902AF6}" presName="connTx" presStyleLbl="parChTrans1D3" presStyleIdx="2" presStyleCnt="3"/>
      <dgm:spPr/>
    </dgm:pt>
    <dgm:pt modelId="{437B7E75-3FEE-42EA-BAF6-E8D442005D63}" type="pres">
      <dgm:prSet presAssocID="{96E6E6B6-7A9B-4A3C-8216-C54CDCF2C179}" presName="root2" presStyleCnt="0"/>
      <dgm:spPr/>
    </dgm:pt>
    <dgm:pt modelId="{0E3CC81C-1CE0-47C1-A022-3E298DF043B7}" type="pres">
      <dgm:prSet presAssocID="{96E6E6B6-7A9B-4A3C-8216-C54CDCF2C179}" presName="LevelTwoTextNode" presStyleLbl="node3" presStyleIdx="2" presStyleCnt="3">
        <dgm:presLayoutVars>
          <dgm:chPref val="3"/>
        </dgm:presLayoutVars>
      </dgm:prSet>
      <dgm:spPr/>
    </dgm:pt>
    <dgm:pt modelId="{FBC292D6-4949-4E3A-A74B-E48775280E46}" type="pres">
      <dgm:prSet presAssocID="{96E6E6B6-7A9B-4A3C-8216-C54CDCF2C179}" presName="level3hierChild" presStyleCnt="0"/>
      <dgm:spPr/>
    </dgm:pt>
  </dgm:ptLst>
  <dgm:cxnLst>
    <dgm:cxn modelId="{2A371223-36F1-47F1-8611-A51AD83FDB3C}" srcId="{A5ABAF55-8A4E-475F-BF45-D403CCC58718}" destId="{70D4F4E2-EF00-43D1-83EE-570E8159307A}" srcOrd="0" destOrd="0" parTransId="{53493562-E384-4D39-B782-DF28ED2C5027}" sibTransId="{EC7BE532-A9D9-44BE-8BF4-EB15A0D26997}"/>
    <dgm:cxn modelId="{B3BE4027-8378-4A6E-B6CB-904219AA184C}" srcId="{A5ABAF55-8A4E-475F-BF45-D403CCC58718}" destId="{F1403731-A6E7-4C91-964D-57F75311D72A}" srcOrd="1" destOrd="0" parTransId="{4BD7D127-F665-4E23-9EA2-7B6D412E6342}" sibTransId="{41FC9E15-41E7-42FB-986A-C0F124B202B3}"/>
    <dgm:cxn modelId="{4C3F4D5C-AC4F-417E-A2B3-C3A08F264F7D}" srcId="{F74559EC-B708-402E-BA17-A5C3D292AD35}" destId="{96E6E6B6-7A9B-4A3C-8216-C54CDCF2C179}" srcOrd="0" destOrd="0" parTransId="{7C5DFECC-3CEE-42E9-BBA0-0F9A97902AF6}" sibTransId="{2D65B19F-BE26-40BD-83C3-41AA141D4A13}"/>
    <dgm:cxn modelId="{7FCE265D-3DF0-4F3D-9573-1A275480DC1E}" srcId="{50D00DC4-CED9-4071-9187-98215B27987B}" destId="{A5ABAF55-8A4E-475F-BF45-D403CCC58718}" srcOrd="0" destOrd="0" parTransId="{4B2C5B2F-6B50-4AA2-B5A3-C436A354179D}" sibTransId="{5A7452B0-DE9A-4080-92F5-5700AAC7E8B8}"/>
    <dgm:cxn modelId="{95C57360-BD33-496A-AD67-D3D09B42BC15}" type="presOf" srcId="{5440D7B7-A604-459F-87F1-A6D92C8B825A}" destId="{F7444162-8533-4F9E-B05A-9E84137506F7}" srcOrd="0" destOrd="0" presId="urn:microsoft.com/office/officeart/2005/8/layout/hierarchy2"/>
    <dgm:cxn modelId="{1D40B360-FF7C-45D5-91D1-8B8C73CB571B}" type="presOf" srcId="{4BD7D127-F665-4E23-9EA2-7B6D412E6342}" destId="{9E84D2B8-F2B5-4601-BDDA-325053C33C9C}" srcOrd="1" destOrd="0" presId="urn:microsoft.com/office/officeart/2005/8/layout/hierarchy2"/>
    <dgm:cxn modelId="{B62BDE51-62E9-40C1-B944-EB08E689FEBF}" type="presOf" srcId="{96E6E6B6-7A9B-4A3C-8216-C54CDCF2C179}" destId="{0E3CC81C-1CE0-47C1-A022-3E298DF043B7}" srcOrd="0" destOrd="0" presId="urn:microsoft.com/office/officeart/2005/8/layout/hierarchy2"/>
    <dgm:cxn modelId="{1F5B8052-014B-4D22-929B-6D08FCA75CB1}" type="presOf" srcId="{7C5DFECC-3CEE-42E9-BBA0-0F9A97902AF6}" destId="{15EDAB96-C182-4976-8041-80605F1F0AFB}" srcOrd="1" destOrd="0" presId="urn:microsoft.com/office/officeart/2005/8/layout/hierarchy2"/>
    <dgm:cxn modelId="{410F8D89-4138-4C72-9E43-F14B835A4318}" type="presOf" srcId="{53493562-E384-4D39-B782-DF28ED2C5027}" destId="{51BCC24D-A8FA-4A18-A52B-FA8E10E37F8B}" srcOrd="0" destOrd="0" presId="urn:microsoft.com/office/officeart/2005/8/layout/hierarchy2"/>
    <dgm:cxn modelId="{E571198E-4357-4A2C-96CC-AC86034CB277}" type="presOf" srcId="{4B2C5B2F-6B50-4AA2-B5A3-C436A354179D}" destId="{5E3A6276-8948-4C67-B9F0-380B43B6D0EC}" srcOrd="0" destOrd="0" presId="urn:microsoft.com/office/officeart/2005/8/layout/hierarchy2"/>
    <dgm:cxn modelId="{A3EE248E-4EDC-4E1E-BBC0-64A2CE07CA40}" type="presOf" srcId="{4BD7D127-F665-4E23-9EA2-7B6D412E6342}" destId="{BBDDC9A0-7C3E-40DE-963D-700F20073ED0}" srcOrd="0" destOrd="0" presId="urn:microsoft.com/office/officeart/2005/8/layout/hierarchy2"/>
    <dgm:cxn modelId="{A52FB79B-BC57-4F75-9E89-FB415462A002}" type="presOf" srcId="{70D4F4E2-EF00-43D1-83EE-570E8159307A}" destId="{72848BF9-3F2D-4242-BC5E-5B921F4EE111}" srcOrd="0" destOrd="0" presId="urn:microsoft.com/office/officeart/2005/8/layout/hierarchy2"/>
    <dgm:cxn modelId="{6493B79B-1B72-4637-89EC-EB63F904B3BC}" type="presOf" srcId="{4B2C5B2F-6B50-4AA2-B5A3-C436A354179D}" destId="{3DEB199F-70E1-4476-A5EC-4939072FBC45}" srcOrd="1" destOrd="0" presId="urn:microsoft.com/office/officeart/2005/8/layout/hierarchy2"/>
    <dgm:cxn modelId="{A4D151B0-2A04-40B8-83E6-6CB869234DDD}" type="presOf" srcId="{F1403731-A6E7-4C91-964D-57F75311D72A}" destId="{155B1E52-3740-4391-8468-5D4E6C18E91C}" srcOrd="0" destOrd="0" presId="urn:microsoft.com/office/officeart/2005/8/layout/hierarchy2"/>
    <dgm:cxn modelId="{A2B5ECC5-88D1-42A6-9DF4-6DEC74128C74}" srcId="{50D00DC4-CED9-4071-9187-98215B27987B}" destId="{F74559EC-B708-402E-BA17-A5C3D292AD35}" srcOrd="1" destOrd="0" parTransId="{5440D7B7-A604-459F-87F1-A6D92C8B825A}" sibTransId="{F75FCB6F-E6D5-4408-96D1-815E36341FDC}"/>
    <dgm:cxn modelId="{1D95DFC6-0D15-4658-B00C-75DB888930D0}" type="presOf" srcId="{5440D7B7-A604-459F-87F1-A6D92C8B825A}" destId="{8B954C51-ECC0-48D4-8087-FEAA6639EE37}" srcOrd="1" destOrd="0" presId="urn:microsoft.com/office/officeart/2005/8/layout/hierarchy2"/>
    <dgm:cxn modelId="{5A7DF0C8-CF14-4054-93CB-35A35B8C9ACA}" type="presOf" srcId="{53493562-E384-4D39-B782-DF28ED2C5027}" destId="{830B0464-8685-4631-B672-DCBEAA22D956}" srcOrd="1" destOrd="0" presId="urn:microsoft.com/office/officeart/2005/8/layout/hierarchy2"/>
    <dgm:cxn modelId="{8DB930D4-6A50-423A-ABDD-1FDB6F6976AE}" type="presOf" srcId="{4DDA4DD9-636E-4846-9A0D-BD73E9F45060}" destId="{192DD39E-1215-455F-8853-33BC4425DF7D}" srcOrd="0" destOrd="0" presId="urn:microsoft.com/office/officeart/2005/8/layout/hierarchy2"/>
    <dgm:cxn modelId="{3A42A7D9-59B1-4A8F-A603-6B68F8001A9B}" type="presOf" srcId="{A5ABAF55-8A4E-475F-BF45-D403CCC58718}" destId="{5999384B-07D9-49C0-97E0-A4D532C2D88C}" srcOrd="0" destOrd="0" presId="urn:microsoft.com/office/officeart/2005/8/layout/hierarchy2"/>
    <dgm:cxn modelId="{4925BAD9-33FC-454B-A4A6-E7CE676CFB63}" type="presOf" srcId="{7C5DFECC-3CEE-42E9-BBA0-0F9A97902AF6}" destId="{FE74B7FA-7299-4733-B96D-05CA7AF2E9FB}" srcOrd="0" destOrd="0" presId="urn:microsoft.com/office/officeart/2005/8/layout/hierarchy2"/>
    <dgm:cxn modelId="{479375E0-4A04-4C4A-B0F3-162723311935}" srcId="{4DDA4DD9-636E-4846-9A0D-BD73E9F45060}" destId="{50D00DC4-CED9-4071-9187-98215B27987B}" srcOrd="0" destOrd="0" parTransId="{0DF8F97D-B0AE-49D7-998A-6056E028ACF4}" sibTransId="{C6776A4E-9D16-443D-8157-54F9F9872E53}"/>
    <dgm:cxn modelId="{DBE530EA-C76F-4972-A8D8-4FF02B63CB97}" type="presOf" srcId="{50D00DC4-CED9-4071-9187-98215B27987B}" destId="{973CEF27-5CE0-48FD-BC7F-D1BE51EAABCB}" srcOrd="0" destOrd="0" presId="urn:microsoft.com/office/officeart/2005/8/layout/hierarchy2"/>
    <dgm:cxn modelId="{A63BB8FD-8BC3-4AC7-8F29-E0C515FCFB71}" type="presOf" srcId="{F74559EC-B708-402E-BA17-A5C3D292AD35}" destId="{BA08DEDA-E9DE-4879-9493-0E0BE99B7411}" srcOrd="0" destOrd="0" presId="urn:microsoft.com/office/officeart/2005/8/layout/hierarchy2"/>
    <dgm:cxn modelId="{F16134AA-702A-4883-BFA3-6A0AEFE044FD}" type="presParOf" srcId="{192DD39E-1215-455F-8853-33BC4425DF7D}" destId="{8AF508BF-9948-494F-98DF-09EEF2718509}" srcOrd="0" destOrd="0" presId="urn:microsoft.com/office/officeart/2005/8/layout/hierarchy2"/>
    <dgm:cxn modelId="{73A5BA2F-8C0B-4E93-BC00-8701512626AA}" type="presParOf" srcId="{8AF508BF-9948-494F-98DF-09EEF2718509}" destId="{973CEF27-5CE0-48FD-BC7F-D1BE51EAABCB}" srcOrd="0" destOrd="0" presId="urn:microsoft.com/office/officeart/2005/8/layout/hierarchy2"/>
    <dgm:cxn modelId="{3259A92F-94BC-47C3-889C-F9349C6B82D1}" type="presParOf" srcId="{8AF508BF-9948-494F-98DF-09EEF2718509}" destId="{A1968722-8AC6-45A9-8686-F3E5CEC2CBB2}" srcOrd="1" destOrd="0" presId="urn:microsoft.com/office/officeart/2005/8/layout/hierarchy2"/>
    <dgm:cxn modelId="{0A0E9BF2-13D0-408C-A9E1-361BEE6B5A9D}" type="presParOf" srcId="{A1968722-8AC6-45A9-8686-F3E5CEC2CBB2}" destId="{5E3A6276-8948-4C67-B9F0-380B43B6D0EC}" srcOrd="0" destOrd="0" presId="urn:microsoft.com/office/officeart/2005/8/layout/hierarchy2"/>
    <dgm:cxn modelId="{4089A5C2-FF11-4002-9CFA-CD7DFD03C141}" type="presParOf" srcId="{5E3A6276-8948-4C67-B9F0-380B43B6D0EC}" destId="{3DEB199F-70E1-4476-A5EC-4939072FBC45}" srcOrd="0" destOrd="0" presId="urn:microsoft.com/office/officeart/2005/8/layout/hierarchy2"/>
    <dgm:cxn modelId="{D081B6FE-12F8-4E79-B79B-E3DA1FBC54F2}" type="presParOf" srcId="{A1968722-8AC6-45A9-8686-F3E5CEC2CBB2}" destId="{EE171139-B36A-4D52-AA29-111DA4E20537}" srcOrd="1" destOrd="0" presId="urn:microsoft.com/office/officeart/2005/8/layout/hierarchy2"/>
    <dgm:cxn modelId="{BE5708F9-019A-479A-A8F7-FF7CEE15EB6B}" type="presParOf" srcId="{EE171139-B36A-4D52-AA29-111DA4E20537}" destId="{5999384B-07D9-49C0-97E0-A4D532C2D88C}" srcOrd="0" destOrd="0" presId="urn:microsoft.com/office/officeart/2005/8/layout/hierarchy2"/>
    <dgm:cxn modelId="{1B48FA63-3EA8-4B13-800D-66498CBEB0F7}" type="presParOf" srcId="{EE171139-B36A-4D52-AA29-111DA4E20537}" destId="{8DC9D1AE-C26F-4AE1-BA5B-04A99F05D7E8}" srcOrd="1" destOrd="0" presId="urn:microsoft.com/office/officeart/2005/8/layout/hierarchy2"/>
    <dgm:cxn modelId="{716E56F5-5D7C-49FB-9302-EA3204349EBD}" type="presParOf" srcId="{8DC9D1AE-C26F-4AE1-BA5B-04A99F05D7E8}" destId="{51BCC24D-A8FA-4A18-A52B-FA8E10E37F8B}" srcOrd="0" destOrd="0" presId="urn:microsoft.com/office/officeart/2005/8/layout/hierarchy2"/>
    <dgm:cxn modelId="{AFB296A5-6520-4C38-9168-64FC03DE2394}" type="presParOf" srcId="{51BCC24D-A8FA-4A18-A52B-FA8E10E37F8B}" destId="{830B0464-8685-4631-B672-DCBEAA22D956}" srcOrd="0" destOrd="0" presId="urn:microsoft.com/office/officeart/2005/8/layout/hierarchy2"/>
    <dgm:cxn modelId="{EFB51C3F-B8E4-453E-9A99-69FE3C0A375B}" type="presParOf" srcId="{8DC9D1AE-C26F-4AE1-BA5B-04A99F05D7E8}" destId="{2E033BD1-F026-4967-9B91-2313B0280941}" srcOrd="1" destOrd="0" presId="urn:microsoft.com/office/officeart/2005/8/layout/hierarchy2"/>
    <dgm:cxn modelId="{C460E13F-F7C5-4977-BC2B-CCF5E227E608}" type="presParOf" srcId="{2E033BD1-F026-4967-9B91-2313B0280941}" destId="{72848BF9-3F2D-4242-BC5E-5B921F4EE111}" srcOrd="0" destOrd="0" presId="urn:microsoft.com/office/officeart/2005/8/layout/hierarchy2"/>
    <dgm:cxn modelId="{0A0BC285-5E95-4A8F-AA56-014C1A21A491}" type="presParOf" srcId="{2E033BD1-F026-4967-9B91-2313B0280941}" destId="{B92CFDDE-F1BE-4726-840E-16C3A0276F75}" srcOrd="1" destOrd="0" presId="urn:microsoft.com/office/officeart/2005/8/layout/hierarchy2"/>
    <dgm:cxn modelId="{D0B3F4C4-6575-4E73-928E-B8E4769258E5}" type="presParOf" srcId="{8DC9D1AE-C26F-4AE1-BA5B-04A99F05D7E8}" destId="{BBDDC9A0-7C3E-40DE-963D-700F20073ED0}" srcOrd="2" destOrd="0" presId="urn:microsoft.com/office/officeart/2005/8/layout/hierarchy2"/>
    <dgm:cxn modelId="{7AA8AC30-401A-4127-8DE2-3440DAA82BAC}" type="presParOf" srcId="{BBDDC9A0-7C3E-40DE-963D-700F20073ED0}" destId="{9E84D2B8-F2B5-4601-BDDA-325053C33C9C}" srcOrd="0" destOrd="0" presId="urn:microsoft.com/office/officeart/2005/8/layout/hierarchy2"/>
    <dgm:cxn modelId="{D3F01E6B-7CC3-4C72-9576-BE61017BC708}" type="presParOf" srcId="{8DC9D1AE-C26F-4AE1-BA5B-04A99F05D7E8}" destId="{138BC92F-5443-4C1E-80C5-E8DCBED97574}" srcOrd="3" destOrd="0" presId="urn:microsoft.com/office/officeart/2005/8/layout/hierarchy2"/>
    <dgm:cxn modelId="{03641117-C297-4759-A667-5B2662919F69}" type="presParOf" srcId="{138BC92F-5443-4C1E-80C5-E8DCBED97574}" destId="{155B1E52-3740-4391-8468-5D4E6C18E91C}" srcOrd="0" destOrd="0" presId="urn:microsoft.com/office/officeart/2005/8/layout/hierarchy2"/>
    <dgm:cxn modelId="{87BB9CB4-F2DB-4CC0-B5D0-0E06D8D2BEC1}" type="presParOf" srcId="{138BC92F-5443-4C1E-80C5-E8DCBED97574}" destId="{0108714E-EDA5-442F-8A9D-37E7E0FD714E}" srcOrd="1" destOrd="0" presId="urn:microsoft.com/office/officeart/2005/8/layout/hierarchy2"/>
    <dgm:cxn modelId="{65666FF3-7F59-4ADD-9132-BD1CACAC9501}" type="presParOf" srcId="{A1968722-8AC6-45A9-8686-F3E5CEC2CBB2}" destId="{F7444162-8533-4F9E-B05A-9E84137506F7}" srcOrd="2" destOrd="0" presId="urn:microsoft.com/office/officeart/2005/8/layout/hierarchy2"/>
    <dgm:cxn modelId="{E249218D-C290-4E22-BC51-2A15BCA12172}" type="presParOf" srcId="{F7444162-8533-4F9E-B05A-9E84137506F7}" destId="{8B954C51-ECC0-48D4-8087-FEAA6639EE37}" srcOrd="0" destOrd="0" presId="urn:microsoft.com/office/officeart/2005/8/layout/hierarchy2"/>
    <dgm:cxn modelId="{8DFD9171-CEB4-407C-8CB9-0A3CE60918CC}" type="presParOf" srcId="{A1968722-8AC6-45A9-8686-F3E5CEC2CBB2}" destId="{CDF6C32B-16B0-4917-AA29-68EA9A287B80}" srcOrd="3" destOrd="0" presId="urn:microsoft.com/office/officeart/2005/8/layout/hierarchy2"/>
    <dgm:cxn modelId="{698A6E6A-332D-4571-ADB2-943A57D2A075}" type="presParOf" srcId="{CDF6C32B-16B0-4917-AA29-68EA9A287B80}" destId="{BA08DEDA-E9DE-4879-9493-0E0BE99B7411}" srcOrd="0" destOrd="0" presId="urn:microsoft.com/office/officeart/2005/8/layout/hierarchy2"/>
    <dgm:cxn modelId="{923AC7B9-4FF8-4447-92F8-C51B20531F36}" type="presParOf" srcId="{CDF6C32B-16B0-4917-AA29-68EA9A287B80}" destId="{E5B14DF1-5574-4195-9F1F-956F10AB9EDA}" srcOrd="1" destOrd="0" presId="urn:microsoft.com/office/officeart/2005/8/layout/hierarchy2"/>
    <dgm:cxn modelId="{6D8E6E19-A8CA-4DAF-A03E-DBE913A2F044}" type="presParOf" srcId="{E5B14DF1-5574-4195-9F1F-956F10AB9EDA}" destId="{FE74B7FA-7299-4733-B96D-05CA7AF2E9FB}" srcOrd="0" destOrd="0" presId="urn:microsoft.com/office/officeart/2005/8/layout/hierarchy2"/>
    <dgm:cxn modelId="{0164CB31-F90A-4D38-B34A-6F53DACE4F31}" type="presParOf" srcId="{FE74B7FA-7299-4733-B96D-05CA7AF2E9FB}" destId="{15EDAB96-C182-4976-8041-80605F1F0AFB}" srcOrd="0" destOrd="0" presId="urn:microsoft.com/office/officeart/2005/8/layout/hierarchy2"/>
    <dgm:cxn modelId="{75CA0315-850E-4FA0-A088-0EB3DEEA5BDD}" type="presParOf" srcId="{E5B14DF1-5574-4195-9F1F-956F10AB9EDA}" destId="{437B7E75-3FEE-42EA-BAF6-E8D442005D63}" srcOrd="1" destOrd="0" presId="urn:microsoft.com/office/officeart/2005/8/layout/hierarchy2"/>
    <dgm:cxn modelId="{83F65E01-EBCF-4510-94B9-169F39ABF18B}" type="presParOf" srcId="{437B7E75-3FEE-42EA-BAF6-E8D442005D63}" destId="{0E3CC81C-1CE0-47C1-A022-3E298DF043B7}" srcOrd="0" destOrd="0" presId="urn:microsoft.com/office/officeart/2005/8/layout/hierarchy2"/>
    <dgm:cxn modelId="{EC32A1DD-AD3F-4BC2-8074-26ABC4F609EA}" type="presParOf" srcId="{437B7E75-3FEE-42EA-BAF6-E8D442005D63}" destId="{FBC292D6-4949-4E3A-A74B-E48775280E4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CEF27-5CE0-48FD-BC7F-D1BE51EAABCB}">
      <dsp:nvSpPr>
        <dsp:cNvPr id="0" name=""/>
        <dsp:cNvSpPr/>
      </dsp:nvSpPr>
      <dsp:spPr>
        <a:xfrm>
          <a:off x="4824" y="1784434"/>
          <a:ext cx="2088645" cy="1044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Types of Jobs that Fit the Themes</a:t>
          </a:r>
        </a:p>
      </dsp:txBody>
      <dsp:txXfrm>
        <a:off x="35411" y="1815021"/>
        <a:ext cx="2027471" cy="983148"/>
      </dsp:txXfrm>
    </dsp:sp>
    <dsp:sp modelId="{5E3A6276-8948-4C67-B9F0-380B43B6D0EC}">
      <dsp:nvSpPr>
        <dsp:cNvPr id="0" name=""/>
        <dsp:cNvSpPr/>
      </dsp:nvSpPr>
      <dsp:spPr>
        <a:xfrm rot="18770822">
          <a:off x="1896930" y="1832809"/>
          <a:ext cx="1228536" cy="46845"/>
        </a:xfrm>
        <a:custGeom>
          <a:avLst/>
          <a:gdLst/>
          <a:ahLst/>
          <a:cxnLst/>
          <a:rect l="0" t="0" r="0" b="0"/>
          <a:pathLst>
            <a:path>
              <a:moveTo>
                <a:pt x="0" y="23422"/>
              </a:moveTo>
              <a:lnTo>
                <a:pt x="1228536" y="234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80485" y="1825518"/>
        <a:ext cx="61426" cy="61426"/>
      </dsp:txXfrm>
    </dsp:sp>
    <dsp:sp modelId="{5999384B-07D9-49C0-97E0-A4D532C2D88C}">
      <dsp:nvSpPr>
        <dsp:cNvPr id="0" name=""/>
        <dsp:cNvSpPr/>
      </dsp:nvSpPr>
      <dsp:spPr>
        <a:xfrm>
          <a:off x="2928927" y="883706"/>
          <a:ext cx="2088645" cy="1044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Employment Themes</a:t>
          </a:r>
        </a:p>
      </dsp:txBody>
      <dsp:txXfrm>
        <a:off x="2959514" y="914293"/>
        <a:ext cx="2027471" cy="983148"/>
      </dsp:txXfrm>
    </dsp:sp>
    <dsp:sp modelId="{51BCC24D-A8FA-4A18-A52B-FA8E10E37F8B}">
      <dsp:nvSpPr>
        <dsp:cNvPr id="0" name=""/>
        <dsp:cNvSpPr/>
      </dsp:nvSpPr>
      <dsp:spPr>
        <a:xfrm rot="19457599">
          <a:off x="4920867" y="1082202"/>
          <a:ext cx="1028869" cy="46845"/>
        </a:xfrm>
        <a:custGeom>
          <a:avLst/>
          <a:gdLst/>
          <a:ahLst/>
          <a:cxnLst/>
          <a:rect l="0" t="0" r="0" b="0"/>
          <a:pathLst>
            <a:path>
              <a:moveTo>
                <a:pt x="0" y="23422"/>
              </a:moveTo>
              <a:lnTo>
                <a:pt x="1028869" y="234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09580" y="1079903"/>
        <a:ext cx="51443" cy="51443"/>
      </dsp:txXfrm>
    </dsp:sp>
    <dsp:sp modelId="{72848BF9-3F2D-4242-BC5E-5B921F4EE111}">
      <dsp:nvSpPr>
        <dsp:cNvPr id="0" name=""/>
        <dsp:cNvSpPr/>
      </dsp:nvSpPr>
      <dsp:spPr>
        <a:xfrm>
          <a:off x="5853031" y="283221"/>
          <a:ext cx="2088645" cy="1044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Interests</a:t>
          </a:r>
        </a:p>
      </dsp:txBody>
      <dsp:txXfrm>
        <a:off x="5883618" y="313808"/>
        <a:ext cx="2027471" cy="983148"/>
      </dsp:txXfrm>
    </dsp:sp>
    <dsp:sp modelId="{BBDDC9A0-7C3E-40DE-963D-700F20073ED0}">
      <dsp:nvSpPr>
        <dsp:cNvPr id="0" name=""/>
        <dsp:cNvSpPr/>
      </dsp:nvSpPr>
      <dsp:spPr>
        <a:xfrm rot="2142401">
          <a:off x="4920867" y="1682687"/>
          <a:ext cx="1028869" cy="46845"/>
        </a:xfrm>
        <a:custGeom>
          <a:avLst/>
          <a:gdLst/>
          <a:ahLst/>
          <a:cxnLst/>
          <a:rect l="0" t="0" r="0" b="0"/>
          <a:pathLst>
            <a:path>
              <a:moveTo>
                <a:pt x="0" y="23422"/>
              </a:moveTo>
              <a:lnTo>
                <a:pt x="1028869" y="234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09580" y="1680388"/>
        <a:ext cx="51443" cy="51443"/>
      </dsp:txXfrm>
    </dsp:sp>
    <dsp:sp modelId="{155B1E52-3740-4391-8468-5D4E6C18E91C}">
      <dsp:nvSpPr>
        <dsp:cNvPr id="0" name=""/>
        <dsp:cNvSpPr/>
      </dsp:nvSpPr>
      <dsp:spPr>
        <a:xfrm>
          <a:off x="5853031" y="1484192"/>
          <a:ext cx="2088645" cy="1044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Preferences</a:t>
          </a:r>
        </a:p>
      </dsp:txBody>
      <dsp:txXfrm>
        <a:off x="5883618" y="1514779"/>
        <a:ext cx="2027471" cy="983148"/>
      </dsp:txXfrm>
    </dsp:sp>
    <dsp:sp modelId="{F7444162-8533-4F9E-B05A-9E84137506F7}">
      <dsp:nvSpPr>
        <dsp:cNvPr id="0" name=""/>
        <dsp:cNvSpPr/>
      </dsp:nvSpPr>
      <dsp:spPr>
        <a:xfrm rot="2829178">
          <a:off x="1896930" y="2733537"/>
          <a:ext cx="1228536" cy="46845"/>
        </a:xfrm>
        <a:custGeom>
          <a:avLst/>
          <a:gdLst/>
          <a:ahLst/>
          <a:cxnLst/>
          <a:rect l="0" t="0" r="0" b="0"/>
          <a:pathLst>
            <a:path>
              <a:moveTo>
                <a:pt x="0" y="23422"/>
              </a:moveTo>
              <a:lnTo>
                <a:pt x="1228536" y="234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80485" y="2726247"/>
        <a:ext cx="61426" cy="61426"/>
      </dsp:txXfrm>
    </dsp:sp>
    <dsp:sp modelId="{BA08DEDA-E9DE-4879-9493-0E0BE99B7411}">
      <dsp:nvSpPr>
        <dsp:cNvPr id="0" name=""/>
        <dsp:cNvSpPr/>
      </dsp:nvSpPr>
      <dsp:spPr>
        <a:xfrm>
          <a:off x="2928927" y="2685163"/>
          <a:ext cx="2088645" cy="1044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Employment Themes</a:t>
          </a:r>
        </a:p>
      </dsp:txBody>
      <dsp:txXfrm>
        <a:off x="2959514" y="2715750"/>
        <a:ext cx="2027471" cy="983148"/>
      </dsp:txXfrm>
    </dsp:sp>
    <dsp:sp modelId="{FE74B7FA-7299-4733-B96D-05CA7AF2E9FB}">
      <dsp:nvSpPr>
        <dsp:cNvPr id="0" name=""/>
        <dsp:cNvSpPr/>
      </dsp:nvSpPr>
      <dsp:spPr>
        <a:xfrm>
          <a:off x="5017573" y="3183901"/>
          <a:ext cx="835458" cy="46845"/>
        </a:xfrm>
        <a:custGeom>
          <a:avLst/>
          <a:gdLst/>
          <a:ahLst/>
          <a:cxnLst/>
          <a:rect l="0" t="0" r="0" b="0"/>
          <a:pathLst>
            <a:path>
              <a:moveTo>
                <a:pt x="0" y="23422"/>
              </a:moveTo>
              <a:lnTo>
                <a:pt x="835458" y="234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14415" y="3186438"/>
        <a:ext cx="41772" cy="41772"/>
      </dsp:txXfrm>
    </dsp:sp>
    <dsp:sp modelId="{0E3CC81C-1CE0-47C1-A022-3E298DF043B7}">
      <dsp:nvSpPr>
        <dsp:cNvPr id="0" name=""/>
        <dsp:cNvSpPr/>
      </dsp:nvSpPr>
      <dsp:spPr>
        <a:xfrm>
          <a:off x="5853031" y="2685163"/>
          <a:ext cx="2088645" cy="1044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Things to Avoid</a:t>
          </a:r>
        </a:p>
      </dsp:txBody>
      <dsp:txXfrm>
        <a:off x="5883618" y="2715750"/>
        <a:ext cx="2027471" cy="983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E9464-9C89-4E16-8E65-865B7A1AFF02}" type="datetimeFigureOut">
              <a:rPr lang="en-US" smtClean="0"/>
              <a:t>07/23/2021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104E4-6CCC-4D3D-BB5F-793F7F7C6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00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46E2-4EDE-4409-967B-C6767B220F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66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46E2-4EDE-4409-967B-C6767B220F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48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Job Analysis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46E2-4EDE-4409-967B-C6767B220F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79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Job Analysis – First step in developing a plan for the new employee to learn the job</a:t>
            </a:r>
          </a:p>
          <a:p>
            <a:r>
              <a:rPr lang="en-US" dirty="0"/>
              <a:t>Spend time at the worksite observing the participant’s job </a:t>
            </a:r>
          </a:p>
          <a:p>
            <a:r>
              <a:rPr lang="en-US" dirty="0"/>
              <a:t>Note the techniques, production, and performance (quality of work)</a:t>
            </a:r>
          </a:p>
          <a:p>
            <a:r>
              <a:rPr lang="en-US" dirty="0"/>
              <a:t>Observe the environmental factors:  Noise, temperature, speed requirements, Quality of Work, Co-worker interactions, Language being used, Unwritten Rules</a:t>
            </a:r>
          </a:p>
          <a:p>
            <a:r>
              <a:rPr lang="en-US" dirty="0"/>
              <a:t>Ask Questions about Routines/Tasks being performed if needed</a:t>
            </a:r>
          </a:p>
          <a:p>
            <a:r>
              <a:rPr lang="en-US" dirty="0"/>
              <a:t>Learn the tasks/routines – Practice them</a:t>
            </a:r>
          </a:p>
          <a:p>
            <a:r>
              <a:rPr lang="en-US" dirty="0"/>
              <a:t>Take note of all the Expectations of the Tasks – Use the Form</a:t>
            </a:r>
          </a:p>
          <a:p>
            <a:r>
              <a:rPr lang="en-US" dirty="0"/>
              <a:t>Double check with the Employer that these are the expectations of the job</a:t>
            </a:r>
          </a:p>
          <a:p>
            <a:r>
              <a:rPr lang="en-US" dirty="0"/>
              <a:t>Note the Core Routines/Episodic Routines/Job Related Routines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46E2-4EDE-4409-967B-C6767B220F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64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Participant – Develop work history, keeps him/her engaged/better idea of likes/dislikes/Environmental factors/cultures – Good assessment information – functional skills, safety needs – Inclusion – Resources - Paycheck!</a:t>
            </a:r>
          </a:p>
          <a:p>
            <a:r>
              <a:rPr lang="en-US" dirty="0"/>
              <a:t>Employer – More than feel good opportunity – Community support, Value, Collaboration, no cost</a:t>
            </a:r>
          </a:p>
          <a:p>
            <a:r>
              <a:rPr lang="en-US" dirty="0"/>
              <a:t>Co-worker – engaged, help with tasks and routines, disability awareness</a:t>
            </a:r>
          </a:p>
          <a:p>
            <a:r>
              <a:rPr lang="en-US" dirty="0"/>
              <a:t>School – Community Partnership/Supports outside of School/Quality outcomes</a:t>
            </a:r>
          </a:p>
          <a:p>
            <a:r>
              <a:rPr lang="en-US" dirty="0"/>
              <a:t>SPED Staff/VR – Assessment information, IEP membership and Collaboration, long-term goals, identify additional services needed</a:t>
            </a:r>
          </a:p>
          <a:p>
            <a:r>
              <a:rPr lang="en-US" dirty="0"/>
              <a:t>Family members – Independence, resources, paycheck, inclusion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46E2-4EDE-4409-967B-C6767B220F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01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want the best experience possible!!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be a rewarding experience – for all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other hand, can be very challenging!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in mind, there is a Job/career for </a:t>
            </a:r>
            <a:r>
              <a:rPr lang="en-US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everyone.</a:t>
            </a:r>
            <a:endParaRPr lang="en-US" sz="12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Maybe not today,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Maybe not this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month,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Maybe not this year or while in high school,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 our role is to keeping working toward that goal.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Challenges -Time for Student/Teacher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to Jobs and Job availability – Disability stigmas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Transportation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– Understanding of Benefits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Disability related issues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Conditions – Focus on the Student, Access to Job Market &amp; Creativity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impressions do we leave during the work experience and after the work experience is over.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46E2-4EDE-4409-967B-C6767B220F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57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Carving, Creating and Negotiating jobs – Working with the Employer to meet the needs of both.</a:t>
            </a:r>
          </a:p>
          <a:p>
            <a:r>
              <a:rPr lang="en-US" dirty="0"/>
              <a:t>Avoiding Corporate Business – Ma and Pa shops and Factories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46E2-4EDE-4409-967B-C6767B220F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39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Work Experience process is a part of the Discovery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46E2-4EDE-4409-967B-C6767B220F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87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46E2-4EDE-4409-967B-C6767B220F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52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Identify all the businesses – Avoid Corporate if possible</a:t>
            </a:r>
          </a:p>
          <a:p>
            <a:r>
              <a:rPr lang="en-US" dirty="0"/>
              <a:t>Handouts on Meeting with an employer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46E2-4EDE-4409-967B-C6767B220F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46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46E2-4EDE-4409-967B-C6767B220F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00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 to the First Cup Handout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46E2-4EDE-4409-967B-C6767B220F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3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7CDB-FB12-4C40-9AD2-1A578C578FED}" type="datetimeFigureOut">
              <a:rPr lang="en-US" smtClean="0"/>
              <a:t>07/23/2021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82F5-CA71-4EDF-91AD-81A30B2D6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8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D7CDB-FB12-4C40-9AD2-1A578C578FED}" type="datetimeFigureOut">
              <a:rPr lang="en-US" smtClean="0"/>
              <a:t>07/23/2021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682F5-CA71-4EDF-91AD-81A30B2D6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8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3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5" indent="-342895" algn="l" defTabSz="9143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0" indent="-285746" algn="l" defTabSz="9143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6" indent="-228598" algn="l" defTabSz="9143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1" indent="-228598" algn="l" defTabSz="9143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5" indent="-228598" algn="l" defTabSz="91438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8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4" indent="-228598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8" indent="-228598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2" indent="-228598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88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6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slp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slp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401763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Welcome!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Quality Work Experiences Through </a:t>
            </a:r>
            <a:b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Creative Job Development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4800" b="1" dirty="0">
              <a:solidFill>
                <a:srgbClr val="0070C0"/>
              </a:solidFill>
              <a:latin typeface="Arial" pitchFamily="34" charset="0"/>
              <a:cs typeface="Arial" pitchFamily="34" charset="0"/>
              <a:hlinkClick r:id="rId2"/>
            </a:endParaRPr>
          </a:p>
          <a:p>
            <a:pPr algn="ctr">
              <a:buNone/>
            </a:pPr>
            <a:endParaRPr lang="en-US" sz="4800" b="1" dirty="0">
              <a:solidFill>
                <a:srgbClr val="0070C0"/>
              </a:solidFill>
              <a:latin typeface="Arial" pitchFamily="34" charset="0"/>
              <a:cs typeface="Arial" pitchFamily="34" charset="0"/>
              <a:hlinkClick r:id="rId2"/>
            </a:endParaRPr>
          </a:p>
          <a:p>
            <a:pPr algn="ctr">
              <a:buNone/>
            </a:pPr>
            <a:endParaRPr lang="en-US" sz="4800" b="1" dirty="0">
              <a:solidFill>
                <a:srgbClr val="0070C0"/>
              </a:solidFill>
              <a:latin typeface="Arial" pitchFamily="34" charset="0"/>
              <a:cs typeface="Arial" pitchFamily="34" charset="0"/>
              <a:hlinkClick r:id="rId2"/>
            </a:endParaRPr>
          </a:p>
          <a:p>
            <a:pPr algn="ctr">
              <a:buNone/>
            </a:pPr>
            <a:r>
              <a:rPr lang="en-US" sz="4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2"/>
              </a:rPr>
              <a:t>www.tslp.org</a:t>
            </a:r>
            <a:endParaRPr lang="en-US" sz="4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274639"/>
            <a:ext cx="0" cy="5943600"/>
          </a:xfrm>
          <a:prstGeom prst="line">
            <a:avLst/>
          </a:prstGeom>
          <a:ln w="1270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uble Wave 5"/>
          <p:cNvSpPr/>
          <p:nvPr/>
        </p:nvSpPr>
        <p:spPr>
          <a:xfrm>
            <a:off x="463465" y="5943601"/>
            <a:ext cx="10204537" cy="685801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</a:t>
            </a:r>
            <a:endParaRPr kumimoji="0" lang="en-US" sz="1900" b="1" i="1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N:\TRANSITION FILES\TSLP Logo files\TSLP 1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6" y="5410204"/>
            <a:ext cx="2114459" cy="1295401"/>
          </a:xfrm>
          <a:prstGeom prst="rect">
            <a:avLst/>
          </a:prstGeom>
          <a:noFill/>
        </p:spPr>
      </p:pic>
      <p:pic>
        <p:nvPicPr>
          <p:cNvPr id="7" name="Picture 6" descr="N:\TRANSITION FILES\TSLP Logo files\TSLP 1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9354" y="2393274"/>
            <a:ext cx="3253292" cy="2323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970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88337"/>
          </a:xfrm>
        </p:spPr>
        <p:txBody>
          <a:bodyPr>
            <a:noAutofit/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Meeting with the Employer – Be Prepared!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78384"/>
            <a:ext cx="10972800" cy="484778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Dress for the Environment</a:t>
            </a:r>
          </a:p>
          <a:p>
            <a:pPr marL="0" indent="0">
              <a:buNone/>
            </a:pPr>
            <a:endParaRPr lang="en-US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School – Job Coaching Availability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VR - Understand the Project Skills Process/Other Resources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DOL – Learn about Career Launch &amp; Other Programs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Benefits – Know about the Work Incentives</a:t>
            </a:r>
          </a:p>
          <a:p>
            <a:pPr marL="0" indent="0" algn="ctr">
              <a:buNone/>
            </a:pPr>
            <a:r>
              <a:rPr lang="en-US" sz="4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Discuss Needs/Options 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A Tour of the Workplace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Inquire about a Job Analysis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Be Creative:  Carve, Create, Negotiate Job for the Student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Arrange for the Interview with the Student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	</a:t>
            </a:r>
          </a:p>
          <a:p>
            <a:pPr marL="0" indent="0">
              <a:buNone/>
            </a:pP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2068" y="685804"/>
            <a:ext cx="0" cy="5943600"/>
          </a:xfrm>
          <a:prstGeom prst="line">
            <a:avLst/>
          </a:prstGeom>
          <a:ln w="1270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uble Wave 5"/>
          <p:cNvSpPr/>
          <p:nvPr/>
        </p:nvSpPr>
        <p:spPr>
          <a:xfrm>
            <a:off x="609603" y="6218241"/>
            <a:ext cx="10972799" cy="411163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i="1" dirty="0">
                <a:solidFill>
                  <a:schemeClr val="bg1"/>
                </a:solidFill>
              </a:rPr>
              <a:t>                                                                </a:t>
            </a:r>
            <a:endParaRPr lang="en-US" sz="19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N:\TRANSITION FILES\TSLP Logo files\TSLP 1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7131" y="5752687"/>
            <a:ext cx="1613412" cy="931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04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09545"/>
          </a:xfrm>
        </p:spPr>
        <p:txBody>
          <a:bodyPr>
            <a:noAutofit/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Job Analysis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9684"/>
            <a:ext cx="10972800" cy="466648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Learn About the Business/Employer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Develop a Job Analysis to Learn about: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	The Work Environment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	The Culture of the Workplace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	Specific Jobs/Tasks being completed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	The Job Routines of the Employees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	Availability of Natural Supports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Is it a good Fit for the Student?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Is the Student a good Fit for the business/employer?</a:t>
            </a:r>
          </a:p>
          <a:p>
            <a:pPr marL="0" indent="0">
              <a:buNone/>
            </a:pP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2068" y="685804"/>
            <a:ext cx="0" cy="5943600"/>
          </a:xfrm>
          <a:prstGeom prst="line">
            <a:avLst/>
          </a:prstGeom>
          <a:ln w="1270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uble Wave 5"/>
          <p:cNvSpPr/>
          <p:nvPr/>
        </p:nvSpPr>
        <p:spPr>
          <a:xfrm>
            <a:off x="609603" y="6218241"/>
            <a:ext cx="10972799" cy="411163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i="1" dirty="0">
                <a:solidFill>
                  <a:schemeClr val="bg1"/>
                </a:solidFill>
              </a:rPr>
              <a:t>                                                                </a:t>
            </a:r>
            <a:endParaRPr lang="en-US" sz="19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N:\TRANSITION FILES\TSLP Logo files\TSLP 1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7131" y="5752687"/>
            <a:ext cx="1613412" cy="931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857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43948"/>
          </a:xfrm>
        </p:spPr>
        <p:txBody>
          <a:bodyPr>
            <a:noAutofit/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More on Job Analysis</a:t>
            </a:r>
            <a:b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032" y="884380"/>
            <a:ext cx="10686018" cy="52417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Opportunity to Learn the Job – by Spending Time at the Job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Observe the Job being completed by other Employees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Use a Job Analysis Form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Have Employee Train you on the Tasks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Perform the Tasks Yourself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Document all the Expectations/Tasks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Note the Environmental Factors:  Noise, Temperature, Lighting, Work pace, Employee Interactions, Unwritten Rules</a:t>
            </a:r>
            <a:endParaRPr 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Also Note the Special Techniques, Production Rates and Quality of the Work</a:t>
            </a:r>
          </a:p>
          <a:p>
            <a:pPr marL="457194" lvl="1" indent="0">
              <a:buNone/>
            </a:pP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2068" y="685804"/>
            <a:ext cx="0" cy="5943600"/>
          </a:xfrm>
          <a:prstGeom prst="line">
            <a:avLst/>
          </a:prstGeom>
          <a:ln w="1270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uble Wave 5"/>
          <p:cNvSpPr/>
          <p:nvPr/>
        </p:nvSpPr>
        <p:spPr>
          <a:xfrm>
            <a:off x="609603" y="6218241"/>
            <a:ext cx="10972799" cy="411163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i="1" dirty="0">
                <a:solidFill>
                  <a:schemeClr val="bg1"/>
                </a:solidFill>
              </a:rPr>
              <a:t>                                                                </a:t>
            </a:r>
            <a:endParaRPr lang="en-US" sz="19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N:\TRANSITION FILES\TSLP Logo files\TSLP 1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7131" y="5752687"/>
            <a:ext cx="1613412" cy="931100"/>
          </a:xfrm>
          <a:prstGeom prst="rect">
            <a:avLst/>
          </a:prstGeom>
          <a:noFill/>
        </p:spPr>
      </p:pic>
      <p:pic>
        <p:nvPicPr>
          <p:cNvPr id="1026" name="Picture 2" descr="Job analysis RGB color icon. Business analytics, work assessment. Professional evaluation, corporate productivity examination. Document and magnifying glass isolated vector illustration">
            <a:extLst>
              <a:ext uri="{FF2B5EF4-FFF2-40B4-BE49-F238E27FC236}">
                <a16:creationId xmlns:a16="http://schemas.microsoft.com/office/drawing/2014/main" id="{FD5EBDB8-B31A-4BE5-A0F6-C0851598C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474" y="1449908"/>
            <a:ext cx="1802167" cy="235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33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5284"/>
            <a:ext cx="10972800" cy="838899"/>
          </a:xfrm>
        </p:spPr>
        <p:txBody>
          <a:bodyPr>
            <a:noAutofit/>
          </a:bodyPr>
          <a:lstStyle/>
          <a:p>
            <a:b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Know the Work Environment</a:t>
            </a:r>
            <a:b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738" y="1551756"/>
            <a:ext cx="10972800" cy="46664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Positive and Upbeat Attitude – Value to the Business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Get to Know the Business/Environment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Complete Job Analysis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Assess the Potential for Natural Supports/Workplace Supports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Observe the Employees Performing Tasks/Routines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Consider Participant and Work Setting – Is it a “Good Fit”?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Have Co-worker TEACH you the Job Routines/Assess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Get a Feel for the Job – Critical Routines/Tasks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Develop Task Analysis if needed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2068" y="685804"/>
            <a:ext cx="0" cy="5943600"/>
          </a:xfrm>
          <a:prstGeom prst="line">
            <a:avLst/>
          </a:prstGeom>
          <a:ln w="1270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uble Wave 5"/>
          <p:cNvSpPr/>
          <p:nvPr/>
        </p:nvSpPr>
        <p:spPr>
          <a:xfrm>
            <a:off x="609603" y="6218241"/>
            <a:ext cx="10972799" cy="411163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i="1" dirty="0">
                <a:solidFill>
                  <a:schemeClr val="bg1"/>
                </a:solidFill>
              </a:rPr>
              <a:t>                                                                </a:t>
            </a:r>
            <a:endParaRPr lang="en-US" sz="19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N:\TRANSITION FILES\TSLP Logo files\TSLP 1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7131" y="5752687"/>
            <a:ext cx="1613412" cy="931100"/>
          </a:xfrm>
          <a:prstGeom prst="rect">
            <a:avLst/>
          </a:prstGeom>
          <a:noFill/>
        </p:spPr>
      </p:pic>
      <p:pic>
        <p:nvPicPr>
          <p:cNvPr id="1026" name="Picture 2" descr="its always sunny in philadelphia spaghetti policy GIF">
            <a:extLst>
              <a:ext uri="{FF2B5EF4-FFF2-40B4-BE49-F238E27FC236}">
                <a16:creationId xmlns:a16="http://schemas.microsoft.com/office/drawing/2014/main" id="{2950C531-921C-4548-9136-718F7907C1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543" y="114059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15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790979"/>
          </a:xfrm>
        </p:spPr>
        <p:txBody>
          <a:bodyPr>
            <a:normAutofit/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Thanks for Attending</a:t>
            </a:r>
            <a:b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Quality Work Experiences Through </a:t>
            </a:r>
            <a:b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Creative Job Development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4878" y="3524668"/>
            <a:ext cx="5119926" cy="185045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4800" b="1" dirty="0">
              <a:solidFill>
                <a:srgbClr val="0070C0"/>
              </a:solidFill>
              <a:latin typeface="Arial" pitchFamily="34" charset="0"/>
              <a:cs typeface="Arial" pitchFamily="34" charset="0"/>
              <a:hlinkClick r:id="rId2"/>
            </a:endParaRPr>
          </a:p>
          <a:p>
            <a:pPr algn="ctr">
              <a:buNone/>
            </a:pPr>
            <a:endParaRPr lang="en-US" sz="4800" b="1" dirty="0">
              <a:solidFill>
                <a:srgbClr val="0070C0"/>
              </a:solidFill>
              <a:latin typeface="Arial" pitchFamily="34" charset="0"/>
              <a:cs typeface="Arial" pitchFamily="34" charset="0"/>
              <a:hlinkClick r:id="rId2"/>
            </a:endParaRPr>
          </a:p>
          <a:p>
            <a:pPr algn="ctr">
              <a:buNone/>
            </a:pPr>
            <a:endParaRPr lang="en-US" sz="4800" b="1" dirty="0">
              <a:solidFill>
                <a:srgbClr val="0070C0"/>
              </a:solidFill>
              <a:latin typeface="Arial" pitchFamily="34" charset="0"/>
              <a:cs typeface="Arial" pitchFamily="34" charset="0"/>
              <a:hlinkClick r:id="rId2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274639"/>
            <a:ext cx="0" cy="5943600"/>
          </a:xfrm>
          <a:prstGeom prst="line">
            <a:avLst/>
          </a:prstGeom>
          <a:ln w="1270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uble Wave 5"/>
          <p:cNvSpPr/>
          <p:nvPr/>
        </p:nvSpPr>
        <p:spPr>
          <a:xfrm>
            <a:off x="463465" y="5943601"/>
            <a:ext cx="10204537" cy="685801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</a:t>
            </a:r>
            <a:endParaRPr kumimoji="0" lang="en-US" sz="1900" b="1" i="1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N:\TRANSITION FILES\TSLP Logo files\TSLP 1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6" y="5410204"/>
            <a:ext cx="2114459" cy="1295401"/>
          </a:xfrm>
          <a:prstGeom prst="rect">
            <a:avLst/>
          </a:prstGeom>
          <a:noFill/>
        </p:spPr>
      </p:pic>
      <p:pic>
        <p:nvPicPr>
          <p:cNvPr id="1026" name="Picture 2" descr="Questions Stock Illustrations. 133,872 Questions clip art images and  royalty free illustrations available to search from thousands of EPS vector  clipart and stock art producers.">
            <a:extLst>
              <a:ext uri="{FF2B5EF4-FFF2-40B4-BE49-F238E27FC236}">
                <a16:creationId xmlns:a16="http://schemas.microsoft.com/office/drawing/2014/main" id="{ED3921C1-1232-4CA4-821A-E7D6E2DF6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918" y="2065617"/>
            <a:ext cx="3564163" cy="370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6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09545"/>
          </a:xfrm>
        </p:spPr>
        <p:txBody>
          <a:bodyPr>
            <a:noAutofit/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Welcome!</a:t>
            </a:r>
            <a:b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Quality Work Experiences Through Creative Job Development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9684"/>
            <a:ext cx="10972800" cy="46664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Introductions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Benefits &amp; Key Considerations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Types of Job Development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Getting to know your Patrons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Tools &amp; Tips for the Trade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Negotiating the Job – Getting Creative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Wrap-up and Questions</a:t>
            </a:r>
          </a:p>
          <a:p>
            <a:pPr marL="0" indent="0">
              <a:buNone/>
            </a:pP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2068" y="685804"/>
            <a:ext cx="0" cy="5943600"/>
          </a:xfrm>
          <a:prstGeom prst="line">
            <a:avLst/>
          </a:prstGeom>
          <a:ln w="1270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uble Wave 5"/>
          <p:cNvSpPr/>
          <p:nvPr/>
        </p:nvSpPr>
        <p:spPr>
          <a:xfrm>
            <a:off x="609603" y="6218241"/>
            <a:ext cx="10972799" cy="411163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i="1" dirty="0">
                <a:solidFill>
                  <a:schemeClr val="bg1"/>
                </a:solidFill>
              </a:rPr>
              <a:t>                                                                </a:t>
            </a:r>
            <a:endParaRPr lang="en-US" sz="19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N:\TRANSITION FILES\TSLP Logo files\TSLP 1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7131" y="5752687"/>
            <a:ext cx="1613412" cy="931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62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09545"/>
          </a:xfrm>
        </p:spPr>
        <p:txBody>
          <a:bodyPr>
            <a:noAutofit/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Benefits of HS Work Experiences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9684"/>
            <a:ext cx="10972800" cy="46664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The Student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The Employer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The Co-workers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School District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Special Education Teacher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Family Members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VR Counselor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2068" y="685804"/>
            <a:ext cx="0" cy="5943600"/>
          </a:xfrm>
          <a:prstGeom prst="line">
            <a:avLst/>
          </a:prstGeom>
          <a:ln w="1270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uble Wave 5"/>
          <p:cNvSpPr/>
          <p:nvPr/>
        </p:nvSpPr>
        <p:spPr>
          <a:xfrm>
            <a:off x="609603" y="6218241"/>
            <a:ext cx="10972799" cy="411163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i="1" dirty="0">
                <a:solidFill>
                  <a:schemeClr val="bg1"/>
                </a:solidFill>
              </a:rPr>
              <a:t>                                                                </a:t>
            </a:r>
            <a:endParaRPr lang="en-US" sz="19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N:\TRANSITION FILES\TSLP Logo files\TSLP 1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7131" y="5752687"/>
            <a:ext cx="1613412" cy="931100"/>
          </a:xfrm>
          <a:prstGeom prst="rect">
            <a:avLst/>
          </a:prstGeom>
          <a:noFill/>
        </p:spPr>
      </p:pic>
      <p:pic>
        <p:nvPicPr>
          <p:cNvPr id="3076" name="Picture 4" descr="Business Starz GIF by Power Book II: Ghost">
            <a:extLst>
              <a:ext uri="{FF2B5EF4-FFF2-40B4-BE49-F238E27FC236}">
                <a16:creationId xmlns:a16="http://schemas.microsoft.com/office/drawing/2014/main" id="{9AC57A26-B7C6-4578-A393-923D8AB50A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29" y="1384183"/>
            <a:ext cx="2513114" cy="251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46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09545"/>
          </a:xfrm>
        </p:spPr>
        <p:txBody>
          <a:bodyPr>
            <a:noAutofit/>
          </a:bodyPr>
          <a:lstStyle/>
          <a:p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Job Development</a:t>
            </a:r>
            <a:b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Key Considerations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3896"/>
            <a:ext cx="10972800" cy="4812274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Overall Experience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Arial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Arial" pitchFamily="34" charset="0"/>
              </a:rPr>
              <a:t>The Challenges/Barriers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Arial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Arial" pitchFamily="34" charset="0"/>
              </a:rPr>
              <a:t>The effectiveness of JD depends on several conditions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Arial" pitchFamily="34" charset="0"/>
              </a:rPr>
              <a:t>Student focus, Access to the Employer (Labor Market) and Creativity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Arial" pitchFamily="34" charset="0"/>
              </a:rPr>
              <a:t>We need to </a:t>
            </a:r>
            <a:r>
              <a:rPr lang="en-US" sz="24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Arial" pitchFamily="34" charset="0"/>
              </a:rPr>
              <a:t>Avoid the “Programmatic” Solution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Arial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Arial" pitchFamily="34" charset="0"/>
              </a:rPr>
              <a:t>The Vision is:  For both, the Student and the Business/Employer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Arial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Arial" pitchFamily="34" charset="0"/>
              </a:rPr>
              <a:t>Important Considerations in the JD Process (Impressions you make)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Arial" pitchFamily="34" charset="0"/>
              </a:rPr>
              <a:t>Student/Family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Arial" pitchFamily="34" charset="0"/>
              </a:rPr>
              <a:t>Employer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Arial" pitchFamily="34" charset="0"/>
              </a:rPr>
              <a:t>Community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Arial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Arial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2068" y="685804"/>
            <a:ext cx="0" cy="5943600"/>
          </a:xfrm>
          <a:prstGeom prst="line">
            <a:avLst/>
          </a:prstGeom>
          <a:ln w="1270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uble Wave 5"/>
          <p:cNvSpPr/>
          <p:nvPr/>
        </p:nvSpPr>
        <p:spPr>
          <a:xfrm>
            <a:off x="609603" y="6218241"/>
            <a:ext cx="10972799" cy="411163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i="1" dirty="0">
                <a:solidFill>
                  <a:schemeClr val="bg1"/>
                </a:solidFill>
              </a:rPr>
              <a:t>                                                                </a:t>
            </a:r>
            <a:endParaRPr lang="en-US" sz="19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N:\TRANSITION FILES\TSLP Logo files\TSLP 1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7131" y="5752687"/>
            <a:ext cx="1613412" cy="931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151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003746"/>
          </a:xfrm>
        </p:spPr>
        <p:txBody>
          <a:bodyPr>
            <a:noAutofit/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Job Development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0730"/>
            <a:ext cx="10972800" cy="49454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A Response to the Needs of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The Student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&amp;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Business/Employer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__________________________________________________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Labor Market Job Development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Vs.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Individualized Job Development</a:t>
            </a:r>
          </a:p>
          <a:p>
            <a:pPr marL="0" indent="0">
              <a:buNone/>
            </a:pP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2068" y="685804"/>
            <a:ext cx="0" cy="5943600"/>
          </a:xfrm>
          <a:prstGeom prst="line">
            <a:avLst/>
          </a:prstGeom>
          <a:ln w="1270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uble Wave 5"/>
          <p:cNvSpPr/>
          <p:nvPr/>
        </p:nvSpPr>
        <p:spPr>
          <a:xfrm>
            <a:off x="609603" y="6218241"/>
            <a:ext cx="10972799" cy="411163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i="1" dirty="0">
                <a:solidFill>
                  <a:schemeClr val="bg1"/>
                </a:solidFill>
              </a:rPr>
              <a:t>                                                                </a:t>
            </a:r>
            <a:endParaRPr lang="en-US" sz="19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N:\TRANSITION FILES\TSLP Logo files\TSLP 1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7131" y="5752687"/>
            <a:ext cx="1613412" cy="931100"/>
          </a:xfrm>
          <a:prstGeom prst="rect">
            <a:avLst/>
          </a:prstGeom>
          <a:noFill/>
        </p:spPr>
      </p:pic>
      <p:pic>
        <p:nvPicPr>
          <p:cNvPr id="1028" name="Picture 4" descr="We are hiring banner icon concept Premium Vector">
            <a:extLst>
              <a:ext uri="{FF2B5EF4-FFF2-40B4-BE49-F238E27FC236}">
                <a16:creationId xmlns:a16="http://schemas.microsoft.com/office/drawing/2014/main" id="{556A1943-0107-4C5C-BF8E-1154613AF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41" y="3839182"/>
            <a:ext cx="1924206" cy="155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lp Wanted Ad Stock Illustrations – 221 Help Wanted Ad Stock  Illustrations, Vectors &amp; Clipart - Dreamstime">
            <a:extLst>
              <a:ext uri="{FF2B5EF4-FFF2-40B4-BE49-F238E27FC236}">
                <a16:creationId xmlns:a16="http://schemas.microsoft.com/office/drawing/2014/main" id="{417655AE-A891-46B2-BE0A-1058A7747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2467">
            <a:off x="9068914" y="3723838"/>
            <a:ext cx="2275689" cy="163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50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09545"/>
          </a:xfrm>
        </p:spPr>
        <p:txBody>
          <a:bodyPr>
            <a:noAutofit/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Know The Student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89103"/>
            <a:ext cx="10972800" cy="453706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“The Discovery Process”</a:t>
            </a:r>
          </a:p>
          <a:p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This includes Likes, Dislikes, Preferences and Interests</a:t>
            </a:r>
          </a:p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Identifying things to Avoid (Fears, Allergies, Routines, etc..)  </a:t>
            </a:r>
          </a:p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Identifying the Student’s Learning Style</a:t>
            </a:r>
          </a:p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How the Student Communicates best</a:t>
            </a:r>
          </a:p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Environmental Conditions that work best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Do we have a Personal Profile?</a:t>
            </a:r>
          </a:p>
          <a:p>
            <a:pPr marL="0" indent="0">
              <a:buNone/>
            </a:pP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2068" y="685804"/>
            <a:ext cx="0" cy="5943600"/>
          </a:xfrm>
          <a:prstGeom prst="line">
            <a:avLst/>
          </a:prstGeom>
          <a:ln w="1270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uble Wave 5"/>
          <p:cNvSpPr/>
          <p:nvPr/>
        </p:nvSpPr>
        <p:spPr>
          <a:xfrm>
            <a:off x="609603" y="6218241"/>
            <a:ext cx="10972799" cy="411163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i="1" dirty="0">
                <a:solidFill>
                  <a:schemeClr val="bg1"/>
                </a:solidFill>
              </a:rPr>
              <a:t>                                                                </a:t>
            </a:r>
            <a:endParaRPr lang="en-US" sz="19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N:\TRANSITION FILES\TSLP Logo files\TSLP 1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7131" y="5752687"/>
            <a:ext cx="1613412" cy="93110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64FFAB-FE61-4CFD-BCC6-981F69C99F12}"/>
              </a:ext>
            </a:extLst>
          </p:cNvPr>
          <p:cNvSpPr txBox="1"/>
          <p:nvPr/>
        </p:nvSpPr>
        <p:spPr>
          <a:xfrm rot="20643555">
            <a:off x="1293927" y="615027"/>
            <a:ext cx="1762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 We Start?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34F215-06DE-4508-A665-6395F6D42CCC}"/>
              </a:ext>
            </a:extLst>
          </p:cNvPr>
          <p:cNvSpPr txBox="1"/>
          <p:nvPr/>
        </p:nvSpPr>
        <p:spPr>
          <a:xfrm rot="1028113">
            <a:off x="9196076" y="667941"/>
            <a:ext cx="2021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Assessment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168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2725"/>
          </a:xfrm>
        </p:spPr>
        <p:txBody>
          <a:bodyPr>
            <a:noAutofit/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Discovery:  Getting to Know the Student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6140"/>
            <a:ext cx="10972800" cy="48300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Interviewing People who know the Student Best</a:t>
            </a:r>
          </a:p>
          <a:p>
            <a:pPr marL="0" indent="0">
              <a:buNone/>
            </a:pP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2068" y="685804"/>
            <a:ext cx="0" cy="5943600"/>
          </a:xfrm>
          <a:prstGeom prst="line">
            <a:avLst/>
          </a:prstGeom>
          <a:ln w="1270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uble Wave 5"/>
          <p:cNvSpPr/>
          <p:nvPr/>
        </p:nvSpPr>
        <p:spPr>
          <a:xfrm>
            <a:off x="609603" y="6218241"/>
            <a:ext cx="10972799" cy="411163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i="1" dirty="0">
                <a:solidFill>
                  <a:schemeClr val="bg1"/>
                </a:solidFill>
              </a:rPr>
              <a:t>                                                                </a:t>
            </a:r>
            <a:endParaRPr lang="en-US" sz="19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N:\TRANSITION FILES\TSLP Logo files\TSLP 1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7131" y="5752687"/>
            <a:ext cx="1613412" cy="931100"/>
          </a:xfrm>
          <a:prstGeom prst="rect">
            <a:avLst/>
          </a:prstGeom>
          <a:noFill/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D3D9BF1D-74CA-4FC0-B9F1-5F3482FA5C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0756462"/>
              </p:ext>
            </p:extLst>
          </p:nvPr>
        </p:nvGraphicFramePr>
        <p:xfrm>
          <a:off x="2032000" y="1926454"/>
          <a:ext cx="7946501" cy="4012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7869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09545"/>
          </a:xfrm>
        </p:spPr>
        <p:txBody>
          <a:bodyPr>
            <a:noAutofit/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Job Development – Employer Contacts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9684"/>
            <a:ext cx="10972800" cy="46664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Identify &amp; Inventory Businesses/Employers in the Community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Identify Types of Jobs that Fit the Employment Themes of the Student</a:t>
            </a:r>
          </a:p>
          <a:p>
            <a:pPr marL="0" indent="0" algn="ctr">
              <a:buNone/>
            </a:pPr>
            <a:r>
              <a:rPr lang="en-US" sz="28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Develop a Marketing Strategy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Contact/Develop Relationships (One Minute Presentation)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	Through Connections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	Brochure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	Emails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	Phone Calls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Research Business Prior to Meeting with Employer</a:t>
            </a: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2068" y="685804"/>
            <a:ext cx="0" cy="5943600"/>
          </a:xfrm>
          <a:prstGeom prst="line">
            <a:avLst/>
          </a:prstGeom>
          <a:ln w="1270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uble Wave 5"/>
          <p:cNvSpPr/>
          <p:nvPr/>
        </p:nvSpPr>
        <p:spPr>
          <a:xfrm>
            <a:off x="609603" y="6218241"/>
            <a:ext cx="10972799" cy="411163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i="1" dirty="0">
                <a:solidFill>
                  <a:schemeClr val="bg1"/>
                </a:solidFill>
              </a:rPr>
              <a:t>                                                                </a:t>
            </a:r>
            <a:endParaRPr lang="en-US" sz="19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N:\TRANSITION FILES\TSLP Logo files\TSLP 1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7131" y="5752687"/>
            <a:ext cx="1613412" cy="931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641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09545"/>
          </a:xfrm>
        </p:spPr>
        <p:txBody>
          <a:bodyPr>
            <a:noAutofit/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Small Group Discussion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9684"/>
            <a:ext cx="10972800" cy="4666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Make a list of the Businesses within a 12 Block Radius of the School.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Do not include Walmart, Menards, Lowes, </a:t>
            </a:r>
            <a:r>
              <a:rPr lang="en-US" sz="36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etc</a:t>
            </a:r>
            <a:r>
              <a:rPr lang="en-US" sz="36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…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2068" y="685804"/>
            <a:ext cx="0" cy="5943600"/>
          </a:xfrm>
          <a:prstGeom prst="line">
            <a:avLst/>
          </a:prstGeom>
          <a:ln w="1270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uble Wave 5"/>
          <p:cNvSpPr/>
          <p:nvPr/>
        </p:nvSpPr>
        <p:spPr>
          <a:xfrm>
            <a:off x="609603" y="6218241"/>
            <a:ext cx="10972799" cy="411163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i="1" dirty="0">
                <a:solidFill>
                  <a:schemeClr val="bg1"/>
                </a:solidFill>
              </a:rPr>
              <a:t>                                                                </a:t>
            </a:r>
            <a:endParaRPr lang="en-US" sz="19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N:\TRANSITION FILES\TSLP Logo files\TSLP 1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7131" y="5752687"/>
            <a:ext cx="1613412" cy="931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727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1101</Words>
  <Application>Microsoft Office PowerPoint</Application>
  <PresentationFormat>Widescreen</PresentationFormat>
  <Paragraphs>223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1_Office Theme</vt:lpstr>
      <vt:lpstr>Welcome!  Quality Work Experiences Through  Creative Job Development</vt:lpstr>
      <vt:lpstr>Welcome! Quality Work Experiences Through Creative Job Development</vt:lpstr>
      <vt:lpstr>Benefits of HS Work Experiences</vt:lpstr>
      <vt:lpstr>Job Development Key Considerations</vt:lpstr>
      <vt:lpstr>Job Development</vt:lpstr>
      <vt:lpstr>Know The Student</vt:lpstr>
      <vt:lpstr>Discovery:  Getting to Know the Student</vt:lpstr>
      <vt:lpstr>Job Development – Employer Contacts</vt:lpstr>
      <vt:lpstr>Small Group Discussion</vt:lpstr>
      <vt:lpstr>Meeting with the Employer – Be Prepared!</vt:lpstr>
      <vt:lpstr>Job Analysis</vt:lpstr>
      <vt:lpstr>More on Job Analysis </vt:lpstr>
      <vt:lpstr> Know the Work Environment </vt:lpstr>
      <vt:lpstr>Thanks for Attending Quality Work Experiences Through  Creative Job Development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Development</dc:title>
  <dc:creator>Dan Rounds</dc:creator>
  <cp:lastModifiedBy>Kirschman, Cindy</cp:lastModifiedBy>
  <cp:revision>9</cp:revision>
  <dcterms:created xsi:type="dcterms:W3CDTF">2020-11-23T22:22:49Z</dcterms:created>
  <dcterms:modified xsi:type="dcterms:W3CDTF">2021-07-23T19:23:19Z</dcterms:modified>
</cp:coreProperties>
</file>