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92" r:id="rId2"/>
    <p:sldId id="261" r:id="rId3"/>
    <p:sldId id="264" r:id="rId4"/>
    <p:sldId id="265" r:id="rId5"/>
    <p:sldId id="279"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1074C9-4233-4479-B83C-FD2D2121A746}" v="6" dt="2023-03-16T20:39:59.8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68" autoAdjust="0"/>
    <p:restoredTop sz="94660"/>
  </p:normalViewPr>
  <p:slideViewPr>
    <p:cSldViewPr snapToGrid="0">
      <p:cViewPr varScale="1">
        <p:scale>
          <a:sx n="154" d="100"/>
          <a:sy n="154" d="100"/>
        </p:scale>
        <p:origin x="5082"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enhaile, Jennifer" userId="deebc0f7-77a9-4d63-a74c-d15e6b963c27" providerId="ADAL" clId="{FE1074C9-4233-4479-B83C-FD2D2121A746}"/>
    <pc:docChg chg="undo custSel addSld delSld modSld sldOrd">
      <pc:chgData name="Trenhaile, Jennifer" userId="deebc0f7-77a9-4d63-a74c-d15e6b963c27" providerId="ADAL" clId="{FE1074C9-4233-4479-B83C-FD2D2121A746}" dt="2023-03-20T20:29:25.430" v="505" actId="122"/>
      <pc:docMkLst>
        <pc:docMk/>
      </pc:docMkLst>
      <pc:sldChg chg="add del">
        <pc:chgData name="Trenhaile, Jennifer" userId="deebc0f7-77a9-4d63-a74c-d15e6b963c27" providerId="ADAL" clId="{FE1074C9-4233-4479-B83C-FD2D2121A746}" dt="2023-03-16T19:41:20.360" v="271" actId="2696"/>
        <pc:sldMkLst>
          <pc:docMk/>
          <pc:sldMk cId="3954585807" sldId="257"/>
        </pc:sldMkLst>
      </pc:sldChg>
      <pc:sldChg chg="modSp mod ord">
        <pc:chgData name="Trenhaile, Jennifer" userId="deebc0f7-77a9-4d63-a74c-d15e6b963c27" providerId="ADAL" clId="{FE1074C9-4233-4479-B83C-FD2D2121A746}" dt="2023-03-20T20:29:25.430" v="505" actId="122"/>
        <pc:sldMkLst>
          <pc:docMk/>
          <pc:sldMk cId="3066952382" sldId="261"/>
        </pc:sldMkLst>
        <pc:spChg chg="mod">
          <ac:chgData name="Trenhaile, Jennifer" userId="deebc0f7-77a9-4d63-a74c-d15e6b963c27" providerId="ADAL" clId="{FE1074C9-4233-4479-B83C-FD2D2121A746}" dt="2023-03-20T20:29:25.430" v="505" actId="122"/>
          <ac:spMkLst>
            <pc:docMk/>
            <pc:sldMk cId="3066952382" sldId="261"/>
            <ac:spMk id="2" creationId="{00000000-0000-0000-0000-000000000000}"/>
          </ac:spMkLst>
        </pc:spChg>
      </pc:sldChg>
      <pc:sldChg chg="modSp mod">
        <pc:chgData name="Trenhaile, Jennifer" userId="deebc0f7-77a9-4d63-a74c-d15e6b963c27" providerId="ADAL" clId="{FE1074C9-4233-4479-B83C-FD2D2121A746}" dt="2023-03-20T20:27:14.845" v="446" actId="20577"/>
        <pc:sldMkLst>
          <pc:docMk/>
          <pc:sldMk cId="3929063290" sldId="264"/>
        </pc:sldMkLst>
        <pc:spChg chg="mod">
          <ac:chgData name="Trenhaile, Jennifer" userId="deebc0f7-77a9-4d63-a74c-d15e6b963c27" providerId="ADAL" clId="{FE1074C9-4233-4479-B83C-FD2D2121A746}" dt="2023-03-20T20:27:14.845" v="446" actId="20577"/>
          <ac:spMkLst>
            <pc:docMk/>
            <pc:sldMk cId="3929063290" sldId="264"/>
            <ac:spMk id="2" creationId="{00000000-0000-0000-0000-000000000000}"/>
          </ac:spMkLst>
        </pc:spChg>
        <pc:spChg chg="mod">
          <ac:chgData name="Trenhaile, Jennifer" userId="deebc0f7-77a9-4d63-a74c-d15e6b963c27" providerId="ADAL" clId="{FE1074C9-4233-4479-B83C-FD2D2121A746}" dt="2023-03-16T19:33:01.187" v="59" actId="20577"/>
          <ac:spMkLst>
            <pc:docMk/>
            <pc:sldMk cId="3929063290" sldId="264"/>
            <ac:spMk id="8" creationId="{00000000-0000-0000-0000-000000000000}"/>
          </ac:spMkLst>
        </pc:spChg>
      </pc:sldChg>
      <pc:sldChg chg="modSp mod">
        <pc:chgData name="Trenhaile, Jennifer" userId="deebc0f7-77a9-4d63-a74c-d15e6b963c27" providerId="ADAL" clId="{FE1074C9-4233-4479-B83C-FD2D2121A746}" dt="2023-03-20T20:27:32.425" v="504" actId="20577"/>
        <pc:sldMkLst>
          <pc:docMk/>
          <pc:sldMk cId="476904709" sldId="265"/>
        </pc:sldMkLst>
        <pc:spChg chg="mod">
          <ac:chgData name="Trenhaile, Jennifer" userId="deebc0f7-77a9-4d63-a74c-d15e6b963c27" providerId="ADAL" clId="{FE1074C9-4233-4479-B83C-FD2D2121A746}" dt="2023-03-20T20:27:32.425" v="504" actId="20577"/>
          <ac:spMkLst>
            <pc:docMk/>
            <pc:sldMk cId="476904709" sldId="265"/>
            <ac:spMk id="2" creationId="{00000000-0000-0000-0000-000000000000}"/>
          </ac:spMkLst>
        </pc:spChg>
        <pc:spChg chg="mod">
          <ac:chgData name="Trenhaile, Jennifer" userId="deebc0f7-77a9-4d63-a74c-d15e6b963c27" providerId="ADAL" clId="{FE1074C9-4233-4479-B83C-FD2D2121A746}" dt="2023-03-20T20:25:01.442" v="431" actId="20577"/>
          <ac:spMkLst>
            <pc:docMk/>
            <pc:sldMk cId="476904709" sldId="265"/>
            <ac:spMk id="5" creationId="{00000000-0000-0000-0000-000000000000}"/>
          </ac:spMkLst>
        </pc:spChg>
      </pc:sldChg>
      <pc:sldChg chg="del">
        <pc:chgData name="Trenhaile, Jennifer" userId="deebc0f7-77a9-4d63-a74c-d15e6b963c27" providerId="ADAL" clId="{FE1074C9-4233-4479-B83C-FD2D2121A746}" dt="2023-03-20T20:25:31.372" v="432" actId="2696"/>
        <pc:sldMkLst>
          <pc:docMk/>
          <pc:sldMk cId="3460972340" sldId="278"/>
        </pc:sldMkLst>
      </pc:sldChg>
      <pc:sldChg chg="modSp new del mod ord">
        <pc:chgData name="Trenhaile, Jennifer" userId="deebc0f7-77a9-4d63-a74c-d15e6b963c27" providerId="ADAL" clId="{FE1074C9-4233-4479-B83C-FD2D2121A746}" dt="2023-03-16T19:41:15.333" v="270" actId="2696"/>
        <pc:sldMkLst>
          <pc:docMk/>
          <pc:sldMk cId="1932298382" sldId="279"/>
        </pc:sldMkLst>
        <pc:spChg chg="mod">
          <ac:chgData name="Trenhaile, Jennifer" userId="deebc0f7-77a9-4d63-a74c-d15e6b963c27" providerId="ADAL" clId="{FE1074C9-4233-4479-B83C-FD2D2121A746}" dt="2023-03-16T19:33:49.816" v="88" actId="20577"/>
          <ac:spMkLst>
            <pc:docMk/>
            <pc:sldMk cId="1932298382" sldId="279"/>
            <ac:spMk id="2" creationId="{1960DBA7-1F0D-69A4-6124-604B3EEF2996}"/>
          </ac:spMkLst>
        </pc:spChg>
        <pc:spChg chg="mod">
          <ac:chgData name="Trenhaile, Jennifer" userId="deebc0f7-77a9-4d63-a74c-d15e6b963c27" providerId="ADAL" clId="{FE1074C9-4233-4479-B83C-FD2D2121A746}" dt="2023-03-16T19:37:41.565" v="264" actId="20577"/>
          <ac:spMkLst>
            <pc:docMk/>
            <pc:sldMk cId="1932298382" sldId="279"/>
            <ac:spMk id="3" creationId="{5FF99B62-3460-0506-A22E-966922FB80B0}"/>
          </ac:spMkLst>
        </pc:spChg>
      </pc:sldChg>
      <pc:sldChg chg="addSp delSp new mod modClrScheme chgLayout">
        <pc:chgData name="Trenhaile, Jennifer" userId="deebc0f7-77a9-4d63-a74c-d15e6b963c27" providerId="ADAL" clId="{FE1074C9-4233-4479-B83C-FD2D2121A746}" dt="2023-03-16T19:41:31.154" v="274" actId="22"/>
        <pc:sldMkLst>
          <pc:docMk/>
          <pc:sldMk cId="2445888784" sldId="279"/>
        </pc:sldMkLst>
        <pc:spChg chg="del">
          <ac:chgData name="Trenhaile, Jennifer" userId="deebc0f7-77a9-4d63-a74c-d15e6b963c27" providerId="ADAL" clId="{FE1074C9-4233-4479-B83C-FD2D2121A746}" dt="2023-03-16T19:41:28.193" v="273" actId="700"/>
          <ac:spMkLst>
            <pc:docMk/>
            <pc:sldMk cId="2445888784" sldId="279"/>
            <ac:spMk id="2" creationId="{D0D78E6B-7B73-AF02-1BEF-AE456CF801B1}"/>
          </ac:spMkLst>
        </pc:spChg>
        <pc:spChg chg="del">
          <ac:chgData name="Trenhaile, Jennifer" userId="deebc0f7-77a9-4d63-a74c-d15e6b963c27" providerId="ADAL" clId="{FE1074C9-4233-4479-B83C-FD2D2121A746}" dt="2023-03-16T19:41:28.193" v="273" actId="700"/>
          <ac:spMkLst>
            <pc:docMk/>
            <pc:sldMk cId="2445888784" sldId="279"/>
            <ac:spMk id="3" creationId="{686654CB-83AA-D22C-829B-B399E57135C1}"/>
          </ac:spMkLst>
        </pc:spChg>
        <pc:picChg chg="add">
          <ac:chgData name="Trenhaile, Jennifer" userId="deebc0f7-77a9-4d63-a74c-d15e6b963c27" providerId="ADAL" clId="{FE1074C9-4233-4479-B83C-FD2D2121A746}" dt="2023-03-16T19:41:31.154" v="274" actId="22"/>
          <ac:picMkLst>
            <pc:docMk/>
            <pc:sldMk cId="2445888784" sldId="279"/>
            <ac:picMk id="5" creationId="{C7AB4F86-4EA1-E462-BB8F-4DE177D3BF67}"/>
          </ac:picMkLst>
        </pc:picChg>
      </pc:sldChg>
      <pc:sldChg chg="new del">
        <pc:chgData name="Trenhaile, Jennifer" userId="deebc0f7-77a9-4d63-a74c-d15e6b963c27" providerId="ADAL" clId="{FE1074C9-4233-4479-B83C-FD2D2121A746}" dt="2023-03-16T20:41:06.061" v="375" actId="2696"/>
        <pc:sldMkLst>
          <pc:docMk/>
          <pc:sldMk cId="87744463" sldId="280"/>
        </pc:sldMkLst>
      </pc:sldChg>
      <pc:sldChg chg="new del">
        <pc:chgData name="Trenhaile, Jennifer" userId="deebc0f7-77a9-4d63-a74c-d15e6b963c27" providerId="ADAL" clId="{FE1074C9-4233-4479-B83C-FD2D2121A746}" dt="2023-03-16T19:40:14.229" v="267" actId="2696"/>
        <pc:sldMkLst>
          <pc:docMk/>
          <pc:sldMk cId="2531206656" sldId="280"/>
        </pc:sldMkLst>
      </pc:sldChg>
      <pc:sldChg chg="addSp delSp modSp add mod delAnim">
        <pc:chgData name="Trenhaile, Jennifer" userId="deebc0f7-77a9-4d63-a74c-d15e6b963c27" providerId="ADAL" clId="{FE1074C9-4233-4479-B83C-FD2D2121A746}" dt="2023-03-16T20:40:58.212" v="374" actId="20577"/>
        <pc:sldMkLst>
          <pc:docMk/>
          <pc:sldMk cId="1649531340" sldId="292"/>
        </pc:sldMkLst>
        <pc:spChg chg="mod">
          <ac:chgData name="Trenhaile, Jennifer" userId="deebc0f7-77a9-4d63-a74c-d15e6b963c27" providerId="ADAL" clId="{FE1074C9-4233-4479-B83C-FD2D2121A746}" dt="2023-03-16T20:40:04.614" v="321" actId="20577"/>
          <ac:spMkLst>
            <pc:docMk/>
            <pc:sldMk cId="1649531340" sldId="292"/>
            <ac:spMk id="2" creationId="{00000000-0000-0000-0000-000000000000}"/>
          </ac:spMkLst>
        </pc:spChg>
        <pc:spChg chg="mod">
          <ac:chgData name="Trenhaile, Jennifer" userId="deebc0f7-77a9-4d63-a74c-d15e6b963c27" providerId="ADAL" clId="{FE1074C9-4233-4479-B83C-FD2D2121A746}" dt="2023-03-16T20:40:58.212" v="374" actId="20577"/>
          <ac:spMkLst>
            <pc:docMk/>
            <pc:sldMk cId="1649531340" sldId="292"/>
            <ac:spMk id="3" creationId="{00000000-0000-0000-0000-000000000000}"/>
          </ac:spMkLst>
        </pc:spChg>
        <pc:picChg chg="del">
          <ac:chgData name="Trenhaile, Jennifer" userId="deebc0f7-77a9-4d63-a74c-d15e6b963c27" providerId="ADAL" clId="{FE1074C9-4233-4479-B83C-FD2D2121A746}" dt="2023-03-16T20:37:10.314" v="279" actId="478"/>
          <ac:picMkLst>
            <pc:docMk/>
            <pc:sldMk cId="1649531340" sldId="292"/>
            <ac:picMk id="4" creationId="{00000000-0000-0000-0000-000000000000}"/>
          </ac:picMkLst>
        </pc:picChg>
        <pc:picChg chg="add del mod">
          <ac:chgData name="Trenhaile, Jennifer" userId="deebc0f7-77a9-4d63-a74c-d15e6b963c27" providerId="ADAL" clId="{FE1074C9-4233-4479-B83C-FD2D2121A746}" dt="2023-03-16T20:38:07.978" v="286" actId="21"/>
          <ac:picMkLst>
            <pc:docMk/>
            <pc:sldMk cId="1649531340" sldId="292"/>
            <ac:picMk id="6" creationId="{59285284-2106-499D-CD59-B0CFA009034E}"/>
          </ac:picMkLst>
        </pc:picChg>
        <pc:picChg chg="add del mod">
          <ac:chgData name="Trenhaile, Jennifer" userId="deebc0f7-77a9-4d63-a74c-d15e6b963c27" providerId="ADAL" clId="{FE1074C9-4233-4479-B83C-FD2D2121A746}" dt="2023-03-16T20:38:45.639" v="293" actId="21"/>
          <ac:picMkLst>
            <pc:docMk/>
            <pc:sldMk cId="1649531340" sldId="292"/>
            <ac:picMk id="7" creationId="{7803F689-9239-A3E8-0C0F-90C97B648E0B}"/>
          </ac:picMkLst>
        </pc:picChg>
        <pc:picChg chg="add del mod">
          <ac:chgData name="Trenhaile, Jennifer" userId="deebc0f7-77a9-4d63-a74c-d15e6b963c27" providerId="ADAL" clId="{FE1074C9-4233-4479-B83C-FD2D2121A746}" dt="2023-03-16T20:39:45.894" v="295" actId="21"/>
          <ac:picMkLst>
            <pc:docMk/>
            <pc:sldMk cId="1649531340" sldId="292"/>
            <ac:picMk id="8" creationId="{A474E68F-D6E0-D57E-CE6E-F5694CB9433E}"/>
          </ac:picMkLst>
        </pc:picChg>
        <pc:picChg chg="add mod">
          <ac:chgData name="Trenhaile, Jennifer" userId="deebc0f7-77a9-4d63-a74c-d15e6b963c27" providerId="ADAL" clId="{FE1074C9-4233-4479-B83C-FD2D2121A746}" dt="2023-03-16T20:40:14.792" v="324" actId="14100"/>
          <ac:picMkLst>
            <pc:docMk/>
            <pc:sldMk cId="1649531340" sldId="292"/>
            <ac:picMk id="9" creationId="{03CA8E82-9E6E-B82E-E32A-FA545C8ED09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584BDEF-DC28-421F-93CD-3D52A2F6199E}" type="datetimeFigureOut">
              <a:rPr lang="en-US" smtClean="0"/>
              <a:t>03/20/2023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E628B29-B2EA-40EC-9A08-4C124274C6CE}" type="slidenum">
              <a:rPr lang="en-US" smtClean="0"/>
              <a:t>‹#›</a:t>
            </a:fld>
            <a:endParaRPr lang="en-US"/>
          </a:p>
        </p:txBody>
      </p:sp>
    </p:spTree>
    <p:extLst>
      <p:ext uri="{BB962C8B-B14F-4D97-AF65-F5344CB8AC3E}">
        <p14:creationId xmlns:p14="http://schemas.microsoft.com/office/powerpoint/2010/main" val="2204602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F2373DC-97FC-4D7A-AA74-9AA064941FEC}" type="datetimeFigureOut">
              <a:rPr lang="en-US" smtClean="0"/>
              <a:t>03/20/2023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EB5F97F-ED80-4F87-8C60-BD9C1909775D}" type="slidenum">
              <a:rPr lang="en-US" smtClean="0"/>
              <a:t>‹#›</a:t>
            </a:fld>
            <a:endParaRPr lang="en-US"/>
          </a:p>
        </p:txBody>
      </p:sp>
    </p:spTree>
    <p:extLst>
      <p:ext uri="{BB962C8B-B14F-4D97-AF65-F5344CB8AC3E}">
        <p14:creationId xmlns:p14="http://schemas.microsoft.com/office/powerpoint/2010/main" val="455867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5F97F-ED80-4F87-8C60-BD9C1909775D}" type="slidenum">
              <a:rPr lang="en-US" smtClean="0"/>
              <a:t>1</a:t>
            </a:fld>
            <a:endParaRPr lang="en-US"/>
          </a:p>
        </p:txBody>
      </p:sp>
    </p:spTree>
    <p:extLst>
      <p:ext uri="{BB962C8B-B14F-4D97-AF65-F5344CB8AC3E}">
        <p14:creationId xmlns:p14="http://schemas.microsoft.com/office/powerpoint/2010/main" val="2500429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VR utilizes IPEs or Individual Plans for Employment.  The goal for VR is that all services must relate to their employment goal and needs.  This can include addressing health, housing, transportation, or other barriers that might prevent successful employment outcomes.</a:t>
            </a:r>
          </a:p>
          <a:p>
            <a:endParaRPr lang="en-US" baseline="0"/>
          </a:p>
          <a:p>
            <a:r>
              <a:rPr lang="en-US" baseline="0"/>
              <a:t>It’s our job as VR counselors to make sure that the employment goal listed on the IPE is consistent with their interests, abilities, limitations, and concerns.  </a:t>
            </a:r>
            <a:endParaRPr lang="en-US"/>
          </a:p>
        </p:txBody>
      </p:sp>
      <p:sp>
        <p:nvSpPr>
          <p:cNvPr id="4" name="Slide Number Placeholder 3"/>
          <p:cNvSpPr>
            <a:spLocks noGrp="1"/>
          </p:cNvSpPr>
          <p:nvPr>
            <p:ph type="sldNum" sz="quarter" idx="10"/>
          </p:nvPr>
        </p:nvSpPr>
        <p:spPr/>
        <p:txBody>
          <a:bodyPr/>
          <a:lstStyle/>
          <a:p>
            <a:fld id="{0EB5F97F-ED80-4F87-8C60-BD9C1909775D}" type="slidenum">
              <a:rPr lang="en-US" smtClean="0"/>
              <a:t>2</a:t>
            </a:fld>
            <a:endParaRPr lang="en-US"/>
          </a:p>
        </p:txBody>
      </p:sp>
    </p:spTree>
    <p:extLst>
      <p:ext uri="{BB962C8B-B14F-4D97-AF65-F5344CB8AC3E}">
        <p14:creationId xmlns:p14="http://schemas.microsoft.com/office/powerpoint/2010/main" val="893816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services on this slide are those that do NOT require that the individual meet financial need – in other words, FREE to any and all clients that walk through our door.  </a:t>
            </a:r>
          </a:p>
          <a:p>
            <a:r>
              <a:rPr lang="en-US"/>
              <a:t>This would include G&amp; G, placement and related services.</a:t>
            </a:r>
          </a:p>
          <a:p>
            <a:r>
              <a:rPr lang="en-US"/>
              <a:t>Training – those that do not have Federal Financial Aid</a:t>
            </a:r>
          </a:p>
          <a:p>
            <a:r>
              <a:rPr lang="en-US"/>
              <a:t>Programs including ESP and PS – that allow adults and students to gain work experience at a competitive job that we pay the wage for up to 250 hours and the W/C.  The employer has the option to hire the individual at any time during or after the program ends. </a:t>
            </a:r>
          </a:p>
          <a:p>
            <a:endParaRPr lang="en-US"/>
          </a:p>
        </p:txBody>
      </p:sp>
      <p:sp>
        <p:nvSpPr>
          <p:cNvPr id="4" name="Slide Number Placeholder 3"/>
          <p:cNvSpPr>
            <a:spLocks noGrp="1"/>
          </p:cNvSpPr>
          <p:nvPr>
            <p:ph type="sldNum" sz="quarter" idx="10"/>
          </p:nvPr>
        </p:nvSpPr>
        <p:spPr/>
        <p:txBody>
          <a:bodyPr/>
          <a:lstStyle/>
          <a:p>
            <a:fld id="{0EB5F97F-ED80-4F87-8C60-BD9C1909775D}" type="slidenum">
              <a:rPr lang="en-US" smtClean="0"/>
              <a:t>3</a:t>
            </a:fld>
            <a:endParaRPr lang="en-US"/>
          </a:p>
        </p:txBody>
      </p:sp>
    </p:spTree>
    <p:extLst>
      <p:ext uri="{BB962C8B-B14F-4D97-AF65-F5344CB8AC3E}">
        <p14:creationId xmlns:p14="http://schemas.microsoft.com/office/powerpoint/2010/main" val="1105904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Different services that</a:t>
            </a:r>
            <a:r>
              <a:rPr lang="en-US" baseline="0"/>
              <a:t> require the financial needs assessment to be completed are </a:t>
            </a:r>
          </a:p>
          <a:p>
            <a:r>
              <a:rPr lang="en-US" baseline="0"/>
              <a:t>g</a:t>
            </a:r>
            <a:r>
              <a:rPr lang="en-US"/>
              <a:t>as vouchers or bus</a:t>
            </a:r>
            <a:r>
              <a:rPr lang="en-US" baseline="0"/>
              <a:t> passes</a:t>
            </a:r>
            <a:endParaRPr lang="en-US"/>
          </a:p>
          <a:p>
            <a:r>
              <a:rPr lang="en-US"/>
              <a:t>Certification fees (nursing, accounting, cosmetology)</a:t>
            </a:r>
          </a:p>
          <a:p>
            <a:r>
              <a:rPr lang="en-US"/>
              <a:t>Boots, clothing, protective eye equipment, carpentry tools</a:t>
            </a:r>
          </a:p>
          <a:p>
            <a:r>
              <a:rPr lang="en-US"/>
              <a:t>Hearing devices, sit/stand stools, </a:t>
            </a:r>
            <a:r>
              <a:rPr lang="en-US" err="1"/>
              <a:t>ergonomical</a:t>
            </a:r>
            <a:r>
              <a:rPr lang="en-US" baseline="0"/>
              <a:t> equipment for an office</a:t>
            </a:r>
            <a:endParaRPr lang="en-US"/>
          </a:p>
          <a:p>
            <a:r>
              <a:rPr lang="en-US"/>
              <a:t>Tuition and Fees and Books and supplies along with room and board can be provided for individuals in FASFA approved programs. </a:t>
            </a:r>
          </a:p>
          <a:p>
            <a:r>
              <a:rPr lang="en-US"/>
              <a:t>Financial aid grants and scholarships need to be applied prior to VR funds and you must meet income guidelines which is 185% of current poverty rates. For</a:t>
            </a:r>
            <a:r>
              <a:rPr lang="en-US" baseline="0"/>
              <a:t> a family size of 4, the household income can’t be more than $44,955.  </a:t>
            </a:r>
            <a:endParaRPr lang="en-US"/>
          </a:p>
          <a:p>
            <a:endParaRPr lang="en-US"/>
          </a:p>
          <a:p>
            <a:r>
              <a:rPr lang="en-US"/>
              <a:t>People receiving SS benefits automatically</a:t>
            </a:r>
            <a:r>
              <a:rPr lang="en-US" baseline="0"/>
              <a:t> meet VR’s financial needs requirements.  </a:t>
            </a:r>
          </a:p>
          <a:p>
            <a:endParaRPr lang="en-US" baseline="0"/>
          </a:p>
          <a:p>
            <a:pPr defTabSz="931774">
              <a:defRPr/>
            </a:pPr>
            <a:r>
              <a:rPr lang="en-US"/>
              <a:t>Now let’s meet Marc.  He utilized VR services due</a:t>
            </a:r>
            <a:r>
              <a:rPr lang="en-US" baseline="0"/>
              <a:t> to being eligible for SSI benefits so was not required to go thru the financial needs test for  AT devices, tuition and books, room &amp; board, as well as personal care assistance.  </a:t>
            </a:r>
            <a:endParaRPr lang="en-US"/>
          </a:p>
        </p:txBody>
      </p:sp>
      <p:sp>
        <p:nvSpPr>
          <p:cNvPr id="4" name="Slide Number Placeholder 3"/>
          <p:cNvSpPr>
            <a:spLocks noGrp="1"/>
          </p:cNvSpPr>
          <p:nvPr>
            <p:ph type="sldNum" sz="quarter" idx="10"/>
          </p:nvPr>
        </p:nvSpPr>
        <p:spPr/>
        <p:txBody>
          <a:bodyPr/>
          <a:lstStyle/>
          <a:p>
            <a:fld id="{0EB5F97F-ED80-4F87-8C60-BD9C1909775D}" type="slidenum">
              <a:rPr lang="en-US" smtClean="0"/>
              <a:t>4</a:t>
            </a:fld>
            <a:endParaRPr lang="en-US"/>
          </a:p>
        </p:txBody>
      </p:sp>
    </p:spTree>
    <p:extLst>
      <p:ext uri="{BB962C8B-B14F-4D97-AF65-F5344CB8AC3E}">
        <p14:creationId xmlns:p14="http://schemas.microsoft.com/office/powerpoint/2010/main" val="4061849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3A69A89-97AD-48CA-9F8E-973CF008F068}" type="datetimeFigureOut">
              <a:rPr lang="en-US" smtClean="0"/>
              <a:t>03/20/2023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3060540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A69A89-97AD-48CA-9F8E-973CF008F068}" type="datetimeFigureOut">
              <a:rPr lang="en-US" smtClean="0"/>
              <a:t>03/20/2023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4141350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A69A89-97AD-48CA-9F8E-973CF008F068}" type="datetimeFigureOut">
              <a:rPr lang="en-US" smtClean="0"/>
              <a:t>03/20/2023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205293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A69A89-97AD-48CA-9F8E-973CF008F068}" type="datetimeFigureOut">
              <a:rPr lang="en-US" smtClean="0"/>
              <a:t>03/20/2023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50497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69A89-97AD-48CA-9F8E-973CF008F068}" type="datetimeFigureOut">
              <a:rPr lang="en-US" smtClean="0"/>
              <a:t>03/20/2023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1661610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A69A89-97AD-48CA-9F8E-973CF008F068}" type="datetimeFigureOut">
              <a:rPr lang="en-US" smtClean="0"/>
              <a:t>03/20/2023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1308352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A69A89-97AD-48CA-9F8E-973CF008F068}" type="datetimeFigureOut">
              <a:rPr lang="en-US" smtClean="0"/>
              <a:t>03/20/2023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1703919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A69A89-97AD-48CA-9F8E-973CF008F068}" type="datetimeFigureOut">
              <a:rPr lang="en-US" smtClean="0"/>
              <a:t>03/20/2023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3324084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69A89-97AD-48CA-9F8E-973CF008F068}" type="datetimeFigureOut">
              <a:rPr lang="en-US" smtClean="0"/>
              <a:t>03/20/2023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4277821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69A89-97AD-48CA-9F8E-973CF008F068}" type="datetimeFigureOut">
              <a:rPr lang="en-US" smtClean="0"/>
              <a:t>03/20/2023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3259540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69A89-97AD-48CA-9F8E-973CF008F068}" type="datetimeFigureOut">
              <a:rPr lang="en-US" smtClean="0"/>
              <a:t>03/20/2023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0E5C5-CCB0-405F-BAED-C85114F8CC33}" type="slidenum">
              <a:rPr lang="en-US" smtClean="0"/>
              <a:t>‹#›</a:t>
            </a:fld>
            <a:endParaRPr lang="en-US"/>
          </a:p>
        </p:txBody>
      </p:sp>
    </p:spTree>
    <p:extLst>
      <p:ext uri="{BB962C8B-B14F-4D97-AF65-F5344CB8AC3E}">
        <p14:creationId xmlns:p14="http://schemas.microsoft.com/office/powerpoint/2010/main" val="1814635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69A89-97AD-48CA-9F8E-973CF008F068}" type="datetimeFigureOut">
              <a:rPr lang="en-US" smtClean="0"/>
              <a:t>03/20/2023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0E5C5-CCB0-405F-BAED-C85114F8CC33}" type="slidenum">
              <a:rPr lang="en-US" smtClean="0"/>
              <a:t>‹#›</a:t>
            </a:fld>
            <a:endParaRPr lang="en-US"/>
          </a:p>
        </p:txBody>
      </p:sp>
    </p:spTree>
    <p:extLst>
      <p:ext uri="{BB962C8B-B14F-4D97-AF65-F5344CB8AC3E}">
        <p14:creationId xmlns:p14="http://schemas.microsoft.com/office/powerpoint/2010/main" val="1565056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127380"/>
          </a:xfrm>
        </p:spPr>
        <p:txBody>
          <a:bodyPr/>
          <a:lstStyle/>
          <a:p>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538065" y="2650034"/>
            <a:ext cx="8229600" cy="3110064"/>
          </a:xfrm>
        </p:spPr>
        <p:txBody>
          <a:bodyPr>
            <a:normAutofit/>
          </a:bodyPr>
          <a:lstStyle/>
          <a:p>
            <a:pPr marL="0" indent="0" algn="ctr">
              <a:buNone/>
            </a:pPr>
            <a:r>
              <a:rPr lang="en-US" dirty="0">
                <a:solidFill>
                  <a:schemeClr val="bg1"/>
                </a:solidFill>
              </a:rPr>
              <a:t>Rehabilitation Services Mission Statement: </a:t>
            </a:r>
          </a:p>
          <a:p>
            <a:pPr marL="0" indent="0">
              <a:buNone/>
            </a:pPr>
            <a:endParaRPr lang="en-US" dirty="0">
              <a:solidFill>
                <a:schemeClr val="bg1"/>
              </a:solidFill>
            </a:endParaRPr>
          </a:p>
          <a:p>
            <a:pPr marL="0" indent="0">
              <a:buNone/>
            </a:pPr>
            <a:r>
              <a:rPr lang="en-US" dirty="0">
                <a:solidFill>
                  <a:schemeClr val="bg1"/>
                </a:solidFill>
              </a:rPr>
              <a:t>To assist individuals with disabilities to obtain employment, economic self-sufficiency, personal independence and full inclusion into society.</a:t>
            </a:r>
          </a:p>
          <a:p>
            <a:endParaRPr lang="en-US" dirty="0"/>
          </a:p>
        </p:txBody>
      </p:sp>
      <p:pic>
        <p:nvPicPr>
          <p:cNvPr id="9" name="Picture 8" descr="A picture containing text, clipart, sign&#10;&#10;Description automatically generated">
            <a:extLst>
              <a:ext uri="{FF2B5EF4-FFF2-40B4-BE49-F238E27FC236}">
                <a16:creationId xmlns:a16="http://schemas.microsoft.com/office/drawing/2014/main" id="{03CA8E82-9E6E-B82E-E32A-FA545C8ED0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3747" y="522654"/>
            <a:ext cx="3111199" cy="1913610"/>
          </a:xfrm>
          <a:prstGeom prst="rect">
            <a:avLst/>
          </a:prstGeom>
        </p:spPr>
      </p:pic>
    </p:spTree>
    <p:extLst>
      <p:ext uri="{BB962C8B-B14F-4D97-AF65-F5344CB8AC3E}">
        <p14:creationId xmlns:p14="http://schemas.microsoft.com/office/powerpoint/2010/main" val="164953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228600" y="990600"/>
            <a:ext cx="8458200" cy="3048000"/>
          </a:xfrm>
        </p:spPr>
        <p:txBody>
          <a:bodyPr>
            <a:normAutofit/>
          </a:bodyPr>
          <a:lstStyle/>
          <a:p>
            <a:pPr marL="577850">
              <a:buFont typeface="Wingdings" panose="05000000000000000000" pitchFamily="2" charset="2"/>
              <a:buChar char="ü"/>
            </a:pPr>
            <a:r>
              <a:rPr lang="en-US">
                <a:solidFill>
                  <a:schemeClr val="bg1"/>
                </a:solidFill>
              </a:rPr>
              <a:t>Desired employment outcome</a:t>
            </a:r>
          </a:p>
          <a:p>
            <a:pPr marL="577850">
              <a:buFont typeface="Wingdings" panose="05000000000000000000" pitchFamily="2" charset="2"/>
              <a:buChar char="ü"/>
            </a:pPr>
            <a:r>
              <a:rPr lang="en-US">
                <a:solidFill>
                  <a:schemeClr val="bg1"/>
                </a:solidFill>
              </a:rPr>
              <a:t>Method for monitoring progress</a:t>
            </a:r>
          </a:p>
          <a:p>
            <a:pPr marL="577850">
              <a:buFont typeface="Wingdings" panose="05000000000000000000" pitchFamily="2" charset="2"/>
              <a:buChar char="ü"/>
            </a:pPr>
            <a:r>
              <a:rPr lang="en-US">
                <a:solidFill>
                  <a:schemeClr val="bg1"/>
                </a:solidFill>
              </a:rPr>
              <a:t>Services needed for successful outcome</a:t>
            </a:r>
          </a:p>
          <a:p>
            <a:pPr marL="577850">
              <a:buFont typeface="Wingdings" panose="05000000000000000000" pitchFamily="2" charset="2"/>
              <a:buChar char="ü"/>
            </a:pPr>
            <a:r>
              <a:rPr lang="en-US">
                <a:solidFill>
                  <a:schemeClr val="bg1"/>
                </a:solidFill>
              </a:rPr>
              <a:t>Provider of services identified</a:t>
            </a:r>
          </a:p>
          <a:p>
            <a:pPr marL="577850">
              <a:buFont typeface="Wingdings" panose="05000000000000000000" pitchFamily="2" charset="2"/>
              <a:buChar char="ü"/>
            </a:pPr>
            <a:r>
              <a:rPr lang="en-US">
                <a:solidFill>
                  <a:schemeClr val="bg1"/>
                </a:solidFill>
              </a:rPr>
              <a:t>Responsibility of all parties involved</a:t>
            </a:r>
          </a:p>
          <a:p>
            <a:pPr marL="577850">
              <a:buFont typeface="Wingdings" panose="05000000000000000000" pitchFamily="2" charset="2"/>
              <a:buChar char="ü"/>
            </a:pPr>
            <a:r>
              <a:rPr lang="en-US">
                <a:solidFill>
                  <a:schemeClr val="bg1"/>
                </a:solidFill>
              </a:rPr>
              <a:t>Cost of services &amp; who will pay for services</a:t>
            </a:r>
          </a:p>
        </p:txBody>
      </p:sp>
      <p:sp>
        <p:nvSpPr>
          <p:cNvPr id="8" name="Content Placeholder 7"/>
          <p:cNvSpPr>
            <a:spLocks noGrp="1"/>
          </p:cNvSpPr>
          <p:nvPr>
            <p:ph sz="quarter" idx="4"/>
          </p:nvPr>
        </p:nvSpPr>
        <p:spPr>
          <a:xfrm>
            <a:off x="3124200" y="5058508"/>
            <a:ext cx="2614246" cy="1418492"/>
          </a:xfrm>
        </p:spPr>
        <p:txBody>
          <a:bodyPr>
            <a:normAutofit lnSpcReduction="10000"/>
          </a:bodyPr>
          <a:lstStyle/>
          <a:p>
            <a:pPr marL="577850">
              <a:buFont typeface="Wingdings" panose="05000000000000000000" pitchFamily="2" charset="2"/>
              <a:buChar char="ü"/>
            </a:pPr>
            <a:r>
              <a:rPr lang="en-US" sz="2000">
                <a:solidFill>
                  <a:schemeClr val="bg1"/>
                </a:solidFill>
              </a:rPr>
              <a:t>Unique strengths</a:t>
            </a:r>
          </a:p>
          <a:p>
            <a:pPr marL="577850">
              <a:buFont typeface="Wingdings" panose="05000000000000000000" pitchFamily="2" charset="2"/>
              <a:buChar char="ü"/>
            </a:pPr>
            <a:r>
              <a:rPr lang="en-US" sz="2000">
                <a:solidFill>
                  <a:schemeClr val="bg1"/>
                </a:solidFill>
              </a:rPr>
              <a:t>Resources</a:t>
            </a:r>
          </a:p>
          <a:p>
            <a:pPr marL="577850">
              <a:buFont typeface="Wingdings" panose="05000000000000000000" pitchFamily="2" charset="2"/>
              <a:buChar char="ü"/>
            </a:pPr>
            <a:r>
              <a:rPr lang="en-US" sz="2000">
                <a:solidFill>
                  <a:schemeClr val="bg1"/>
                </a:solidFill>
              </a:rPr>
              <a:t>Priorities</a:t>
            </a:r>
          </a:p>
          <a:p>
            <a:pPr marL="577850">
              <a:buFont typeface="Wingdings" panose="05000000000000000000" pitchFamily="2" charset="2"/>
              <a:buChar char="ü"/>
            </a:pPr>
            <a:r>
              <a:rPr lang="en-US" sz="2000">
                <a:solidFill>
                  <a:schemeClr val="bg1"/>
                </a:solidFill>
              </a:rPr>
              <a:t>Interests</a:t>
            </a:r>
          </a:p>
          <a:p>
            <a:pPr marL="0" indent="0">
              <a:buNone/>
            </a:pPr>
            <a:endParaRPr lang="en-US" sz="2000"/>
          </a:p>
        </p:txBody>
      </p:sp>
      <p:pic>
        <p:nvPicPr>
          <p:cNvPr id="2050" name="Picture 2" descr="C:\Users\HSSF20265\AppData\Local\Microsoft\Windows\Temporary Internet Files\Content.IE5\U7NUXAPQ\creative-paths-logo[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4086567"/>
            <a:ext cx="2437553" cy="19954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828876" y="5084311"/>
            <a:ext cx="2209800" cy="1392689"/>
          </a:xfrm>
          <a:prstGeom prst="rect">
            <a:avLst/>
          </a:prstGeom>
          <a:noFill/>
        </p:spPr>
        <p:txBody>
          <a:bodyPr wrap="square" rtlCol="0">
            <a:spAutoFit/>
          </a:bodyPr>
          <a:lstStyle/>
          <a:p>
            <a:pPr marL="576072" indent="-347472">
              <a:lnSpc>
                <a:spcPct val="90000"/>
              </a:lnSpc>
              <a:spcBef>
                <a:spcPts val="480"/>
              </a:spcBef>
              <a:buFont typeface="Wingdings" panose="05000000000000000000" pitchFamily="2" charset="2"/>
              <a:buChar char="ü"/>
            </a:pPr>
            <a:r>
              <a:rPr lang="en-US" sz="2000">
                <a:solidFill>
                  <a:schemeClr val="bg1"/>
                </a:solidFill>
              </a:rPr>
              <a:t>Concerns</a:t>
            </a:r>
          </a:p>
          <a:p>
            <a:pPr marL="576072" indent="-347472">
              <a:lnSpc>
                <a:spcPct val="90000"/>
              </a:lnSpc>
              <a:spcBef>
                <a:spcPts val="480"/>
              </a:spcBef>
              <a:buFont typeface="Wingdings" panose="05000000000000000000" pitchFamily="2" charset="2"/>
              <a:buChar char="ü"/>
            </a:pPr>
            <a:r>
              <a:rPr lang="en-US" sz="2000">
                <a:solidFill>
                  <a:schemeClr val="bg1"/>
                </a:solidFill>
              </a:rPr>
              <a:t>Abilities</a:t>
            </a:r>
          </a:p>
          <a:p>
            <a:pPr marL="576072" indent="-347472">
              <a:lnSpc>
                <a:spcPct val="90000"/>
              </a:lnSpc>
              <a:spcBef>
                <a:spcPts val="480"/>
              </a:spcBef>
              <a:buFont typeface="Wingdings" panose="05000000000000000000" pitchFamily="2" charset="2"/>
              <a:buChar char="ü"/>
            </a:pPr>
            <a:r>
              <a:rPr lang="en-US" sz="2000">
                <a:solidFill>
                  <a:schemeClr val="bg1"/>
                </a:solidFill>
              </a:rPr>
              <a:t>Limitations</a:t>
            </a:r>
          </a:p>
          <a:p>
            <a:pPr marL="576072" indent="-347472">
              <a:lnSpc>
                <a:spcPct val="90000"/>
              </a:lnSpc>
              <a:spcBef>
                <a:spcPts val="480"/>
              </a:spcBef>
              <a:buFont typeface="Wingdings" panose="05000000000000000000" pitchFamily="2" charset="2"/>
              <a:buChar char="ü"/>
            </a:pPr>
            <a:r>
              <a:rPr lang="en-US" sz="2000">
                <a:solidFill>
                  <a:schemeClr val="bg1"/>
                </a:solidFill>
              </a:rPr>
              <a:t>Capabilities</a:t>
            </a:r>
          </a:p>
        </p:txBody>
      </p:sp>
      <p:sp>
        <p:nvSpPr>
          <p:cNvPr id="12" name="TextBox 11"/>
          <p:cNvSpPr txBox="1"/>
          <p:nvPr/>
        </p:nvSpPr>
        <p:spPr>
          <a:xfrm>
            <a:off x="3391324" y="4306669"/>
            <a:ext cx="4685876" cy="646331"/>
          </a:xfrm>
          <a:prstGeom prst="rect">
            <a:avLst/>
          </a:prstGeom>
          <a:noFill/>
        </p:spPr>
        <p:txBody>
          <a:bodyPr wrap="square" rtlCol="0">
            <a:spAutoFit/>
          </a:bodyPr>
          <a:lstStyle/>
          <a:p>
            <a:pPr algn="ctr"/>
            <a:r>
              <a:rPr lang="en-US" sz="3600" b="1">
                <a:solidFill>
                  <a:schemeClr val="bg1"/>
                </a:solidFill>
              </a:rPr>
              <a:t>Goal is consistent with:</a:t>
            </a:r>
          </a:p>
        </p:txBody>
      </p:sp>
      <p:sp>
        <p:nvSpPr>
          <p:cNvPr id="2" name="TextBox 1"/>
          <p:cNvSpPr txBox="1"/>
          <p:nvPr/>
        </p:nvSpPr>
        <p:spPr>
          <a:xfrm>
            <a:off x="533400" y="457200"/>
            <a:ext cx="7772400" cy="584775"/>
          </a:xfrm>
          <a:prstGeom prst="rect">
            <a:avLst/>
          </a:prstGeom>
          <a:noFill/>
        </p:spPr>
        <p:txBody>
          <a:bodyPr wrap="square" rtlCol="0">
            <a:spAutoFit/>
          </a:bodyPr>
          <a:lstStyle/>
          <a:p>
            <a:pPr algn="ctr"/>
            <a:r>
              <a:rPr lang="en-US" sz="3200" b="1" dirty="0">
                <a:solidFill>
                  <a:schemeClr val="bg1"/>
                </a:solidFill>
              </a:rPr>
              <a:t>Individualized Plan for Employment (IPE)</a:t>
            </a:r>
          </a:p>
        </p:txBody>
      </p:sp>
    </p:spTree>
    <p:extLst>
      <p:ext uri="{BB962C8B-B14F-4D97-AF65-F5344CB8AC3E}">
        <p14:creationId xmlns:p14="http://schemas.microsoft.com/office/powerpoint/2010/main" val="306695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r>
              <a:rPr lang="en-US" b="1" dirty="0">
                <a:solidFill>
                  <a:schemeClr val="bg1"/>
                </a:solidFill>
              </a:rPr>
              <a:t>Examples of services provided at NO cost for clients</a:t>
            </a:r>
          </a:p>
        </p:txBody>
      </p:sp>
      <p:sp>
        <p:nvSpPr>
          <p:cNvPr id="8" name="Content Placeholder 7"/>
          <p:cNvSpPr>
            <a:spLocks noGrp="1"/>
          </p:cNvSpPr>
          <p:nvPr>
            <p:ph sz="half" idx="1"/>
          </p:nvPr>
        </p:nvSpPr>
        <p:spPr>
          <a:xfrm>
            <a:off x="152400" y="1371600"/>
            <a:ext cx="4343400" cy="4525963"/>
          </a:xfrm>
        </p:spPr>
        <p:txBody>
          <a:bodyPr>
            <a:normAutofit/>
          </a:bodyPr>
          <a:lstStyle/>
          <a:p>
            <a:r>
              <a:rPr lang="en-US" dirty="0">
                <a:solidFill>
                  <a:schemeClr val="bg1"/>
                </a:solidFill>
              </a:rPr>
              <a:t>Guidance and Counseling</a:t>
            </a:r>
          </a:p>
          <a:p>
            <a:r>
              <a:rPr lang="en-US" dirty="0">
                <a:solidFill>
                  <a:schemeClr val="bg1"/>
                </a:solidFill>
              </a:rPr>
              <a:t>Job placement </a:t>
            </a:r>
          </a:p>
          <a:p>
            <a:r>
              <a:rPr lang="en-US" dirty="0">
                <a:solidFill>
                  <a:schemeClr val="bg1"/>
                </a:solidFill>
              </a:rPr>
              <a:t>On the Job Training</a:t>
            </a:r>
          </a:p>
          <a:p>
            <a:r>
              <a:rPr lang="en-US" dirty="0">
                <a:solidFill>
                  <a:schemeClr val="bg1"/>
                </a:solidFill>
              </a:rPr>
              <a:t>Job Coaching</a:t>
            </a:r>
          </a:p>
          <a:p>
            <a:r>
              <a:rPr lang="en-US" dirty="0">
                <a:solidFill>
                  <a:schemeClr val="bg1"/>
                </a:solidFill>
              </a:rPr>
              <a:t>Non-FAFSA approved training programs</a:t>
            </a:r>
          </a:p>
        </p:txBody>
      </p:sp>
      <p:sp>
        <p:nvSpPr>
          <p:cNvPr id="9" name="Content Placeholder 8"/>
          <p:cNvSpPr>
            <a:spLocks noGrp="1"/>
          </p:cNvSpPr>
          <p:nvPr>
            <p:ph sz="half" idx="2"/>
          </p:nvPr>
        </p:nvSpPr>
        <p:spPr>
          <a:xfrm>
            <a:off x="4343400" y="1371600"/>
            <a:ext cx="4648200" cy="4525963"/>
          </a:xfrm>
        </p:spPr>
        <p:txBody>
          <a:bodyPr>
            <a:normAutofit/>
          </a:bodyPr>
          <a:lstStyle/>
          <a:p>
            <a:r>
              <a:rPr lang="en-US" dirty="0">
                <a:solidFill>
                  <a:schemeClr val="bg1"/>
                </a:solidFill>
              </a:rPr>
              <a:t>Independent Living Services</a:t>
            </a:r>
          </a:p>
          <a:p>
            <a:r>
              <a:rPr lang="en-US" dirty="0">
                <a:solidFill>
                  <a:schemeClr val="bg1"/>
                </a:solidFill>
              </a:rPr>
              <a:t>Employment Skills Program</a:t>
            </a:r>
          </a:p>
          <a:p>
            <a:r>
              <a:rPr lang="en-US" dirty="0">
                <a:solidFill>
                  <a:schemeClr val="bg1"/>
                </a:solidFill>
              </a:rPr>
              <a:t>Project Skills</a:t>
            </a:r>
          </a:p>
          <a:p>
            <a:r>
              <a:rPr lang="en-US" dirty="0">
                <a:solidFill>
                  <a:schemeClr val="bg1"/>
                </a:solidFill>
              </a:rPr>
              <a:t>Benefits Specialist Services</a:t>
            </a:r>
          </a:p>
          <a:p>
            <a:r>
              <a:rPr lang="en-US" dirty="0">
                <a:solidFill>
                  <a:schemeClr val="bg1"/>
                </a:solidFill>
              </a:rPr>
              <a:t>Employment Follow Along</a:t>
            </a:r>
          </a:p>
          <a:p>
            <a:r>
              <a:rPr lang="en-US" dirty="0">
                <a:solidFill>
                  <a:schemeClr val="bg1"/>
                </a:solidFill>
              </a:rPr>
              <a:t>Information &amp; Referral</a:t>
            </a:r>
          </a:p>
          <a:p>
            <a:pPr marL="0" indent="0">
              <a:buNone/>
            </a:pPr>
            <a:endParaRPr lang="en-US" dirty="0">
              <a:solidFill>
                <a:schemeClr val="bg1"/>
              </a:solidFill>
            </a:endParaRPr>
          </a:p>
          <a:p>
            <a:endParaRPr lang="en-US" dirty="0">
              <a:solidFill>
                <a:schemeClr val="bg1"/>
              </a:solidFill>
            </a:endParaRPr>
          </a:p>
        </p:txBody>
      </p:sp>
      <p:pic>
        <p:nvPicPr>
          <p:cNvPr id="5131" name="Picture 11" descr="http://sweetclipart.com/multisite/sweetclipart/files/hands_colorful.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34886"/>
          <a:stretch/>
        </p:blipFill>
        <p:spPr bwMode="auto">
          <a:xfrm>
            <a:off x="304800" y="4419600"/>
            <a:ext cx="8534400" cy="2425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063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Examples of services requiring financial need</a:t>
            </a:r>
          </a:p>
        </p:txBody>
      </p:sp>
      <p:sp>
        <p:nvSpPr>
          <p:cNvPr id="5" name="Content Placeholder 4"/>
          <p:cNvSpPr>
            <a:spLocks noGrp="1"/>
          </p:cNvSpPr>
          <p:nvPr>
            <p:ph idx="1"/>
          </p:nvPr>
        </p:nvSpPr>
        <p:spPr>
          <a:xfrm>
            <a:off x="457200" y="1600200"/>
            <a:ext cx="8229600" cy="4876800"/>
          </a:xfrm>
        </p:spPr>
        <p:txBody>
          <a:bodyPr>
            <a:normAutofit fontScale="47500" lnSpcReduction="20000"/>
          </a:bodyPr>
          <a:lstStyle/>
          <a:p>
            <a:pPr>
              <a:buFont typeface="Wingdings" panose="05000000000000000000" pitchFamily="2" charset="2"/>
              <a:buChar char="ü"/>
            </a:pPr>
            <a:r>
              <a:rPr lang="en-US" sz="4400" dirty="0">
                <a:solidFill>
                  <a:schemeClr val="bg1"/>
                </a:solidFill>
              </a:rPr>
              <a:t>Transportation services</a:t>
            </a:r>
            <a:br>
              <a:rPr lang="en-US" sz="4400" dirty="0">
                <a:solidFill>
                  <a:schemeClr val="bg1"/>
                </a:solidFill>
              </a:rPr>
            </a:br>
            <a:endParaRPr lang="en-US" sz="4400" dirty="0">
              <a:solidFill>
                <a:schemeClr val="bg1"/>
              </a:solidFill>
            </a:endParaRPr>
          </a:p>
          <a:p>
            <a:pPr>
              <a:buFont typeface="Wingdings" panose="05000000000000000000" pitchFamily="2" charset="2"/>
              <a:buChar char="ü"/>
            </a:pPr>
            <a:r>
              <a:rPr lang="en-US" sz="4400" dirty="0">
                <a:solidFill>
                  <a:schemeClr val="bg1"/>
                </a:solidFill>
              </a:rPr>
              <a:t>Licenses (occupational or business related)</a:t>
            </a:r>
            <a:br>
              <a:rPr lang="en-US" sz="4400" dirty="0">
                <a:solidFill>
                  <a:schemeClr val="bg1"/>
                </a:solidFill>
              </a:rPr>
            </a:br>
            <a:endParaRPr lang="en-US" sz="4400" dirty="0">
              <a:solidFill>
                <a:schemeClr val="bg1"/>
              </a:solidFill>
            </a:endParaRPr>
          </a:p>
          <a:p>
            <a:pPr>
              <a:buFont typeface="Wingdings" panose="05000000000000000000" pitchFamily="2" charset="2"/>
              <a:buChar char="ü"/>
            </a:pPr>
            <a:r>
              <a:rPr lang="en-US" sz="4400" dirty="0">
                <a:solidFill>
                  <a:schemeClr val="bg1"/>
                </a:solidFill>
              </a:rPr>
              <a:t>Tools, equipment and supplies</a:t>
            </a:r>
            <a:br>
              <a:rPr lang="en-US" sz="4400" dirty="0">
                <a:solidFill>
                  <a:schemeClr val="bg1"/>
                </a:solidFill>
              </a:rPr>
            </a:br>
            <a:endParaRPr lang="en-US" sz="4400" dirty="0">
              <a:solidFill>
                <a:schemeClr val="bg1"/>
              </a:solidFill>
            </a:endParaRPr>
          </a:p>
          <a:p>
            <a:pPr>
              <a:buFont typeface="Wingdings" panose="05000000000000000000" pitchFamily="2" charset="2"/>
              <a:buChar char="ü"/>
            </a:pPr>
            <a:r>
              <a:rPr lang="en-US" sz="4400" dirty="0">
                <a:solidFill>
                  <a:schemeClr val="bg1"/>
                </a:solidFill>
              </a:rPr>
              <a:t>Hearing Devices</a:t>
            </a:r>
            <a:br>
              <a:rPr lang="en-US" sz="4400" dirty="0">
                <a:solidFill>
                  <a:schemeClr val="bg1"/>
                </a:solidFill>
              </a:rPr>
            </a:br>
            <a:endParaRPr lang="en-US" sz="4400" dirty="0">
              <a:solidFill>
                <a:schemeClr val="bg1"/>
              </a:solidFill>
            </a:endParaRPr>
          </a:p>
          <a:p>
            <a:pPr>
              <a:buFont typeface="Wingdings" panose="05000000000000000000" pitchFamily="2" charset="2"/>
              <a:buChar char="ü"/>
            </a:pPr>
            <a:r>
              <a:rPr lang="en-US" sz="4400" dirty="0">
                <a:solidFill>
                  <a:schemeClr val="bg1"/>
                </a:solidFill>
              </a:rPr>
              <a:t>Maintenance services (e.g. room and board for training programs)</a:t>
            </a:r>
            <a:br>
              <a:rPr lang="en-US" sz="4400" dirty="0">
                <a:solidFill>
                  <a:schemeClr val="bg1"/>
                </a:solidFill>
              </a:rPr>
            </a:br>
            <a:endParaRPr lang="en-US" sz="4400" dirty="0">
              <a:solidFill>
                <a:schemeClr val="bg1"/>
              </a:solidFill>
            </a:endParaRPr>
          </a:p>
          <a:p>
            <a:pPr>
              <a:buFont typeface="Wingdings" panose="05000000000000000000" pitchFamily="2" charset="2"/>
              <a:buChar char="ü"/>
            </a:pPr>
            <a:r>
              <a:rPr lang="en-US" sz="4400" dirty="0">
                <a:solidFill>
                  <a:schemeClr val="bg1"/>
                </a:solidFill>
              </a:rPr>
              <a:t>Training books and materials</a:t>
            </a:r>
            <a:br>
              <a:rPr lang="en-US" sz="4400" dirty="0">
                <a:solidFill>
                  <a:schemeClr val="bg1"/>
                </a:solidFill>
              </a:rPr>
            </a:br>
            <a:endParaRPr lang="en-US" sz="4400" dirty="0">
              <a:solidFill>
                <a:schemeClr val="bg1"/>
              </a:solidFill>
            </a:endParaRPr>
          </a:p>
          <a:p>
            <a:pPr>
              <a:buFont typeface="Wingdings" panose="05000000000000000000" pitchFamily="2" charset="2"/>
              <a:buChar char="ü"/>
            </a:pPr>
            <a:r>
              <a:rPr lang="en-US" sz="4400" dirty="0">
                <a:solidFill>
                  <a:schemeClr val="bg1"/>
                </a:solidFill>
              </a:rPr>
              <a:t>Tuition and Fees for FAFSA approved programs</a:t>
            </a:r>
          </a:p>
          <a:p>
            <a:pPr marL="0" indent="0">
              <a:buNone/>
            </a:pPr>
            <a:br>
              <a:rPr lang="en-US" dirty="0"/>
            </a:br>
            <a:endParaRPr lang="en-US" dirty="0"/>
          </a:p>
          <a:p>
            <a:pPr marL="0" indent="0" algn="ctr">
              <a:buNone/>
            </a:pPr>
            <a:r>
              <a:rPr lang="en-US" sz="3400" dirty="0">
                <a:solidFill>
                  <a:srgbClr val="FFFF00"/>
                </a:solidFill>
              </a:rPr>
              <a:t>**SSI/SSDI beneficiaries are not subject to the Financial Needs Test**</a:t>
            </a:r>
          </a:p>
          <a:p>
            <a:endParaRPr lang="en-US" dirty="0"/>
          </a:p>
        </p:txBody>
      </p:sp>
    </p:spTree>
    <p:extLst>
      <p:ext uri="{BB962C8B-B14F-4D97-AF65-F5344CB8AC3E}">
        <p14:creationId xmlns:p14="http://schemas.microsoft.com/office/powerpoint/2010/main" val="47690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7AB4F86-4EA1-E462-BB8F-4DE177D3BF67}"/>
              </a:ext>
            </a:extLst>
          </p:cNvPr>
          <p:cNvPicPr>
            <a:picLocks noChangeAspect="1"/>
          </p:cNvPicPr>
          <p:nvPr/>
        </p:nvPicPr>
        <p:blipFill>
          <a:blip r:embed="rId2"/>
          <a:stretch>
            <a:fillRect/>
          </a:stretch>
        </p:blipFill>
        <p:spPr>
          <a:xfrm>
            <a:off x="64093" y="0"/>
            <a:ext cx="9015813" cy="6858000"/>
          </a:xfrm>
          <a:prstGeom prst="rect">
            <a:avLst/>
          </a:prstGeom>
        </p:spPr>
      </p:pic>
    </p:spTree>
    <p:extLst>
      <p:ext uri="{BB962C8B-B14F-4D97-AF65-F5344CB8AC3E}">
        <p14:creationId xmlns:p14="http://schemas.microsoft.com/office/powerpoint/2010/main" val="2445888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549</Words>
  <Application>Microsoft Office PowerPoint</Application>
  <PresentationFormat>On-screen Show (4:3)</PresentationFormat>
  <Paragraphs>64</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Office Theme</vt:lpstr>
      <vt:lpstr> </vt:lpstr>
      <vt:lpstr>PowerPoint Presentation</vt:lpstr>
      <vt:lpstr>Examples of services provided at NO cost for clients</vt:lpstr>
      <vt:lpstr>Examples of services requiring financial need</vt:lpstr>
      <vt:lpstr>PowerPoint Presentation</vt:lpstr>
    </vt:vector>
  </TitlesOfParts>
  <Company>State of South Dakota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Transitioning to Employment &amp;  WiOA Nuts &amp; Bolts</dc:title>
  <dc:creator>Gran, Katie</dc:creator>
  <cp:lastModifiedBy>Trenhaile, Jennifer</cp:lastModifiedBy>
  <cp:revision>3</cp:revision>
  <cp:lastPrinted>2017-03-27T16:55:56Z</cp:lastPrinted>
  <dcterms:created xsi:type="dcterms:W3CDTF">2016-05-10T14:35:10Z</dcterms:created>
  <dcterms:modified xsi:type="dcterms:W3CDTF">2023-03-20T20:29:30Z</dcterms:modified>
</cp:coreProperties>
</file>