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5" r:id="rId10"/>
    <p:sldId id="266" r:id="rId11"/>
    <p:sldId id="262" r:id="rId12"/>
    <p:sldId id="267" r:id="rId13"/>
    <p:sldId id="268" r:id="rId14"/>
    <p:sldId id="269" r:id="rId15"/>
    <p:sldId id="263" r:id="rId16"/>
    <p:sldId id="271" r:id="rId17"/>
    <p:sldId id="264" r:id="rId18"/>
    <p:sldId id="270" r:id="rId19"/>
    <p:sldId id="274" r:id="rId20"/>
    <p:sldId id="272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t Burden" userId="5d615474-c4b7-46d6-8384-a6bb0596bc02" providerId="ADAL" clId="{E657869B-19EA-4200-9BC6-231EE858876D}"/>
    <pc:docChg chg="custSel modSld">
      <pc:chgData name="Brett Burden" userId="5d615474-c4b7-46d6-8384-a6bb0596bc02" providerId="ADAL" clId="{E657869B-19EA-4200-9BC6-231EE858876D}" dt="2023-07-11T17:32:27.319" v="164" actId="404"/>
      <pc:docMkLst>
        <pc:docMk/>
      </pc:docMkLst>
      <pc:sldChg chg="modSp mod">
        <pc:chgData name="Brett Burden" userId="5d615474-c4b7-46d6-8384-a6bb0596bc02" providerId="ADAL" clId="{E657869B-19EA-4200-9BC6-231EE858876D}" dt="2023-07-11T17:32:27.319" v="164" actId="404"/>
        <pc:sldMkLst>
          <pc:docMk/>
          <pc:sldMk cId="1934060446" sldId="256"/>
        </pc:sldMkLst>
        <pc:spChg chg="mod">
          <ac:chgData name="Brett Burden" userId="5d615474-c4b7-46d6-8384-a6bb0596bc02" providerId="ADAL" clId="{E657869B-19EA-4200-9BC6-231EE858876D}" dt="2023-07-11T17:32:27.319" v="164" actId="404"/>
          <ac:spMkLst>
            <pc:docMk/>
            <pc:sldMk cId="1934060446" sldId="256"/>
            <ac:spMk id="2" creationId="{E1AA837C-C9F1-5994-71FD-AE6B832C1B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1912-61E4-817E-4898-066DB490D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74E90-0879-1798-636C-59331FABB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E7DFD-2DE1-5962-A7FF-499FCD81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6DFA-100C-43E2-8F2B-25F010CB5CB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879FD-1E74-9F18-2813-F8BE8C0D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FE306-8437-7455-2530-14F64209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31E-F9FB-47AF-A624-7560A73B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6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E8DB-C95C-AEB9-F6D4-DC9E55EA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F29F5-621B-CBB8-A621-5E8F4F4EF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102A9-6BE8-5AD4-8F75-9C45F7B6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6DFA-100C-43E2-8F2B-25F010CB5CB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C28C-E8C3-347E-7533-0ECAC873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31C59-AC78-17FD-0AC4-6EF3583C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31E-F9FB-47AF-A624-7560A73B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8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DD233-E8C1-7F6F-4DC9-5B7D36548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4D6F9-44C9-9786-1929-73860C7BC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E834-884C-DECE-54BD-7E4FE5D9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6DFA-100C-43E2-8F2B-25F010CB5CB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AA086-EE33-6445-958D-2B7E5E19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A7B96-7A6A-8107-6674-94674F9E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31E-F9FB-47AF-A624-7560A73B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8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3E1E-C92C-FEA5-2DCC-4CE9C7AF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B2457-2D62-F71D-5843-C34AFA74A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5EB84-DEC3-8386-C6ED-4B0FB655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6DFA-100C-43E2-8F2B-25F010CB5CB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F8250-CEDA-B395-06E1-471337A9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30AC-FCAD-9DB4-CE69-0A53C7FA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31E-F9FB-47AF-A624-7560A73B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0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2DC8-C276-F50A-BCE4-7DCA66D9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C43C0-BC49-4654-DE79-84D11D751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76CBF-4322-77DB-04F9-F9D296C8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6DFA-100C-43E2-8F2B-25F010CB5CB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B6FB-B0A9-11E7-9CE2-F426DA17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B2A29-4B6F-AE2C-4DFA-0586A056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31E-F9FB-47AF-A624-7560A73B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8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4D61-EC18-5168-0706-CBE6B43C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56D3D-0547-8CB0-6F24-36DF72405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1E3D7-9DD6-165F-6739-FF76EDFAA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95F65-77E5-F15C-F5C7-04B6B3EA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6DFA-100C-43E2-8F2B-25F010CB5CB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A2CB6-FA11-DFFB-AB20-127427E7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5D3B9-3B61-7151-3AC8-7E38E1A0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31E-F9FB-47AF-A624-7560A73B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B0E0-F293-9D23-9A7D-F7A56028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69B03-749E-748A-6533-03F7AA175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AFF99-00FB-47C9-E113-F2D22118C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86CA1-4050-BF4F-5BBD-4FA399A7C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6E77F-6178-F702-ABFE-63E8BF288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4C95B4-2878-C340-8C88-8FA3A9A3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6DFA-100C-43E2-8F2B-25F010CB5CB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F6776A-DB18-9B7F-4FC0-D99BCEFE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58094-CCB9-4283-EB8E-C00D1805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31E-F9FB-47AF-A624-7560A73B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B85-A2A1-B6D1-AD5F-94D2D0F1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899EE-5238-D803-5188-C1D05B4D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6DFA-100C-43E2-8F2B-25F010CB5CB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B8B4B-9048-081D-515E-C2602D5D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1E637-E7A5-2850-D7E3-86080963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31E-F9FB-47AF-A624-7560A73B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0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ADFA7-546F-F61B-8FDF-CDE3C8D0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6DFA-100C-43E2-8F2B-25F010CB5CB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1BD64-97F8-5083-CED2-A41E44E6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C2A2-ABAD-6DC8-4CC5-87D1DDAF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31E-F9FB-47AF-A624-7560A73B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EBD9-E489-47F7-66D2-87A9DBA3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216F-1C56-4132-6509-4F2FC4A4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BB531-1732-C391-4896-F5D34277C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246C1-B35E-C007-A10C-B4BC5861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6DFA-100C-43E2-8F2B-25F010CB5CB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6E69E-42C7-B175-ECE8-CA4A3016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97583-6544-9BB9-495F-83A5B289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31E-F9FB-47AF-A624-7560A73B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96DF-8E67-55A1-4214-CBAA5293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EC41F-07BB-7CAE-2474-B1D2A3303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FA3E6-1BF7-2B57-214D-A8382C12B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A160B-4F70-A627-4698-82CE8673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6DFA-100C-43E2-8F2B-25F010CB5CB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5E1AF-ADE9-36B9-D50E-488A4467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7CE5A-A84B-47BB-AF06-DD988002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31E-F9FB-47AF-A624-7560A73B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369B0-70E9-8330-3189-BBF63FC6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B5D47-45E5-B4DB-E50D-38964CBDA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C00B4-17A7-C03F-5A53-10A324C4E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6DFA-100C-43E2-8F2B-25F010CB5CB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A0E6-81C9-C3D1-F7F9-DD017EA62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12327-4E7E-F936-D107-A0AE461E4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E31E-F9FB-47AF-A624-7560A73B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9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burden@dakotalink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kotalink.net/" TargetMode="External"/><Relationship Id="rId2" Type="http://schemas.openxmlformats.org/officeDocument/2006/relationships/hyperlink" Target="mailto:atinfo@dakotalink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837C-C9F1-5994-71FD-AE6B832C1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76" y="135355"/>
            <a:ext cx="11823825" cy="144084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AT for Independent Living, Education &amp; Work</a:t>
            </a:r>
            <a:br>
              <a:rPr lang="en-US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2023 Summer Transition Institute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B38EA39-22D7-9E54-A0D1-D19AB707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47" y="1981310"/>
            <a:ext cx="5359697" cy="1844091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2DF88E9-2B71-5FE7-FD56-1D7770036F14}"/>
              </a:ext>
            </a:extLst>
          </p:cNvPr>
          <p:cNvSpPr txBox="1">
            <a:spLocks/>
          </p:cNvSpPr>
          <p:nvPr/>
        </p:nvSpPr>
        <p:spPr>
          <a:xfrm>
            <a:off x="-359732" y="423051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Presenter: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Brett Burden, ATP</a:t>
            </a:r>
          </a:p>
          <a:p>
            <a:r>
              <a:rPr lang="en-US" dirty="0">
                <a:latin typeface="Century Gothic" panose="020B0502020202020204" pitchFamily="34" charset="0"/>
                <a:hlinkClick r:id="rId3"/>
              </a:rPr>
              <a:t>bburden@dakotalink.net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</a:rPr>
              <a:t>605-394-6742 x3 or</a:t>
            </a:r>
          </a:p>
          <a:p>
            <a:r>
              <a:rPr lang="en-US" dirty="0">
                <a:latin typeface="Century Gothic" panose="020B0502020202020204" pitchFamily="34" charset="0"/>
              </a:rPr>
              <a:t>1-800-645-0673 x3</a:t>
            </a:r>
          </a:p>
        </p:txBody>
      </p:sp>
      <p:pic>
        <p:nvPicPr>
          <p:cNvPr id="5" name="Picture 4" descr="A store front with a sign above it&#10;&#10;Description automatically generated with medium confidence">
            <a:extLst>
              <a:ext uri="{FF2B5EF4-FFF2-40B4-BE49-F238E27FC236}">
                <a16:creationId xmlns:a16="http://schemas.microsoft.com/office/drawing/2014/main" id="{8D78FE4F-C17D-7FFC-C1C1-CF9EF2474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14" y="4186657"/>
            <a:ext cx="3193143" cy="239485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3406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1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latin typeface="Century Gothic" panose="020B0502020202020204" pitchFamily="34" charset="0"/>
              </a:rPr>
              <a:t>Writing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5936BAB-BCD5-6398-BE2A-B605288A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649" y="1826493"/>
            <a:ext cx="11581567" cy="4008249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Pen/Pencil Grips, weighted/large pens</a:t>
            </a:r>
          </a:p>
          <a:p>
            <a:r>
              <a:rPr lang="en-US" dirty="0">
                <a:latin typeface="Century Gothic" panose="020B0502020202020204" pitchFamily="34" charset="0"/>
              </a:rPr>
              <a:t>Raised line paper</a:t>
            </a:r>
          </a:p>
          <a:p>
            <a:r>
              <a:rPr lang="en-US" dirty="0">
                <a:latin typeface="Century Gothic" panose="020B0502020202020204" pitchFamily="34" charset="0"/>
              </a:rPr>
              <a:t>Arm/wrist supports</a:t>
            </a:r>
          </a:p>
          <a:p>
            <a:r>
              <a:rPr lang="en-US" dirty="0">
                <a:latin typeface="Century Gothic" panose="020B0502020202020204" pitchFamily="34" charset="0"/>
              </a:rPr>
              <a:t>Word prediction</a:t>
            </a:r>
          </a:p>
          <a:p>
            <a:r>
              <a:rPr lang="en-US" dirty="0">
                <a:latin typeface="Century Gothic" panose="020B0502020202020204" pitchFamily="34" charset="0"/>
              </a:rPr>
              <a:t>Speech to Text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Dragon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Microsoft, Apple, Google dictation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 good microphone!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70CE3-FC05-A496-C02F-57B67A06D2C4}"/>
              </a:ext>
            </a:extLst>
          </p:cNvPr>
          <p:cNvSpPr txBox="1"/>
          <p:nvPr/>
        </p:nvSpPr>
        <p:spPr>
          <a:xfrm>
            <a:off x="6203015" y="5207917"/>
            <a:ext cx="5152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entury Gothic" panose="020B0502020202020204" pitchFamily="34" charset="0"/>
              </a:rPr>
              <a:t>Questions to ask: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Is speech clear?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What device is available?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Is a microphone available?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Test taking, paper assignments, </a:t>
            </a:r>
            <a:r>
              <a:rPr lang="en-US" b="1" dirty="0" err="1">
                <a:latin typeface="Century Gothic" panose="020B0502020202020204" pitchFamily="34" charset="0"/>
              </a:rPr>
              <a:t>etc</a:t>
            </a:r>
            <a:r>
              <a:rPr lang="en-US" b="1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6" name="Picture 5" descr="A picture containing person, person, posing&#10;&#10;Description automatically generated">
            <a:extLst>
              <a:ext uri="{FF2B5EF4-FFF2-40B4-BE49-F238E27FC236}">
                <a16:creationId xmlns:a16="http://schemas.microsoft.com/office/drawing/2014/main" id="{07D892B9-3B1F-3839-E15D-F73A9EEC6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70" y="3181201"/>
            <a:ext cx="2459633" cy="249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F4FFFB8F-D761-DB7A-A2C8-5619B4F3A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75" y="2599402"/>
            <a:ext cx="1855454" cy="1855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7DEB75EE-21D5-F594-F11F-EA1FE7680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991" y="1959857"/>
            <a:ext cx="2475151" cy="247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hand holding a bottle of nail polish&#10;&#10;Description automatically generated with low confidence">
            <a:extLst>
              <a:ext uri="{FF2B5EF4-FFF2-40B4-BE49-F238E27FC236}">
                <a16:creationId xmlns:a16="http://schemas.microsoft.com/office/drawing/2014/main" id="{9B96FBE4-41B1-4BB3-4743-1596E962E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19894"/>
            <a:ext cx="2334205" cy="217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701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1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latin typeface="Century Gothic" panose="020B0502020202020204" pitchFamily="34" charset="0"/>
              </a:rPr>
              <a:t>Math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5936BAB-BCD5-6398-BE2A-B605288A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649" y="1826494"/>
            <a:ext cx="11581567" cy="3684588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Talking calculators, calculator apps</a:t>
            </a:r>
          </a:p>
          <a:p>
            <a:r>
              <a:rPr lang="en-US" dirty="0">
                <a:latin typeface="Century Gothic" panose="020B0502020202020204" pitchFamily="34" charset="0"/>
              </a:rPr>
              <a:t>Other talking devices: tape measures, measuring cups, scales</a:t>
            </a:r>
          </a:p>
          <a:p>
            <a:r>
              <a:rPr lang="en-US" dirty="0">
                <a:latin typeface="Century Gothic" panose="020B0502020202020204" pitchFamily="34" charset="0"/>
              </a:rPr>
              <a:t>Low tech manipulatives, games</a:t>
            </a:r>
          </a:p>
          <a:p>
            <a:r>
              <a:rPr lang="en-US" dirty="0" err="1">
                <a:latin typeface="Century Gothic" panose="020B0502020202020204" pitchFamily="34" charset="0"/>
              </a:rPr>
              <a:t>Photomath</a:t>
            </a:r>
            <a:r>
              <a:rPr lang="en-US" dirty="0">
                <a:latin typeface="Century Gothic" panose="020B0502020202020204" pitchFamily="34" charset="0"/>
              </a:rPr>
              <a:t>, Google</a:t>
            </a:r>
          </a:p>
          <a:p>
            <a:r>
              <a:rPr lang="en-US" dirty="0">
                <a:latin typeface="Century Gothic" panose="020B0502020202020204" pitchFamily="34" charset="0"/>
              </a:rPr>
              <a:t>Dragon/</a:t>
            </a:r>
            <a:r>
              <a:rPr lang="en-US" dirty="0" err="1">
                <a:latin typeface="Century Gothic" panose="020B0502020202020204" pitchFamily="34" charset="0"/>
              </a:rPr>
              <a:t>MathTalk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70CE3-FC05-A496-C02F-57B67A06D2C4}"/>
              </a:ext>
            </a:extLst>
          </p:cNvPr>
          <p:cNvSpPr txBox="1"/>
          <p:nvPr/>
        </p:nvSpPr>
        <p:spPr>
          <a:xfrm>
            <a:off x="5704114" y="5355917"/>
            <a:ext cx="6239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entury Gothic" panose="020B0502020202020204" pitchFamily="34" charset="0"/>
              </a:rPr>
              <a:t>Questions to ask: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Is this related to reading, </a:t>
            </a:r>
            <a:r>
              <a:rPr lang="en-US" b="1" dirty="0" err="1">
                <a:latin typeface="Century Gothic" panose="020B0502020202020204" pitchFamily="34" charset="0"/>
              </a:rPr>
              <a:t>ie</a:t>
            </a:r>
            <a:r>
              <a:rPr lang="en-US" b="1" dirty="0">
                <a:latin typeface="Century Gothic" panose="020B0502020202020204" pitchFamily="34" charset="0"/>
              </a:rPr>
              <a:t>, story problems?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Will teachers consider </a:t>
            </a:r>
            <a:r>
              <a:rPr lang="en-US" b="1" dirty="0" err="1">
                <a:latin typeface="Century Gothic" panose="020B0502020202020204" pitchFamily="34" charset="0"/>
              </a:rPr>
              <a:t>Photomath</a:t>
            </a:r>
            <a:r>
              <a:rPr lang="en-US" b="1" dirty="0">
                <a:latin typeface="Century Gothic" panose="020B0502020202020204" pitchFamily="34" charset="0"/>
              </a:rPr>
              <a:t> “cheating”?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What will be used during tests?</a:t>
            </a:r>
          </a:p>
        </p:txBody>
      </p:sp>
      <p:pic>
        <p:nvPicPr>
          <p:cNvPr id="4" name="Picture 3" descr="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C6C1E56C-885A-8EE7-E14C-8346C2EE9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560" y="2923043"/>
            <a:ext cx="2333286" cy="233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346274C0-D280-6BDC-467B-524F5A660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" y="4258695"/>
            <a:ext cx="2671875" cy="2671875"/>
          </a:xfrm>
          <a:prstGeom prst="rect">
            <a:avLst/>
          </a:prstGeom>
        </p:spPr>
      </p:pic>
      <p:pic>
        <p:nvPicPr>
          <p:cNvPr id="8" name="Picture 7" descr="A picture containing object, abacus, indoor, wooden&#10;&#10;Description automatically generated">
            <a:extLst>
              <a:ext uri="{FF2B5EF4-FFF2-40B4-BE49-F238E27FC236}">
                <a16:creationId xmlns:a16="http://schemas.microsoft.com/office/drawing/2014/main" id="{2137FCA7-B9BF-904C-955C-E42AF4D53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69" y="2923043"/>
            <a:ext cx="2333286" cy="233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41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CEF6F-3FC9-7EEE-02F9-D5E703A17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15449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7D05F8-605A-5C18-F34F-FF9E71329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 b="907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859536"/>
            <a:ext cx="5123185" cy="1243584"/>
          </a:xfrm>
        </p:spPr>
        <p:txBody>
          <a:bodyPr>
            <a:noAutofit/>
          </a:bodyPr>
          <a:lstStyle/>
          <a:p>
            <a:r>
              <a:rPr lang="en-US" sz="4800" b="1" i="1" dirty="0"/>
              <a:t>AT in the Workplace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9642-60CF-ED7F-6593-3CE6DF0D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5274014" cy="3664351"/>
          </a:xfrm>
        </p:spPr>
        <p:txBody>
          <a:bodyPr>
            <a:normAutofit/>
          </a:bodyPr>
          <a:lstStyle/>
          <a:p>
            <a:pPr marR="31630"/>
            <a:r>
              <a:rPr lang="en-US" sz="2000" dirty="0">
                <a:latin typeface="Century Gothic" panose="020B0502020202020204" pitchFamily="34" charset="0"/>
              </a:rPr>
              <a:t>AT can be essential for success in the workplace.  Many consumers obtain technology through:</a:t>
            </a:r>
          </a:p>
          <a:p>
            <a:pPr marR="31630" lvl="1"/>
            <a:r>
              <a:rPr lang="en-US" sz="1600" i="0" u="none" strike="noStrike" baseline="0" dirty="0">
                <a:latin typeface="Century Gothic" panose="020B0502020202020204" pitchFamily="34" charset="0"/>
              </a:rPr>
              <a:t>Vocational Rehabilitation (State)</a:t>
            </a:r>
          </a:p>
          <a:p>
            <a:pPr marR="31630" lvl="1"/>
            <a:r>
              <a:rPr lang="en-US" sz="1600" dirty="0">
                <a:latin typeface="Century Gothic" panose="020B0502020202020204" pitchFamily="34" charset="0"/>
              </a:rPr>
              <a:t>Service to the Blind &amp; Visually Impaired (VR)</a:t>
            </a:r>
          </a:p>
          <a:p>
            <a:pPr marR="31630" lvl="1"/>
            <a:r>
              <a:rPr lang="en-US" sz="1600" i="0" u="none" strike="noStrike" baseline="0" dirty="0">
                <a:latin typeface="Century Gothic" panose="020B0502020202020204" pitchFamily="34" charset="0"/>
              </a:rPr>
              <a:t>Veterans Administration VR</a:t>
            </a:r>
          </a:p>
          <a:p>
            <a:pPr marR="31630" lvl="1"/>
            <a:r>
              <a:rPr lang="en-US" sz="1600" i="0" u="none" strike="noStrike" baseline="0" dirty="0">
                <a:latin typeface="Century Gothic" panose="020B0502020202020204" pitchFamily="34" charset="0"/>
              </a:rPr>
              <a:t>Employer supplied equipment</a:t>
            </a:r>
          </a:p>
          <a:p>
            <a:pPr marR="31630" lvl="1"/>
            <a:r>
              <a:rPr lang="en-US" sz="1600" dirty="0">
                <a:latin typeface="Century Gothic" panose="020B0502020202020204" pitchFamily="34" charset="0"/>
              </a:rPr>
              <a:t>Private purchase/other funding sources</a:t>
            </a:r>
            <a:endParaRPr lang="en-US" sz="1600" i="0" u="none" strike="noStrike" baseline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7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1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latin typeface="Century Gothic" panose="020B0502020202020204" pitchFamily="34" charset="0"/>
              </a:rPr>
              <a:t>Ergonomics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5936BAB-BCD5-6398-BE2A-B605288A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649" y="1826494"/>
            <a:ext cx="11581567" cy="2295563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Chairs and seating</a:t>
            </a:r>
          </a:p>
          <a:p>
            <a:r>
              <a:rPr lang="en-US" dirty="0">
                <a:latin typeface="Century Gothic" panose="020B0502020202020204" pitchFamily="34" charset="0"/>
              </a:rPr>
              <a:t>Sit/stand workstations</a:t>
            </a:r>
          </a:p>
          <a:p>
            <a:r>
              <a:rPr lang="en-US" dirty="0">
                <a:latin typeface="Century Gothic" panose="020B0502020202020204" pitchFamily="34" charset="0"/>
              </a:rPr>
              <a:t>Keyboards, mice, monitors</a:t>
            </a:r>
          </a:p>
          <a:p>
            <a:r>
              <a:rPr lang="en-US" dirty="0">
                <a:latin typeface="Century Gothic" panose="020B0502020202020204" pitchFamily="34" charset="0"/>
              </a:rPr>
              <a:t>Wrist/arm support, lumbar support, neck support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B61DD-3374-75B5-3C68-71DCE92688DC}"/>
              </a:ext>
            </a:extLst>
          </p:cNvPr>
          <p:cNvSpPr txBox="1"/>
          <p:nvPr/>
        </p:nvSpPr>
        <p:spPr>
          <a:xfrm>
            <a:off x="376049" y="5254171"/>
            <a:ext cx="37314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This is one area that is often overlooked until it’s a necessity – repetitive stress injuries are preventable!</a:t>
            </a:r>
          </a:p>
        </p:txBody>
      </p:sp>
      <p:pic>
        <p:nvPicPr>
          <p:cNvPr id="6" name="Picture 5" descr="A picture containing sport&#10;&#10;Description automatically generated">
            <a:extLst>
              <a:ext uri="{FF2B5EF4-FFF2-40B4-BE49-F238E27FC236}">
                <a16:creationId xmlns:a16="http://schemas.microsoft.com/office/drawing/2014/main" id="{908AF65E-EE92-6D2E-D152-D23E38B9F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89" y="4122057"/>
            <a:ext cx="2601686" cy="260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erson sitting on a chair&#10;&#10;Description automatically generated with low confidence">
            <a:extLst>
              <a:ext uri="{FF2B5EF4-FFF2-40B4-BE49-F238E27FC236}">
                <a16:creationId xmlns:a16="http://schemas.microsoft.com/office/drawing/2014/main" id="{4140D3EF-6BEE-90ED-43EE-5661E368E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30" y="4513943"/>
            <a:ext cx="3791521" cy="204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erson standing next to a desk&#10;&#10;Description automatically generated with low confidence">
            <a:extLst>
              <a:ext uri="{FF2B5EF4-FFF2-40B4-BE49-F238E27FC236}">
                <a16:creationId xmlns:a16="http://schemas.microsoft.com/office/drawing/2014/main" id="{99097703-564A-67D2-69FC-471348E6A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801" y="1059709"/>
            <a:ext cx="2469150" cy="298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968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CEF6F-3FC9-7EEE-02F9-D5E703A17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b="1543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7D05F8-605A-5C18-F34F-FF9E71329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0" b="1548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859536"/>
            <a:ext cx="5123185" cy="1243584"/>
          </a:xfrm>
        </p:spPr>
        <p:txBody>
          <a:bodyPr>
            <a:noAutofit/>
          </a:bodyPr>
          <a:lstStyle/>
          <a:p>
            <a:r>
              <a:rPr lang="en-US" sz="3800" b="1" i="1" dirty="0"/>
              <a:t>AT for Independent Living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9642-60CF-ED7F-6593-3CE6DF0D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05" y="2512611"/>
            <a:ext cx="5340002" cy="3860474"/>
          </a:xfrm>
        </p:spPr>
        <p:txBody>
          <a:bodyPr>
            <a:normAutofit/>
          </a:bodyPr>
          <a:lstStyle/>
          <a:p>
            <a:pPr marR="31630"/>
            <a:r>
              <a:rPr lang="en-US" sz="2000" i="0" u="none" strike="noStrike" baseline="0" dirty="0">
                <a:latin typeface="Century Gothic" panose="020B0502020202020204" pitchFamily="34" charset="0"/>
              </a:rPr>
              <a:t>AT </a:t>
            </a:r>
            <a:r>
              <a:rPr lang="en-US" sz="2000" i="0" u="none" strike="noStrike" baseline="0" dirty="0" err="1">
                <a:latin typeface="Century Gothic" panose="020B0502020202020204" pitchFamily="34" charset="0"/>
              </a:rPr>
              <a:t>at</a:t>
            </a:r>
            <a:r>
              <a:rPr lang="en-US" sz="2000" i="0" u="none" strike="noStrike" baseline="0" dirty="0">
                <a:latin typeface="Century Gothic" panose="020B0502020202020204" pitchFamily="34" charset="0"/>
              </a:rPr>
              <a:t> home keeps consumers safe, connected to loved ones, living independently, and out of care facilities</a:t>
            </a:r>
          </a:p>
          <a:p>
            <a:pPr marR="31630"/>
            <a:r>
              <a:rPr lang="en-US" sz="2000" dirty="0">
                <a:latin typeface="Century Gothic" panose="020B0502020202020204" pitchFamily="34" charset="0"/>
              </a:rPr>
              <a:t>Could include medical equipment such as lifts, wheelchairs, stair lifts, </a:t>
            </a:r>
            <a:r>
              <a:rPr lang="en-US" sz="2000" dirty="0" err="1">
                <a:latin typeface="Century Gothic" panose="020B0502020202020204" pitchFamily="34" charset="0"/>
              </a:rPr>
              <a:t>etc</a:t>
            </a:r>
            <a:endParaRPr lang="en-US" sz="2000" dirty="0">
              <a:latin typeface="Century Gothic" panose="020B0502020202020204" pitchFamily="34" charset="0"/>
            </a:endParaRPr>
          </a:p>
          <a:p>
            <a:pPr marR="31630"/>
            <a:r>
              <a:rPr lang="en-US" sz="2000" dirty="0">
                <a:latin typeface="Century Gothic" panose="020B0502020202020204" pitchFamily="34" charset="0"/>
              </a:rPr>
              <a:t>Communication access – in person (AAC) or distance (telephone or video)</a:t>
            </a:r>
          </a:p>
          <a:p>
            <a:pPr marR="31630"/>
            <a:r>
              <a:rPr lang="en-US" sz="2000" i="0" u="none" strike="noStrike" baseline="0" dirty="0">
                <a:latin typeface="Century Gothic" panose="020B0502020202020204" pitchFamily="34" charset="0"/>
              </a:rPr>
              <a:t>Smart home devices</a:t>
            </a:r>
          </a:p>
          <a:p>
            <a:pPr marR="31630"/>
            <a:r>
              <a:rPr lang="en-US" sz="2000" i="0" u="none" strike="noStrike" baseline="0" dirty="0">
                <a:latin typeface="Century Gothic" panose="020B0502020202020204" pitchFamily="34" charset="0"/>
              </a:rPr>
              <a:t>Very wide variety of low tech &amp; no tech items</a:t>
            </a:r>
            <a:endParaRPr lang="en-US" sz="1600" i="0" u="none" strike="noStrike" baseline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1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latin typeface="Century Gothic" panose="020B0502020202020204" pitchFamily="34" charset="0"/>
              </a:rPr>
              <a:t>AT for IL – Many Types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5936BAB-BCD5-6398-BE2A-B605288A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649" y="1826494"/>
            <a:ext cx="11581567" cy="483685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Seating, Positioning, Mobility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Wheelchair modifications, gait trainers, stand aids – mostly low/medium tech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Lift systems (ceiling, wall, pool, van, equine, </a:t>
            </a:r>
            <a:r>
              <a:rPr lang="en-US" dirty="0" err="1">
                <a:latin typeface="Century Gothic" panose="020B0502020202020204" pitchFamily="34" charset="0"/>
              </a:rPr>
              <a:t>etc</a:t>
            </a:r>
            <a:r>
              <a:rPr lang="en-US" dirty="0">
                <a:latin typeface="Century Gothic" panose="020B0502020202020204" pitchFamily="34" charset="0"/>
              </a:rPr>
              <a:t>) – medium tech</a:t>
            </a:r>
          </a:p>
          <a:p>
            <a:r>
              <a:rPr lang="en-US" dirty="0">
                <a:latin typeface="Century Gothic" panose="020B0502020202020204" pitchFamily="34" charset="0"/>
              </a:rPr>
              <a:t>Recreation/Sensory Aids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Switch adapted toys, audible sports equipment, various types of stimulating devices</a:t>
            </a:r>
          </a:p>
          <a:p>
            <a:r>
              <a:rPr lang="en-US" dirty="0">
                <a:latin typeface="Century Gothic" panose="020B0502020202020204" pitchFamily="34" charset="0"/>
              </a:rPr>
              <a:t>Daily Living Aids/Health &amp; Wellness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Pill dispensers, jar/bottle openers, alarm clocks, deaf </a:t>
            </a:r>
            <a:r>
              <a:rPr lang="en-US" dirty="0" err="1">
                <a:latin typeface="Century Gothic" panose="020B0502020202020204" pitchFamily="34" charset="0"/>
              </a:rPr>
              <a:t>signallers</a:t>
            </a:r>
            <a:r>
              <a:rPr lang="en-US" dirty="0">
                <a:latin typeface="Century Gothic" panose="020B0502020202020204" pitchFamily="34" charset="0"/>
              </a:rPr>
              <a:t>, feeding/eating/dressing/grooming aids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Apps!</a:t>
            </a:r>
          </a:p>
          <a:p>
            <a:r>
              <a:rPr lang="en-US" dirty="0">
                <a:latin typeface="Century Gothic" panose="020B0502020202020204" pitchFamily="34" charset="0"/>
              </a:rPr>
              <a:t>Environmental Controls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X10 (simple) 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Automated devices – vacuums, door openers, sensors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Siri, Google Home, Alexa enabled devices </a:t>
            </a:r>
          </a:p>
          <a:p>
            <a:pPr lvl="2"/>
            <a:r>
              <a:rPr lang="en-US" dirty="0">
                <a:latin typeface="Century Gothic" panose="020B0502020202020204" pitchFamily="34" charset="0"/>
              </a:rPr>
              <a:t>Thermostats, lights, appliances, cameras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3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1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latin typeface="Century Gothic" panose="020B0502020202020204" pitchFamily="34" charset="0"/>
              </a:rPr>
              <a:t>Communication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5936BAB-BCD5-6398-BE2A-B605288A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649" y="1439612"/>
            <a:ext cx="11581567" cy="4458352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AAC – Augmented &amp; Alternative Communication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All of the ways that someone communicated besides talking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AAC can be a supplement to speech and studies show that it does not negatively impact a person’s ability to learn to speak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Low Tech – PECS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Medium Tech – </a:t>
            </a:r>
            <a:r>
              <a:rPr lang="en-US" dirty="0" err="1">
                <a:latin typeface="Century Gothic" panose="020B0502020202020204" pitchFamily="34" charset="0"/>
              </a:rPr>
              <a:t>GoTalk</a:t>
            </a:r>
            <a:r>
              <a:rPr lang="en-US" dirty="0">
                <a:latin typeface="Century Gothic" panose="020B0502020202020204" pitchFamily="34" charset="0"/>
              </a:rPr>
              <a:t>, Big Mac, </a:t>
            </a:r>
            <a:r>
              <a:rPr lang="en-US" dirty="0" err="1">
                <a:latin typeface="Century Gothic" panose="020B0502020202020204" pitchFamily="34" charset="0"/>
              </a:rPr>
              <a:t>etc</a:t>
            </a:r>
            <a:endParaRPr lang="en-US" dirty="0">
              <a:latin typeface="Century Gothic" panose="020B0502020202020204" pitchFamily="34" charset="0"/>
            </a:endParaRP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High Tech – </a:t>
            </a:r>
            <a:r>
              <a:rPr lang="en-US" dirty="0" err="1">
                <a:latin typeface="Century Gothic" panose="020B0502020202020204" pitchFamily="34" charset="0"/>
              </a:rPr>
              <a:t>DynaVox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TalkToMe</a:t>
            </a:r>
            <a:r>
              <a:rPr lang="en-US" dirty="0">
                <a:latin typeface="Century Gothic" panose="020B0502020202020204" pitchFamily="34" charset="0"/>
              </a:rPr>
              <a:t>, Saltillo and many smart devices apps</a:t>
            </a:r>
          </a:p>
          <a:p>
            <a:pPr lvl="2"/>
            <a:r>
              <a:rPr lang="en-US" dirty="0" err="1">
                <a:latin typeface="Century Gothic" panose="020B0502020202020204" pitchFamily="34" charset="0"/>
              </a:rPr>
              <a:t>GoTalk</a:t>
            </a:r>
            <a:r>
              <a:rPr lang="en-US" dirty="0">
                <a:latin typeface="Century Gothic" panose="020B0502020202020204" pitchFamily="34" charset="0"/>
              </a:rPr>
              <a:t> Now, Proloquo2Go, </a:t>
            </a:r>
            <a:r>
              <a:rPr lang="en-US" dirty="0" err="1">
                <a:latin typeface="Century Gothic" panose="020B0502020202020204" pitchFamily="34" charset="0"/>
              </a:rPr>
              <a:t>Avaz</a:t>
            </a:r>
            <a:r>
              <a:rPr lang="en-US" dirty="0">
                <a:latin typeface="Century Gothic" panose="020B0502020202020204" pitchFamily="34" charset="0"/>
              </a:rPr>
              <a:t>, Snap, TouchChat, Proloquo4Text, </a:t>
            </a:r>
            <a:r>
              <a:rPr lang="en-US" dirty="0" err="1">
                <a:latin typeface="Century Gothic" panose="020B0502020202020204" pitchFamily="34" charset="0"/>
              </a:rPr>
              <a:t>FlipWriter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70CE3-FC05-A496-C02F-57B67A06D2C4}"/>
              </a:ext>
            </a:extLst>
          </p:cNvPr>
          <p:cNvSpPr txBox="1"/>
          <p:nvPr/>
        </p:nvSpPr>
        <p:spPr>
          <a:xfrm>
            <a:off x="6096000" y="5151422"/>
            <a:ext cx="57919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entury Gothic" panose="020B0502020202020204" pitchFamily="34" charset="0"/>
              </a:rPr>
              <a:t>Questions to ask: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Budget? Who pays for it?  Medicaid?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Used at home, school or both?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Do I need switches?  </a:t>
            </a:r>
            <a:r>
              <a:rPr lang="en-US" b="1" dirty="0" err="1">
                <a:latin typeface="Century Gothic" panose="020B0502020202020204" pitchFamily="34" charset="0"/>
              </a:rPr>
              <a:t>Eyegaze</a:t>
            </a:r>
            <a:r>
              <a:rPr lang="en-US" b="1" dirty="0">
                <a:latin typeface="Century Gothic" panose="020B0502020202020204" pitchFamily="34" charset="0"/>
              </a:rPr>
              <a:t>? Mounting?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Device durability?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</a:t>
            </a:r>
          </a:p>
          <a:p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5806E652-D147-4D70-7706-530B23C95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1" y="4717143"/>
            <a:ext cx="3341204" cy="187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25C4A2C-04A4-7986-1950-8BF1E2D2B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10" y="4700631"/>
            <a:ext cx="2032164" cy="191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060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175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i="1" dirty="0">
                <a:latin typeface="Century Gothic" panose="020B0502020202020204" pitchFamily="34" charset="0"/>
              </a:rPr>
              <a:t>Vision Loss ----------- Hearing Loss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76A716-032C-50F4-D343-D0411A7C5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885"/>
            <a:ext cx="10368402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Vision loss or hearing loss can happen at any age and for many reasons.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“Blind” does not mean “cannot see”, “Deaf” does not mean “cannot hear”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95357BE-B295-01EA-7128-9F9ADC914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36" y="2505075"/>
            <a:ext cx="5381939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Low tech magnifying glasses</a:t>
            </a:r>
          </a:p>
          <a:p>
            <a:r>
              <a:rPr lang="en-US" dirty="0">
                <a:latin typeface="Century Gothic" panose="020B0502020202020204" pitchFamily="34" charset="0"/>
              </a:rPr>
              <a:t>High tech video magnifiers</a:t>
            </a:r>
          </a:p>
          <a:p>
            <a:r>
              <a:rPr lang="en-US" dirty="0">
                <a:latin typeface="Century Gothic" panose="020B0502020202020204" pitchFamily="34" charset="0"/>
              </a:rPr>
              <a:t>Text to speech</a:t>
            </a:r>
          </a:p>
          <a:p>
            <a:r>
              <a:rPr lang="en-US" dirty="0">
                <a:latin typeface="Century Gothic" panose="020B0502020202020204" pitchFamily="34" charset="0"/>
              </a:rPr>
              <a:t>Screen enlargement software</a:t>
            </a:r>
          </a:p>
          <a:p>
            <a:r>
              <a:rPr lang="en-US" dirty="0">
                <a:latin typeface="Century Gothic" panose="020B0502020202020204" pitchFamily="34" charset="0"/>
              </a:rPr>
              <a:t>Braille devices (high and low tech)</a:t>
            </a:r>
          </a:p>
          <a:p>
            <a:r>
              <a:rPr lang="en-US" dirty="0">
                <a:latin typeface="Century Gothic" panose="020B0502020202020204" pitchFamily="34" charset="0"/>
              </a:rPr>
              <a:t>Talking devices/auditory alerts</a:t>
            </a:r>
          </a:p>
          <a:p>
            <a:r>
              <a:rPr lang="en-US" dirty="0">
                <a:latin typeface="Century Gothic" panose="020B0502020202020204" pitchFamily="34" charset="0"/>
              </a:rPr>
              <a:t>Apps!  iOS is very accessible!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4422EDC6-0093-4BA1-25FB-7C397A86A6D2}"/>
              </a:ext>
            </a:extLst>
          </p:cNvPr>
          <p:cNvSpPr txBox="1">
            <a:spLocks/>
          </p:cNvSpPr>
          <p:nvPr/>
        </p:nvSpPr>
        <p:spPr>
          <a:xfrm>
            <a:off x="6194425" y="2505075"/>
            <a:ext cx="5381939" cy="3684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Hearing aids</a:t>
            </a:r>
          </a:p>
          <a:p>
            <a:r>
              <a:rPr lang="en-US" dirty="0">
                <a:latin typeface="Century Gothic" panose="020B0502020202020204" pitchFamily="34" charset="0"/>
              </a:rPr>
              <a:t>Amplified devices – phones, FM systems, personal amplification</a:t>
            </a:r>
          </a:p>
          <a:p>
            <a:r>
              <a:rPr lang="en-US" dirty="0">
                <a:latin typeface="Century Gothic" panose="020B0502020202020204" pitchFamily="34" charset="0"/>
              </a:rPr>
              <a:t>Visual aids – strobe lights, other types of lighting</a:t>
            </a:r>
          </a:p>
          <a:p>
            <a:r>
              <a:rPr lang="en-US" dirty="0">
                <a:latin typeface="Century Gothic" panose="020B0502020202020204" pitchFamily="34" charset="0"/>
              </a:rPr>
              <a:t>Vibrating alerts</a:t>
            </a:r>
          </a:p>
          <a:p>
            <a:r>
              <a:rPr lang="en-US" dirty="0">
                <a:latin typeface="Century Gothic" panose="020B0502020202020204" pitchFamily="34" charset="0"/>
              </a:rPr>
              <a:t>TTY/Captions/Relay/Interpreters</a:t>
            </a:r>
          </a:p>
        </p:txBody>
      </p:sp>
    </p:spTree>
    <p:extLst>
      <p:ext uri="{BB962C8B-B14F-4D97-AF65-F5344CB8AC3E}">
        <p14:creationId xmlns:p14="http://schemas.microsoft.com/office/powerpoint/2010/main" val="1926022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CEF6F-3FC9-7EEE-02F9-D5E703A17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 b="907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7D05F8-605A-5C18-F34F-FF9E71329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2" b="1613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859536"/>
            <a:ext cx="5123185" cy="1243584"/>
          </a:xfrm>
        </p:spPr>
        <p:txBody>
          <a:bodyPr>
            <a:noAutofit/>
          </a:bodyPr>
          <a:lstStyle/>
          <a:p>
            <a:r>
              <a:rPr lang="en-US" sz="4800" b="1" i="1" dirty="0"/>
              <a:t>AT Demonstrations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9642-60CF-ED7F-6593-3CE6DF0D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5274014" cy="3664351"/>
          </a:xfrm>
        </p:spPr>
        <p:txBody>
          <a:bodyPr>
            <a:normAutofit/>
          </a:bodyPr>
          <a:lstStyle/>
          <a:p>
            <a:pPr marR="31630"/>
            <a:r>
              <a:rPr lang="en-US" sz="1600" i="0" u="none" strike="noStrike" baseline="0" dirty="0">
                <a:latin typeface="Century Gothic" panose="020B0502020202020204" pitchFamily="34" charset="0"/>
              </a:rPr>
              <a:t>Free, informal exploration of AT devices</a:t>
            </a:r>
          </a:p>
          <a:p>
            <a:pPr marR="31630"/>
            <a:r>
              <a:rPr lang="en-US" sz="1600" dirty="0">
                <a:latin typeface="Century Gothic" panose="020B0502020202020204" pitchFamily="34" charset="0"/>
              </a:rPr>
              <a:t>Not a formal recommendation</a:t>
            </a:r>
            <a:endParaRPr lang="en-US" sz="1600" i="0" u="none" strike="noStrike" baseline="0" dirty="0">
              <a:latin typeface="Century Gothic" panose="020B0502020202020204" pitchFamily="34" charset="0"/>
            </a:endParaRPr>
          </a:p>
          <a:p>
            <a:pPr marR="31630"/>
            <a:r>
              <a:rPr lang="en-US" sz="1600" dirty="0">
                <a:latin typeface="Century Gothic" panose="020B0502020202020204" pitchFamily="34" charset="0"/>
              </a:rPr>
              <a:t>“Try it before you buy it”</a:t>
            </a:r>
          </a:p>
          <a:p>
            <a:pPr marR="31630"/>
            <a:r>
              <a:rPr lang="en-US" sz="1600" i="0" u="none" strike="noStrike" baseline="0" dirty="0">
                <a:latin typeface="Century Gothic" panose="020B0502020202020204" pitchFamily="34" charset="0"/>
              </a:rPr>
              <a:t>Could involve a two week loan of equipment if applicable</a:t>
            </a:r>
          </a:p>
          <a:p>
            <a:pPr marR="31630"/>
            <a:r>
              <a:rPr lang="en-US" sz="1600" dirty="0">
                <a:latin typeface="Century Gothic" panose="020B0502020202020204" pitchFamily="34" charset="0"/>
              </a:rPr>
              <a:t>Available to all ages/all disabilities, usually works best at one of our locations by appointment but we are flexible for every situation</a:t>
            </a:r>
            <a:endParaRPr lang="en-US" sz="1600" i="0" u="none" strike="noStrike" baseline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4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837C-C9F1-5994-71FD-AE6B832C1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9313"/>
            <a:ext cx="9144000" cy="1670303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5096E-19B7-8118-1D16-D40AD4EC1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29"/>
            <a:ext cx="9144000" cy="179739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For more information, contact DakotaLink:</a:t>
            </a:r>
          </a:p>
          <a:p>
            <a:r>
              <a:rPr lang="en-US" dirty="0">
                <a:latin typeface="Century Gothic" panose="020B0502020202020204" pitchFamily="34" charset="0"/>
              </a:rPr>
              <a:t>1-800-645-0673</a:t>
            </a:r>
          </a:p>
          <a:p>
            <a:r>
              <a:rPr lang="en-US" dirty="0">
                <a:latin typeface="Century Gothic" panose="020B0502020202020204" pitchFamily="34" charset="0"/>
                <a:hlinkClick r:id="rId2"/>
              </a:rPr>
              <a:t>atinfo@dakotalink.net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Web: </a:t>
            </a:r>
            <a:r>
              <a:rPr lang="en-US" dirty="0">
                <a:latin typeface="Century Gothic" panose="020B0502020202020204" pitchFamily="34" charset="0"/>
                <a:hlinkClick r:id="rId3"/>
              </a:rPr>
              <a:t>www.dakotalink.net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</a:rPr>
              <a:t>Locations in Rapid City, Sioux Falls, Brookings, Aberdeen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B38EA39-22D7-9E54-A0D1-D19AB707D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17" y="252856"/>
            <a:ext cx="6626365" cy="22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0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latin typeface="Century Gothic" panose="020B0502020202020204" pitchFamily="34" charset="0"/>
              </a:rPr>
              <a:t>DakotaLink – brief overview &amp;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9642-60CF-ED7F-6593-3CE6DF0DA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>
                <a:latin typeface="Century Gothic" panose="020B0502020202020204" pitchFamily="34" charset="0"/>
              </a:rPr>
              <a:t>Established in 1992, DakotaLink is a program of the South Dakota Department of Human Services, Division of Rehabilitation Services administered by Black Hills Special Services Cooperative and funded in part through a grant from the United States Department of Education, Office of Special Education and Rehabilitation Services through the Rehabilitation Services Administration under Public Law 108-364, referred to as the Assistive Technology Act of 2004 or the Assistive Technology Act of 1998, as amended.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9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Century Gothic" panose="020B0502020202020204" pitchFamily="34" charset="0"/>
              </a:rPr>
              <a:t>DakotaLink – Mission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9642-60CF-ED7F-6593-3CE6DF0DA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81" indent="-342981" eaLnBrk="1" hangingPunct="1">
              <a:buFont typeface="Arial" pitchFamily="34" charset="0"/>
              <a:buChar char="•"/>
              <a:defRPr/>
            </a:pPr>
            <a:r>
              <a:rPr lang="en-US" sz="3600" dirty="0">
                <a:latin typeface="Century Gothic" panose="020B0502020202020204" pitchFamily="34" charset="0"/>
              </a:rPr>
              <a:t>Our  mission is to assist individuals with functional limitations; due to a disability, illness, injury, or the effects of aging;  maximize their potential whether at home or in the community, at school, at work, or at play through the use of Assistive Technology. </a:t>
            </a:r>
          </a:p>
          <a:p>
            <a:pPr marL="342981" indent="-342981" eaLnBrk="1" hangingPunct="1">
              <a:buFont typeface="Arial" pitchFamily="34" charset="0"/>
              <a:buChar char="•"/>
              <a:defRPr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342981" indent="-342981" eaLnBrk="1" hangingPunct="1">
              <a:buFont typeface="Arial" pitchFamily="34" charset="0"/>
              <a:buChar char="•"/>
              <a:defRPr/>
            </a:pPr>
            <a:r>
              <a:rPr lang="en-US" sz="3600" dirty="0">
                <a:latin typeface="Century Gothic" panose="020B0502020202020204" pitchFamily="34" charset="0"/>
              </a:rPr>
              <a:t>Improving access - defined as information, knowledge, awareness and understanding</a:t>
            </a:r>
          </a:p>
          <a:p>
            <a:pPr marL="342981" indent="-342981" eaLnBrk="1" hangingPunct="1">
              <a:buFont typeface="Arial" pitchFamily="34" charset="0"/>
              <a:buChar char="•"/>
              <a:defRPr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342981" indent="-342981" eaLnBrk="1" hangingPunct="1">
              <a:buFont typeface="Arial" pitchFamily="34" charset="0"/>
              <a:buChar char="•"/>
              <a:defRPr/>
            </a:pPr>
            <a:r>
              <a:rPr lang="en-US" sz="3600" dirty="0">
                <a:latin typeface="Century Gothic" panose="020B0502020202020204" pitchFamily="34" charset="0"/>
              </a:rPr>
              <a:t>Improving acquisition - defined as obtaining assistive technology devices and services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2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Century Gothic" panose="020B0502020202020204" pitchFamily="34" charset="0"/>
              </a:rPr>
              <a:t>DakotaLink – Fee for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9642-60CF-ED7F-6593-3CE6DF0DA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81" indent="-34298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dirty="0">
                <a:latin typeface="Century Gothic" panose="020B0502020202020204" pitchFamily="34" charset="0"/>
              </a:rPr>
              <a:t>Provide assessment, sales, installation and training</a:t>
            </a:r>
          </a:p>
          <a:p>
            <a:pPr marL="342981" indent="-34298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dirty="0">
                <a:latin typeface="Century Gothic" panose="020B0502020202020204" pitchFamily="34" charset="0"/>
              </a:rPr>
              <a:t>Six technicians are available to provide assistive technology devices and services to individuals with disabilities of all ages</a:t>
            </a:r>
          </a:p>
          <a:p>
            <a:pPr marL="342981" indent="-34298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dirty="0">
                <a:latin typeface="Century Gothic" panose="020B0502020202020204" pitchFamily="34" charset="0"/>
              </a:rPr>
              <a:t>From start to finish, a one stop, turn key solution</a:t>
            </a:r>
          </a:p>
          <a:p>
            <a:pPr marL="342981" indent="-34298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dirty="0">
                <a:latin typeface="Century Gothic" panose="020B0502020202020204" pitchFamily="34" charset="0"/>
              </a:rPr>
              <a:t>Offices in Rapid City, Sioux Falls, Brookings and Aberdeen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5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>
                <a:latin typeface="Century Gothic" panose="020B0502020202020204" pitchFamily="34" charset="0"/>
              </a:rPr>
              <a:t>What is Assistive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9642-60CF-ED7F-6593-3CE6DF0D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14" y="1781635"/>
            <a:ext cx="10798630" cy="4351338"/>
          </a:xfrm>
        </p:spPr>
        <p:txBody>
          <a:bodyPr>
            <a:normAutofit fontScale="77500" lnSpcReduction="20000"/>
          </a:bodyPr>
          <a:lstStyle/>
          <a:p>
            <a:pPr marL="342981" indent="-34298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dirty="0">
                <a:latin typeface="Century Gothic" panose="020B0502020202020204" pitchFamily="34" charset="0"/>
              </a:rPr>
              <a:t>Assistive technology (AT) is any item, piece of equipment, software program, or product system that is used to increase, maintain, or improve the functional capabilities of persons with disabilities.</a:t>
            </a:r>
          </a:p>
          <a:p>
            <a:pPr marL="342981" indent="-34298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b="1" u="sng" dirty="0">
                <a:latin typeface="Century Gothic" panose="020B0502020202020204" pitchFamily="34" charset="0"/>
              </a:rPr>
              <a:t>No Tech – Low Tech – High Tech</a:t>
            </a:r>
            <a:r>
              <a:rPr lang="en-US" sz="4000" dirty="0">
                <a:latin typeface="Century Gothic" panose="020B0502020202020204" pitchFamily="34" charset="0"/>
              </a:rPr>
              <a:t>: All are considered AT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9B22EF-3E60-03EF-5632-7F0B32FB2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8104" y="5426502"/>
            <a:ext cx="3387366" cy="12202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F09FBBD-E85C-97ED-EC30-B6C5D5FF1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5894108" y="5426502"/>
            <a:ext cx="3387366" cy="122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6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CEF6F-3FC9-7EEE-02F9-D5E703A17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6" b="1199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7D05F8-605A-5C18-F34F-FF9E71329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r="6559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859536"/>
            <a:ext cx="5123185" cy="1243584"/>
          </a:xfrm>
        </p:spPr>
        <p:txBody>
          <a:bodyPr>
            <a:noAutofit/>
          </a:bodyPr>
          <a:lstStyle/>
          <a:p>
            <a:r>
              <a:rPr lang="en-US" sz="3800" b="1" i="1" dirty="0"/>
              <a:t>Devices + Services = ….?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9642-60CF-ED7F-6593-3CE6DF0D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05" y="2268164"/>
            <a:ext cx="5340002" cy="3860474"/>
          </a:xfrm>
        </p:spPr>
        <p:txBody>
          <a:bodyPr>
            <a:normAutofit/>
          </a:bodyPr>
          <a:lstStyle/>
          <a:p>
            <a:pPr marR="31630"/>
            <a:r>
              <a:rPr lang="en-US" sz="1600" dirty="0">
                <a:latin typeface="Century Gothic" panose="020B0502020202020204" pitchFamily="34" charset="0"/>
              </a:rPr>
              <a:t>AT Devices &amp; AT Services are the two halves of the AT world.  </a:t>
            </a:r>
          </a:p>
          <a:p>
            <a:pPr marR="31630"/>
            <a:r>
              <a:rPr lang="en-US" sz="1600" b="1" dirty="0">
                <a:latin typeface="Century Gothic" panose="020B0502020202020204" pitchFamily="34" charset="0"/>
              </a:rPr>
              <a:t>Devices </a:t>
            </a:r>
            <a:r>
              <a:rPr lang="en-US" sz="1600" dirty="0">
                <a:latin typeface="Century Gothic" panose="020B0502020202020204" pitchFamily="34" charset="0"/>
              </a:rPr>
              <a:t>are any item that is used to increase, maintain or improve functional capabilities</a:t>
            </a:r>
          </a:p>
          <a:p>
            <a:pPr marR="31630"/>
            <a:r>
              <a:rPr lang="en-US" sz="1600" b="1" i="0" u="none" strike="noStrike" baseline="0" dirty="0">
                <a:latin typeface="Century Gothic" panose="020B0502020202020204" pitchFamily="34" charset="0"/>
              </a:rPr>
              <a:t>Services</a:t>
            </a:r>
            <a:r>
              <a:rPr lang="en-US" sz="1600" i="0" u="none" strike="noStrike" baseline="0" dirty="0">
                <a:latin typeface="Century Gothic" panose="020B0502020202020204" pitchFamily="34" charset="0"/>
              </a:rPr>
              <a:t> directly assist an individual in the selection, acquisition, or use of a device</a:t>
            </a:r>
          </a:p>
          <a:p>
            <a:pPr marR="31630"/>
            <a:endParaRPr lang="en-US" sz="1600" dirty="0">
              <a:latin typeface="Century Gothic" panose="020B0502020202020204" pitchFamily="34" charset="0"/>
            </a:endParaRPr>
          </a:p>
          <a:p>
            <a:pPr marR="31630"/>
            <a:r>
              <a:rPr lang="en-US" sz="1600" dirty="0">
                <a:latin typeface="Century Gothic" panose="020B0502020202020204" pitchFamily="34" charset="0"/>
              </a:rPr>
              <a:t>Services for any device is essential in ensuring that the consumer has the correct device, a way to obtain it, and education for how to use &amp; maintain it… which leads to….</a:t>
            </a:r>
            <a:endParaRPr lang="en-US" sz="1600" i="0" u="none" strike="noStrike" baseline="0" dirty="0">
              <a:latin typeface="Century Gothic" panose="020B0502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78ECA0D-BF11-B4ED-6232-2E47EDBA6B56}"/>
              </a:ext>
            </a:extLst>
          </p:cNvPr>
          <p:cNvSpPr/>
          <p:nvPr/>
        </p:nvSpPr>
        <p:spPr>
          <a:xfrm>
            <a:off x="1404594" y="262551"/>
            <a:ext cx="4824190" cy="369046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6396046-5B14-1813-8074-93D750FB44FE}"/>
              </a:ext>
            </a:extLst>
          </p:cNvPr>
          <p:cNvSpPr/>
          <p:nvPr/>
        </p:nvSpPr>
        <p:spPr>
          <a:xfrm>
            <a:off x="10013133" y="1874067"/>
            <a:ext cx="1466661" cy="3364982"/>
          </a:xfrm>
          <a:prstGeom prst="downArrow">
            <a:avLst/>
          </a:prstGeom>
          <a:solidFill>
            <a:srgbClr val="FF00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9272D3F-A3B7-C366-E63E-1748EE01B5E9}"/>
              </a:ext>
            </a:extLst>
          </p:cNvPr>
          <p:cNvSpPr/>
          <p:nvPr/>
        </p:nvSpPr>
        <p:spPr>
          <a:xfrm>
            <a:off x="4237022" y="6183517"/>
            <a:ext cx="3711921" cy="411932"/>
          </a:xfrm>
          <a:prstGeom prst="lef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482BFE-4BD6-141B-807C-9A263FA6B3DF}"/>
              </a:ext>
            </a:extLst>
          </p:cNvPr>
          <p:cNvSpPr/>
          <p:nvPr/>
        </p:nvSpPr>
        <p:spPr>
          <a:xfrm>
            <a:off x="1485099" y="5852365"/>
            <a:ext cx="2589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Success!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B5868AF-8D08-717A-B6CA-29B9B7D53E02}"/>
              </a:ext>
            </a:extLst>
          </p:cNvPr>
          <p:cNvSpPr/>
          <p:nvPr/>
        </p:nvSpPr>
        <p:spPr>
          <a:xfrm>
            <a:off x="2598254" y="5332491"/>
            <a:ext cx="362860" cy="792036"/>
          </a:xfrm>
          <a:prstGeom prst="down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8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1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latin typeface="Century Gothic" panose="020B0502020202020204" pitchFamily="34" charset="0"/>
              </a:rPr>
              <a:t>Types of 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9E0B8E-1B7B-748D-D56E-8D104ADB7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101" y="1291863"/>
            <a:ext cx="1595585" cy="823912"/>
          </a:xfrm>
        </p:spPr>
        <p:txBody>
          <a:bodyPr/>
          <a:lstStyle/>
          <a:p>
            <a:pPr algn="ctr"/>
            <a:r>
              <a:rPr lang="en-US" u="sng" dirty="0">
                <a:latin typeface="Century Gothic" panose="020B0502020202020204" pitchFamily="34" charset="0"/>
              </a:rPr>
              <a:t>Low 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9642-60CF-ED7F-6593-3CE6DF0DA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230" y="2115775"/>
            <a:ext cx="3460608" cy="3684588"/>
          </a:xfrm>
        </p:spPr>
        <p:txBody>
          <a:bodyPr>
            <a:normAutofit/>
          </a:bodyPr>
          <a:lstStyle/>
          <a:p>
            <a:pPr marL="342981" indent="-34298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Century Gothic" panose="020B0502020202020204" pitchFamily="34" charset="0"/>
              </a:rPr>
              <a:t>Simple, affordable tools that are often not electronic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DFB564-F227-27B3-8D0F-103174F2C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2372" y="1304580"/>
            <a:ext cx="1708608" cy="823912"/>
          </a:xfrm>
        </p:spPr>
        <p:txBody>
          <a:bodyPr/>
          <a:lstStyle/>
          <a:p>
            <a:pPr algn="ctr"/>
            <a:r>
              <a:rPr lang="en-US" u="sng" dirty="0">
                <a:latin typeface="Century Gothic" panose="020B0502020202020204" pitchFamily="34" charset="0"/>
              </a:rPr>
              <a:t>High Tech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71CCFCD-38DE-0715-76A2-76F1E00F68FD}"/>
              </a:ext>
            </a:extLst>
          </p:cNvPr>
          <p:cNvSpPr txBox="1">
            <a:spLocks/>
          </p:cNvSpPr>
          <p:nvPr/>
        </p:nvSpPr>
        <p:spPr>
          <a:xfrm>
            <a:off x="4257249" y="1298222"/>
            <a:ext cx="280838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latin typeface="Century Gothic" panose="020B0502020202020204" pitchFamily="34" charset="0"/>
              </a:rPr>
              <a:t>Medium Tech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ECE249-361C-3E94-246D-32C46EE3BAEB}"/>
              </a:ext>
            </a:extLst>
          </p:cNvPr>
          <p:cNvSpPr txBox="1">
            <a:spLocks/>
          </p:cNvSpPr>
          <p:nvPr/>
        </p:nvSpPr>
        <p:spPr>
          <a:xfrm>
            <a:off x="4338356" y="2128492"/>
            <a:ext cx="3593330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81" indent="-342981">
              <a:lnSpc>
                <a:spcPct val="150000"/>
              </a:lnSpc>
              <a:defRPr/>
            </a:pPr>
            <a:r>
              <a:rPr lang="en-US" dirty="0">
                <a:latin typeface="Century Gothic" panose="020B0502020202020204" pitchFamily="34" charset="0"/>
              </a:rPr>
              <a:t>Simple Electronic Devices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C4A6B5-F80A-2E7D-A956-9CE85E442C8D}"/>
              </a:ext>
            </a:extLst>
          </p:cNvPr>
          <p:cNvSpPr txBox="1">
            <a:spLocks/>
          </p:cNvSpPr>
          <p:nvPr/>
        </p:nvSpPr>
        <p:spPr>
          <a:xfrm>
            <a:off x="8358006" y="2128492"/>
            <a:ext cx="3311919" cy="28438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81" indent="-342981">
              <a:lnSpc>
                <a:spcPct val="150000"/>
              </a:lnSpc>
              <a:defRPr/>
            </a:pPr>
            <a:r>
              <a:rPr lang="en-US" sz="2000" dirty="0">
                <a:latin typeface="Century Gothic" panose="020B0502020202020204" pitchFamily="34" charset="0"/>
              </a:rPr>
              <a:t>Advanced tools that incorporate computers, tablets &amp; smart devices and the internet.</a:t>
            </a:r>
          </a:p>
          <a:p>
            <a:pPr marL="342981" indent="-342981">
              <a:lnSpc>
                <a:spcPct val="150000"/>
              </a:lnSpc>
              <a:defRPr/>
            </a:pPr>
            <a:r>
              <a:rPr lang="en-US" sz="2000" dirty="0">
                <a:latin typeface="Century Gothic" panose="020B0502020202020204" pitchFamily="34" charset="0"/>
              </a:rPr>
              <a:t>AI…..?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AA1C1-4D61-A42E-8AC1-367B8F50CD90}"/>
              </a:ext>
            </a:extLst>
          </p:cNvPr>
          <p:cNvSpPr txBox="1"/>
          <p:nvPr/>
        </p:nvSpPr>
        <p:spPr>
          <a:xfrm>
            <a:off x="1576152" y="5387907"/>
            <a:ext cx="6058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Did you know?</a:t>
            </a:r>
            <a:r>
              <a:rPr lang="en-US" dirty="0">
                <a:latin typeface="Century Gothic" panose="020B0502020202020204" pitchFamily="34" charset="0"/>
              </a:rPr>
              <a:t>  AT has been around for centuries: eyeglasses, for example, date back to the late 13</a:t>
            </a:r>
            <a:r>
              <a:rPr lang="en-US" baseline="30000" dirty="0">
                <a:latin typeface="Century Gothic" panose="020B0502020202020204" pitchFamily="34" charset="0"/>
              </a:rPr>
              <a:t>th</a:t>
            </a:r>
            <a:r>
              <a:rPr lang="en-US" dirty="0">
                <a:latin typeface="Century Gothic" panose="020B0502020202020204" pitchFamily="34" charset="0"/>
              </a:rPr>
              <a:t> century.  Wheelchairs were known to exist in China almost 1500 years ago!</a:t>
            </a:r>
          </a:p>
        </p:txBody>
      </p:sp>
      <p:pic>
        <p:nvPicPr>
          <p:cNvPr id="1026" name="Picture 2" descr="History of the Wheelchair – HISTORY.PHYSIO">
            <a:extLst>
              <a:ext uri="{FF2B5EF4-FFF2-40B4-BE49-F238E27FC236}">
                <a16:creationId xmlns:a16="http://schemas.microsoft.com/office/drawing/2014/main" id="{0C3AEA80-684A-1DBC-B978-C31D67F3A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86" y="4964691"/>
            <a:ext cx="2647950" cy="173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2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computer, computer, indoor&#10;&#10;Description automatically generated">
            <a:extLst>
              <a:ext uri="{FF2B5EF4-FFF2-40B4-BE49-F238E27FC236}">
                <a16:creationId xmlns:a16="http://schemas.microsoft.com/office/drawing/2014/main" id="{5C6CEF6F-3FC9-7EEE-02F9-D5E703A17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" r="-2" b="645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Picture 8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477D05F8-605A-5C18-F34F-FF9E713293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02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6000" b="1" i="1" dirty="0"/>
              <a:t>AT in School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9642-60CF-ED7F-6593-3CE6DF0D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R="31630"/>
            <a:r>
              <a:rPr lang="en-US" sz="2000" b="1" i="0" u="none" strike="noStrike" baseline="0" dirty="0">
                <a:latin typeface="Century Gothic" panose="020B0502020202020204" pitchFamily="34" charset="0"/>
              </a:rPr>
              <a:t>Under IDEA</a:t>
            </a:r>
            <a:r>
              <a:rPr lang="en-US" sz="2000" b="0" i="0" u="none" strike="noStrike" baseline="0" dirty="0">
                <a:latin typeface="Century Gothic" panose="020B0502020202020204" pitchFamily="34" charset="0"/>
              </a:rPr>
              <a:t>(Individuals with Disabilities Education Act)</a:t>
            </a:r>
          </a:p>
          <a:p>
            <a:pPr lvl="1"/>
            <a:r>
              <a:rPr lang="en-US" sz="2000" b="0" i="0" u="none" strike="noStrike" baseline="0" dirty="0">
                <a:latin typeface="Century Gothic" panose="020B0502020202020204" pitchFamily="34" charset="0"/>
              </a:rPr>
              <a:t>Schools are legally required to consider assistive technology for each student who receives special education services.</a:t>
            </a:r>
          </a:p>
          <a:p>
            <a:pPr lvl="1"/>
            <a:r>
              <a:rPr lang="en-US" sz="2000" b="0" i="0" u="none" strike="noStrike" baseline="0" dirty="0">
                <a:latin typeface="Century Gothic" panose="020B0502020202020204" pitchFamily="34" charset="0"/>
              </a:rPr>
              <a:t>Any member of the team can provide input in this conversation.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Many students, even those without disabilities, find AT to be extremely useful for success</a:t>
            </a:r>
            <a:endParaRPr lang="en-US" sz="2000" b="0" i="0" u="none" strike="noStrike" baseline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6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448-CE45-26BF-DEFE-98D8CF2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1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latin typeface="Century Gothic" panose="020B0502020202020204" pitchFamily="34" charset="0"/>
              </a:rPr>
              <a:t>Reading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5936BAB-BCD5-6398-BE2A-B605288A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649" y="1826494"/>
            <a:ext cx="7453187" cy="368458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Reading guides, colored overlays</a:t>
            </a:r>
          </a:p>
          <a:p>
            <a:r>
              <a:rPr lang="en-US" sz="3200" dirty="0">
                <a:latin typeface="Century Gothic" panose="020B0502020202020204" pitchFamily="34" charset="0"/>
              </a:rPr>
              <a:t>Audio Books – human reader (recorded)</a:t>
            </a:r>
          </a:p>
          <a:p>
            <a:r>
              <a:rPr lang="en-US" sz="3200" dirty="0">
                <a:latin typeface="Century Gothic" panose="020B0502020202020204" pitchFamily="34" charset="0"/>
              </a:rPr>
              <a:t>Text to speech</a:t>
            </a:r>
          </a:p>
          <a:p>
            <a:pPr lvl="1"/>
            <a:r>
              <a:rPr lang="en-US" sz="2800" dirty="0">
                <a:latin typeface="Century Gothic" panose="020B0502020202020204" pitchFamily="34" charset="0"/>
              </a:rPr>
              <a:t>Read &amp; Write, Kurzweil 3000</a:t>
            </a:r>
          </a:p>
          <a:p>
            <a:pPr lvl="1"/>
            <a:r>
              <a:rPr lang="en-US" sz="2800" dirty="0" err="1">
                <a:latin typeface="Century Gothic" panose="020B0502020202020204" pitchFamily="34" charset="0"/>
              </a:rPr>
              <a:t>OneStep</a:t>
            </a:r>
            <a:r>
              <a:rPr lang="en-US" sz="2800" dirty="0">
                <a:latin typeface="Century Gothic" panose="020B0502020202020204" pitchFamily="34" charset="0"/>
              </a:rPr>
              <a:t> Reader, Seeing AI, Narrator</a:t>
            </a:r>
          </a:p>
          <a:p>
            <a:pPr lvl="1"/>
            <a:r>
              <a:rPr lang="en-US" sz="2800" dirty="0">
                <a:latin typeface="Century Gothic" panose="020B0502020202020204" pitchFamily="34" charset="0"/>
              </a:rPr>
              <a:t>Built in tools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70CE3-FC05-A496-C02F-57B67A06D2C4}"/>
              </a:ext>
            </a:extLst>
          </p:cNvPr>
          <p:cNvSpPr txBox="1"/>
          <p:nvPr/>
        </p:nvSpPr>
        <p:spPr>
          <a:xfrm>
            <a:off x="5747657" y="5710259"/>
            <a:ext cx="6296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entury Gothic" panose="020B0502020202020204" pitchFamily="34" charset="0"/>
              </a:rPr>
              <a:t>Questions to ask: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Where do I get my books from? 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	What devices, if any, can be used in this area?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CCAAC92E-F595-DF9C-4499-6CF75432A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948" y="138264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Chart, text, surface chart&#10;&#10;Description automatically generated">
            <a:extLst>
              <a:ext uri="{FF2B5EF4-FFF2-40B4-BE49-F238E27FC236}">
                <a16:creationId xmlns:a16="http://schemas.microsoft.com/office/drawing/2014/main" id="{B0111909-487A-887C-FAAD-8D9AF2325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08" y="338839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4795E3-F30C-D64F-DD9C-E59CF1776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7" y="5463622"/>
            <a:ext cx="2076865" cy="116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809A925E-15FE-0AA7-2583-94B988690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48" y="135554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28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A4314B91A0742900AEE6270552EB3" ma:contentTypeVersion="16" ma:contentTypeDescription="Create a new document." ma:contentTypeScope="" ma:versionID="1adc8e75d7c6000a60661e6dec18774c">
  <xsd:schema xmlns:xsd="http://www.w3.org/2001/XMLSchema" xmlns:xs="http://www.w3.org/2001/XMLSchema" xmlns:p="http://schemas.microsoft.com/office/2006/metadata/properties" xmlns:ns2="b318b56e-b04a-4948-aebd-8daa5eb4324b" xmlns:ns3="a3b80248-530c-41df-8d06-ffd2b2908ea7" targetNamespace="http://schemas.microsoft.com/office/2006/metadata/properties" ma:root="true" ma:fieldsID="094f25bfe845064ebe9c75964696e101" ns2:_="" ns3:_="">
    <xsd:import namespace="b318b56e-b04a-4948-aebd-8daa5eb4324b"/>
    <xsd:import namespace="a3b80248-530c-41df-8d06-ffd2b2908e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8b56e-b04a-4948-aebd-8daa5eb432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01af3b-a0f9-4474-9833-e89988311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80248-530c-41df-8d06-ffd2b2908e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5466cf-8990-4306-81f1-a22b9f2af3b6}" ma:internalName="TaxCatchAll" ma:showField="CatchAllData" ma:web="a3b80248-530c-41df-8d06-ffd2b2908e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8b56e-b04a-4948-aebd-8daa5eb4324b">
      <Terms xmlns="http://schemas.microsoft.com/office/infopath/2007/PartnerControls"/>
    </lcf76f155ced4ddcb4097134ff3c332f>
    <TaxCatchAll xmlns="a3b80248-530c-41df-8d06-ffd2b2908ea7" xsi:nil="true"/>
  </documentManagement>
</p:properties>
</file>

<file path=customXml/itemProps1.xml><?xml version="1.0" encoding="utf-8"?>
<ds:datastoreItem xmlns:ds="http://schemas.openxmlformats.org/officeDocument/2006/customXml" ds:itemID="{7DC0BD89-DE19-4034-A9CC-F9488718FC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6ECA11-B7F8-4DEA-9CAD-E22808F85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18b56e-b04a-4948-aebd-8daa5eb4324b"/>
    <ds:schemaRef ds:uri="a3b80248-530c-41df-8d06-ffd2b2908e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688190-EC83-4132-946A-0787808C1723}">
  <ds:schemaRefs>
    <ds:schemaRef ds:uri="http://schemas.microsoft.com/office/2006/metadata/properties"/>
    <ds:schemaRef ds:uri="http://schemas.microsoft.com/office/infopath/2007/PartnerControls"/>
    <ds:schemaRef ds:uri="b318b56e-b04a-4948-aebd-8daa5eb4324b"/>
    <ds:schemaRef ds:uri="a3b80248-530c-41df-8d06-ffd2b2908e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1293</Words>
  <Application>Microsoft Office PowerPoint</Application>
  <PresentationFormat>Widescreen</PresentationFormat>
  <Paragraphs>151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AT for Independent Living, Education &amp; Work 2023 Summer Transition Institute</vt:lpstr>
      <vt:lpstr>DakotaLink – brief overview &amp; history</vt:lpstr>
      <vt:lpstr>DakotaLink – Mission &amp; Goals</vt:lpstr>
      <vt:lpstr>DakotaLink – Fee for Service</vt:lpstr>
      <vt:lpstr>What is Assistive Technology?</vt:lpstr>
      <vt:lpstr>Devices + Services = ….?</vt:lpstr>
      <vt:lpstr>Types of AT</vt:lpstr>
      <vt:lpstr>AT in School</vt:lpstr>
      <vt:lpstr>Reading</vt:lpstr>
      <vt:lpstr>Writing</vt:lpstr>
      <vt:lpstr>Math</vt:lpstr>
      <vt:lpstr>AT in the Workplace</vt:lpstr>
      <vt:lpstr>Ergonomics</vt:lpstr>
      <vt:lpstr>AT for Independent Living</vt:lpstr>
      <vt:lpstr>AT for IL – Many Types</vt:lpstr>
      <vt:lpstr>Communication</vt:lpstr>
      <vt:lpstr>Vision Loss ----------- Hearing Loss</vt:lpstr>
      <vt:lpstr>AT Demonstrations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Burden</dc:creator>
  <cp:lastModifiedBy>Brett Burden</cp:lastModifiedBy>
  <cp:revision>24</cp:revision>
  <dcterms:created xsi:type="dcterms:W3CDTF">2023-01-24T18:10:15Z</dcterms:created>
  <dcterms:modified xsi:type="dcterms:W3CDTF">2023-07-11T17:32:31Z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0x010100F4FA4314B91A0742900AEE6270552EB3</vt:lpwstr>
  </property>
  <property fmtid="{D5CDD505-2E9C-101B-9397-08002B2CF9AE}" pid="3" name="MediaServiceImageTags">
    <vt:lpwstr/>
  </property>
</Properties>
</file>