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455" r:id="rId2"/>
    <p:sldId id="896" r:id="rId3"/>
    <p:sldId id="904" r:id="rId4"/>
    <p:sldId id="912" r:id="rId5"/>
    <p:sldId id="888" r:id="rId6"/>
    <p:sldId id="889" r:id="rId7"/>
    <p:sldId id="890" r:id="rId8"/>
    <p:sldId id="467" r:id="rId9"/>
    <p:sldId id="897" r:id="rId10"/>
    <p:sldId id="898" r:id="rId11"/>
    <p:sldId id="905" r:id="rId12"/>
    <p:sldId id="899" r:id="rId13"/>
    <p:sldId id="906" r:id="rId14"/>
    <p:sldId id="907" r:id="rId15"/>
    <p:sldId id="908" r:id="rId16"/>
    <p:sldId id="909" r:id="rId17"/>
    <p:sldId id="910" r:id="rId18"/>
    <p:sldId id="458" r:id="rId19"/>
    <p:sldId id="459" r:id="rId20"/>
    <p:sldId id="911" r:id="rId21"/>
    <p:sldId id="460" r:id="rId22"/>
    <p:sldId id="894" r:id="rId23"/>
    <p:sldId id="891" r:id="rId24"/>
    <p:sldId id="892" r:id="rId25"/>
    <p:sldId id="461" r:id="rId26"/>
    <p:sldId id="462" r:id="rId27"/>
    <p:sldId id="463" r:id="rId28"/>
    <p:sldId id="893" r:id="rId29"/>
    <p:sldId id="456" r:id="rId30"/>
    <p:sldId id="466" r:id="rId31"/>
    <p:sldId id="452" r:id="rId32"/>
    <p:sldId id="895" r:id="rId33"/>
    <p:sldId id="903" r:id="rId34"/>
    <p:sldId id="900" r:id="rId35"/>
    <p:sldId id="90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crandell" initials="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31" autoAdjust="0"/>
    <p:restoredTop sz="94660"/>
  </p:normalViewPr>
  <p:slideViewPr>
    <p:cSldViewPr snapToGrid="0">
      <p:cViewPr varScale="1">
        <p:scale>
          <a:sx n="96" d="100"/>
          <a:sy n="96" d="100"/>
        </p:scale>
        <p:origin x="-96" y="-4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C6B58256-BE53-4BF7-B24D-B01778C35F68}" type="datetimeFigureOut">
              <a:rPr lang="en-US" smtClean="0"/>
              <a:t>7/12/23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DCF2D5D-4390-4A61-B044-69FE3283E14A}"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02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58256-BE53-4BF7-B24D-B01778C35F68}"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257597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58256-BE53-4BF7-B24D-B01778C35F68}"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365107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B58256-BE53-4BF7-B24D-B01778C35F68}" type="datetimeFigureOut">
              <a:rPr lang="en-US" smtClean="0"/>
              <a:t>7/12/23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181108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6B58256-BE53-4BF7-B24D-B01778C35F68}" type="datetimeFigureOut">
              <a:rPr lang="en-US" smtClean="0"/>
              <a:t>7/12/23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DCF2D5D-4390-4A61-B044-69FE3283E14A}"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210217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B58256-BE53-4BF7-B24D-B01778C35F68}" type="datetimeFigureOut">
              <a:rPr lang="en-US" smtClean="0"/>
              <a:t>7/12/23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1935879295"/>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58256-BE53-4BF7-B24D-B01778C35F68}" type="datetimeFigureOut">
              <a:rPr lang="en-US" smtClean="0"/>
              <a:t>7/12/23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113705974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B58256-BE53-4BF7-B24D-B01778C35F68}" type="datetimeFigureOut">
              <a:rPr lang="en-US" smtClean="0"/>
              <a:t>7/12/23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18383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58256-BE53-4BF7-B24D-B01778C35F68}" type="datetimeFigureOut">
              <a:rPr lang="en-US" smtClean="0"/>
              <a:t>7/12/23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30740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C6B58256-BE53-4BF7-B24D-B01778C35F68}" type="datetimeFigureOut">
              <a:rPr lang="en-US" smtClean="0"/>
              <a:t>7/12/23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BDCF2D5D-4390-4A61-B044-69FE3283E14A}"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0167701"/>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6B58256-BE53-4BF7-B24D-B01778C35F68}" type="datetimeFigureOut">
              <a:rPr lang="en-US" smtClean="0"/>
              <a:t>7/12/23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BDCF2D5D-4390-4A61-B044-69FE3283E14A}" type="slidenum">
              <a:rPr lang="en-US" smtClean="0"/>
              <a:t>‹#›</a:t>
            </a:fld>
            <a:endParaRPr lang="en-US" dirty="0"/>
          </a:p>
        </p:txBody>
      </p:sp>
    </p:spTree>
    <p:extLst>
      <p:ext uri="{BB962C8B-B14F-4D97-AF65-F5344CB8AC3E}">
        <p14:creationId xmlns:p14="http://schemas.microsoft.com/office/powerpoint/2010/main" val="2877288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C6B58256-BE53-4BF7-B24D-B01778C35F68}" type="datetimeFigureOut">
              <a:rPr lang="en-US" smtClean="0"/>
              <a:t>7/12/23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DCF2D5D-4390-4A61-B044-69FE3283E14A}"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98291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ugcrandell.com/" TargetMode="External"/><Relationship Id="rId4" Type="http://schemas.openxmlformats.org/officeDocument/2006/relationships/hyperlink" Target="http://www.abolish14c.com/" TargetMode="External"/><Relationship Id="rId1" Type="http://schemas.openxmlformats.org/officeDocument/2006/relationships/slideLayout" Target="../slideLayouts/slideLayout2.xml"/><Relationship Id="rId2" Type="http://schemas.openxmlformats.org/officeDocument/2006/relationships/hyperlink" Target="http://www.advancingemployment.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3" Type="http://schemas.openxmlformats.org/officeDocument/2006/relationships/hyperlink" Target="https://www.tandfonline.com/author/STEHLIK,+DANIELA" TargetMode="External"/><Relationship Id="rId4" Type="http://schemas.openxmlformats.org/officeDocument/2006/relationships/hyperlink" Target="https://adayinourshoes.com/social-capital/" TargetMode="External"/><Relationship Id="rId5" Type="http://schemas.openxmlformats.org/officeDocument/2006/relationships/hyperlink" Target="http://ngsd.org/sites/default/files/accessing_social_capital_implications_for_persons_with_disabilities.pdf" TargetMode="External"/><Relationship Id="rId6" Type="http://schemas.openxmlformats.org/officeDocument/2006/relationships/hyperlink" Target="https://centeronselfemployment.org/" TargetMode="External"/><Relationship Id="rId7" Type="http://schemas.openxmlformats.org/officeDocument/2006/relationships/hyperlink" Target="https://www.griffinhammis.com/wp-content/uploads/2019/01/Updated_CE_Stories_optREV4withPW.pdf" TargetMode="External"/><Relationship Id="rId1" Type="http://schemas.openxmlformats.org/officeDocument/2006/relationships/slideLayout" Target="../slideLayouts/slideLayout2.xml"/><Relationship Id="rId2" Type="http://schemas.openxmlformats.org/officeDocument/2006/relationships/hyperlink" Target="https://www.tandfonline.com/author/CHENOWETH,+LESLE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C7F60A-B04D-401B-86AE-F7DFACF8E844}"/>
              </a:ext>
            </a:extLst>
          </p:cNvPr>
          <p:cNvSpPr>
            <a:spLocks noGrp="1"/>
          </p:cNvSpPr>
          <p:nvPr>
            <p:ph type="ctrTitle"/>
          </p:nvPr>
        </p:nvSpPr>
        <p:spPr/>
        <p:txBody>
          <a:bodyPr/>
          <a:lstStyle/>
          <a:p>
            <a:r>
              <a:rPr lang="en-US" dirty="0"/>
              <a:t>Creativity, social capital, and disruption! </a:t>
            </a:r>
          </a:p>
        </p:txBody>
      </p:sp>
      <p:sp>
        <p:nvSpPr>
          <p:cNvPr id="3" name="Subtitle 2">
            <a:extLst>
              <a:ext uri="{FF2B5EF4-FFF2-40B4-BE49-F238E27FC236}">
                <a16:creationId xmlns:a16="http://schemas.microsoft.com/office/drawing/2014/main" xmlns="" id="{DE97378A-6328-4FC3-BD36-846566ED9CD5}"/>
              </a:ext>
            </a:extLst>
          </p:cNvPr>
          <p:cNvSpPr>
            <a:spLocks noGrp="1"/>
          </p:cNvSpPr>
          <p:nvPr>
            <p:ph type="subTitle" idx="1"/>
          </p:nvPr>
        </p:nvSpPr>
        <p:spPr/>
        <p:txBody>
          <a:bodyPr>
            <a:normAutofit fontScale="55000" lnSpcReduction="20000"/>
          </a:bodyPr>
          <a:lstStyle/>
          <a:p>
            <a:r>
              <a:rPr lang="en-US" dirty="0"/>
              <a:t>Doug Crandell</a:t>
            </a:r>
          </a:p>
          <a:p>
            <a:r>
              <a:rPr lang="en-US" dirty="0"/>
              <a:t>Griffin-hammis </a:t>
            </a:r>
          </a:p>
          <a:p>
            <a:r>
              <a:rPr lang="en-US" dirty="0"/>
              <a:t>University of georgia</a:t>
            </a:r>
          </a:p>
        </p:txBody>
      </p:sp>
    </p:spTree>
    <p:extLst>
      <p:ext uri="{BB962C8B-B14F-4D97-AF65-F5344CB8AC3E}">
        <p14:creationId xmlns:p14="http://schemas.microsoft.com/office/powerpoint/2010/main" val="3377648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3010D0-CAD7-6E96-56D0-6FAF9258102C}"/>
              </a:ext>
            </a:extLst>
          </p:cNvPr>
          <p:cNvSpPr>
            <a:spLocks noGrp="1"/>
          </p:cNvSpPr>
          <p:nvPr>
            <p:ph type="title"/>
          </p:nvPr>
        </p:nvSpPr>
        <p:spPr/>
        <p:txBody>
          <a:bodyPr/>
          <a:lstStyle/>
          <a:p>
            <a:r>
              <a:rPr lang="en-US" dirty="0"/>
              <a:t>THE STATUS QUO IN TRANSITION OR WHAT ARE WE TRYING TO </a:t>
            </a:r>
            <a:r>
              <a:rPr lang="en-US" dirty="0" smtClean="0"/>
              <a:t>DISRUPT?</a:t>
            </a:r>
            <a:endParaRPr lang="en-US" dirty="0"/>
          </a:p>
        </p:txBody>
      </p:sp>
      <p:sp>
        <p:nvSpPr>
          <p:cNvPr id="3" name="Content Placeholder 2">
            <a:extLst>
              <a:ext uri="{FF2B5EF4-FFF2-40B4-BE49-F238E27FC236}">
                <a16:creationId xmlns:a16="http://schemas.microsoft.com/office/drawing/2014/main" xmlns="" id="{465CC142-1D22-1E2D-A659-20541DED5D19}"/>
              </a:ext>
            </a:extLst>
          </p:cNvPr>
          <p:cNvSpPr>
            <a:spLocks noGrp="1"/>
          </p:cNvSpPr>
          <p:nvPr>
            <p:ph idx="1"/>
          </p:nvPr>
        </p:nvSpPr>
        <p:spPr/>
        <p:txBody>
          <a:bodyPr/>
          <a:lstStyle/>
          <a:p>
            <a:r>
              <a:rPr lang="en-US" dirty="0"/>
              <a:t>Students with less significant disabilities get most of the attention</a:t>
            </a:r>
          </a:p>
          <a:p>
            <a:r>
              <a:rPr lang="en-US" dirty="0"/>
              <a:t>The work-based experiences are programmatic and not individualized </a:t>
            </a:r>
          </a:p>
          <a:p>
            <a:r>
              <a:rPr lang="en-US" dirty="0"/>
              <a:t>Long gaps and waiting lists</a:t>
            </a:r>
          </a:p>
          <a:p>
            <a:r>
              <a:rPr lang="en-US" dirty="0"/>
              <a:t>Putting in applications </a:t>
            </a:r>
          </a:p>
          <a:p>
            <a:r>
              <a:rPr lang="en-US" dirty="0"/>
              <a:t>Lack of urgency</a:t>
            </a:r>
          </a:p>
          <a:p>
            <a:r>
              <a:rPr lang="en-US" dirty="0"/>
              <a:t>Programs are considered outcomes</a:t>
            </a:r>
          </a:p>
          <a:p>
            <a:r>
              <a:rPr lang="en-US" dirty="0"/>
              <a:t>Jobs are not developed and created but found! </a:t>
            </a:r>
            <a:endParaRPr lang="en-US" dirty="0" smtClean="0"/>
          </a:p>
          <a:p>
            <a:r>
              <a:rPr lang="en-US" dirty="0" smtClean="0"/>
              <a:t>Focus is almost entirely based on retail, and service industries</a:t>
            </a:r>
            <a:endParaRPr lang="en-US" dirty="0"/>
          </a:p>
          <a:p>
            <a:endParaRPr lang="en-US" dirty="0"/>
          </a:p>
        </p:txBody>
      </p:sp>
    </p:spTree>
    <p:extLst>
      <p:ext uri="{BB962C8B-B14F-4D97-AF65-F5344CB8AC3E}">
        <p14:creationId xmlns:p14="http://schemas.microsoft.com/office/powerpoint/2010/main" val="24631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Disruption</a:t>
            </a:r>
            <a:r>
              <a:rPr lang="mr-IN" dirty="0" smtClean="0"/>
              <a:t>…</a:t>
            </a:r>
            <a:endParaRPr lang="en-US" dirty="0"/>
          </a:p>
        </p:txBody>
      </p:sp>
      <p:sp>
        <p:nvSpPr>
          <p:cNvPr id="3" name="Content Placeholder 2"/>
          <p:cNvSpPr>
            <a:spLocks noGrp="1"/>
          </p:cNvSpPr>
          <p:nvPr>
            <p:ph idx="1"/>
          </p:nvPr>
        </p:nvSpPr>
        <p:spPr/>
        <p:txBody>
          <a:bodyPr>
            <a:normAutofit/>
          </a:bodyPr>
          <a:lstStyle/>
          <a:p>
            <a:r>
              <a:rPr lang="en-US" sz="4000" dirty="0" smtClean="0"/>
              <a:t>Used Cars</a:t>
            </a:r>
          </a:p>
          <a:p>
            <a:r>
              <a:rPr lang="en-US" sz="4000" dirty="0" smtClean="0"/>
              <a:t>Mattresses </a:t>
            </a:r>
          </a:p>
          <a:p>
            <a:pPr marL="0" indent="0">
              <a:buNone/>
            </a:pPr>
            <a:r>
              <a:rPr lang="en-US" sz="4000" dirty="0" smtClean="0"/>
              <a:t>Christmas in Purgatory</a:t>
            </a:r>
            <a:endParaRPr lang="en-US" sz="4000" dirty="0"/>
          </a:p>
        </p:txBody>
      </p:sp>
      <p:pic>
        <p:nvPicPr>
          <p:cNvPr id="4" name="Picture 3" descr="27755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359" y="466840"/>
            <a:ext cx="4038600" cy="5283200"/>
          </a:xfrm>
          <a:prstGeom prst="rect">
            <a:avLst/>
          </a:prstGeom>
        </p:spPr>
      </p:pic>
    </p:spTree>
    <p:extLst>
      <p:ext uri="{BB962C8B-B14F-4D97-AF65-F5344CB8AC3E}">
        <p14:creationId xmlns:p14="http://schemas.microsoft.com/office/powerpoint/2010/main" val="62598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E34E89-BC60-6951-44BE-B36AF0DB2BBE}"/>
              </a:ext>
            </a:extLst>
          </p:cNvPr>
          <p:cNvSpPr>
            <a:spLocks noGrp="1"/>
          </p:cNvSpPr>
          <p:nvPr>
            <p:ph type="title"/>
          </p:nvPr>
        </p:nvSpPr>
        <p:spPr>
          <a:xfrm>
            <a:off x="1251678" y="0"/>
            <a:ext cx="10178322" cy="1874517"/>
          </a:xfrm>
        </p:spPr>
        <p:txBody>
          <a:bodyPr>
            <a:normAutofit fontScale="90000"/>
          </a:bodyPr>
          <a:lstStyle/>
          <a:p>
            <a:r>
              <a:rPr lang="en-US" dirty="0"/>
              <a:t>CREATIVE TYPES OF </a:t>
            </a:r>
            <a:r>
              <a:rPr lang="en-US" dirty="0" smtClean="0"/>
              <a:t>EMPLOYMENT or disrupting the disability employment landscape</a:t>
            </a:r>
            <a:endParaRPr lang="en-US" dirty="0"/>
          </a:p>
        </p:txBody>
      </p:sp>
      <p:sp>
        <p:nvSpPr>
          <p:cNvPr id="3" name="Content Placeholder 2">
            <a:extLst>
              <a:ext uri="{FF2B5EF4-FFF2-40B4-BE49-F238E27FC236}">
                <a16:creationId xmlns:a16="http://schemas.microsoft.com/office/drawing/2014/main" xmlns="" id="{D766ED74-B28F-2007-480C-3DB782431FA4}"/>
              </a:ext>
            </a:extLst>
          </p:cNvPr>
          <p:cNvSpPr>
            <a:spLocks noGrp="1"/>
          </p:cNvSpPr>
          <p:nvPr>
            <p:ph idx="1"/>
          </p:nvPr>
        </p:nvSpPr>
        <p:spPr/>
        <p:txBody>
          <a:bodyPr/>
          <a:lstStyle/>
          <a:p>
            <a:r>
              <a:rPr lang="en-US" sz="2400" dirty="0"/>
              <a:t>Resource ownership</a:t>
            </a:r>
          </a:p>
          <a:p>
            <a:r>
              <a:rPr lang="en-US" sz="2400" dirty="0"/>
              <a:t>Supported self-employment</a:t>
            </a:r>
          </a:p>
          <a:p>
            <a:r>
              <a:rPr lang="en-US" sz="2400" dirty="0"/>
              <a:t>Business-within-a-business</a:t>
            </a:r>
          </a:p>
          <a:p>
            <a:r>
              <a:rPr lang="en-US" sz="2400" dirty="0"/>
              <a:t>Income generating (gig and application-based) </a:t>
            </a:r>
          </a:p>
          <a:p>
            <a:r>
              <a:rPr lang="en-US" sz="2400" dirty="0"/>
              <a:t>Created, sculpted,  and developed based on unmet needs (a diatribe on job descriptions)</a:t>
            </a:r>
          </a:p>
          <a:p>
            <a:r>
              <a:rPr lang="en-US" sz="2400" dirty="0"/>
              <a:t>Telecommuting, home-based, and the changes from covid </a:t>
            </a:r>
          </a:p>
          <a:p>
            <a:endParaRPr lang="en-US" dirty="0"/>
          </a:p>
        </p:txBody>
      </p:sp>
    </p:spTree>
    <p:extLst>
      <p:ext uri="{BB962C8B-B14F-4D97-AF65-F5344CB8AC3E}">
        <p14:creationId xmlns:p14="http://schemas.microsoft.com/office/powerpoint/2010/main" val="369708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E3317D"/>
                </a:solidFill>
                <a:latin typeface="Bodoni MT Condensed" panose="02070606080606020203" pitchFamily="18" charset="0"/>
              </a:rPr>
              <a:t>Sweet memories candy shop</a:t>
            </a:r>
            <a:endParaRPr lang="en-US" b="1" dirty="0">
              <a:solidFill>
                <a:srgbClr val="E3317D"/>
              </a:solidFill>
              <a:latin typeface="Bodoni MT Condensed" panose="02070606080606020203" pitchFamily="18" charset="0"/>
            </a:endParaRPr>
          </a:p>
        </p:txBody>
      </p:sp>
    </p:spTree>
    <p:extLst>
      <p:ext uri="{BB962C8B-B14F-4D97-AF65-F5344CB8AC3E}">
        <p14:creationId xmlns:p14="http://schemas.microsoft.com/office/powerpoint/2010/main" val="13342004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9120" y="333137"/>
            <a:ext cx="6850966" cy="6524863"/>
          </a:xfrm>
          <a:prstGeom prst="rect">
            <a:avLst/>
          </a:prstGeom>
          <a:noFill/>
        </p:spPr>
        <p:txBody>
          <a:bodyPr wrap="square" rtlCol="0">
            <a:spAutoFit/>
          </a:bodyPr>
          <a:lstStyle/>
          <a:p>
            <a:r>
              <a:rPr lang="en-US" sz="4000" b="1" dirty="0" smtClean="0">
                <a:latin typeface="Centaur" panose="02030504050205020304" pitchFamily="18" charset="0"/>
              </a:rPr>
              <a:t>Make your trip down memory lane extra sweet!!</a:t>
            </a:r>
          </a:p>
          <a:p>
            <a:pPr marL="571500" indent="-571500">
              <a:buFont typeface="Arial" panose="020B0604020202020204" pitchFamily="34" charset="0"/>
              <a:buChar char="•"/>
            </a:pPr>
            <a:r>
              <a:rPr lang="en-US" sz="4000" dirty="0" smtClean="0">
                <a:latin typeface="Centaur" panose="02030504050205020304" pitchFamily="18" charset="0"/>
              </a:rPr>
              <a:t>These candies will help you remember your sweeter days while walking down memory lane in the museum, theatre, and ice cream parlor.  </a:t>
            </a:r>
          </a:p>
          <a:p>
            <a:pPr marL="571500" indent="-571500">
              <a:buFont typeface="Arial" panose="020B0604020202020204" pitchFamily="34" charset="0"/>
              <a:buChar char="•"/>
            </a:pPr>
            <a:r>
              <a:rPr lang="en-US" sz="4000" dirty="0" smtClean="0">
                <a:latin typeface="Centaur" panose="02030504050205020304" pitchFamily="18" charset="0"/>
              </a:rPr>
              <a:t>A classic movie is always better with one of your favorite childhood candies.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734" y="2070882"/>
            <a:ext cx="2646558" cy="2829500"/>
          </a:xfrm>
          <a:prstGeom prst="rect">
            <a:avLst/>
          </a:prstGeom>
        </p:spPr>
      </p:pic>
    </p:spTree>
    <p:extLst>
      <p:ext uri="{BB962C8B-B14F-4D97-AF65-F5344CB8AC3E}">
        <p14:creationId xmlns:p14="http://schemas.microsoft.com/office/powerpoint/2010/main" val="26657353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9896" y="564396"/>
            <a:ext cx="8742372" cy="2585323"/>
          </a:xfrm>
          <a:prstGeom prst="rect">
            <a:avLst/>
          </a:prstGeom>
          <a:noFill/>
        </p:spPr>
        <p:txBody>
          <a:bodyPr wrap="none" rtlCol="0">
            <a:spAutoFit/>
          </a:bodyPr>
          <a:lstStyle/>
          <a:p>
            <a:r>
              <a:rPr lang="en-US" dirty="0" smtClean="0"/>
              <a:t>Student’s IEP referenced an interest in film, baking and communications. </a:t>
            </a:r>
          </a:p>
          <a:p>
            <a:endParaRPr lang="en-US" dirty="0"/>
          </a:p>
          <a:p>
            <a:r>
              <a:rPr lang="en-US" dirty="0" smtClean="0"/>
              <a:t>The student was planning on exiting at 21.</a:t>
            </a:r>
          </a:p>
          <a:p>
            <a:endParaRPr lang="en-US" dirty="0"/>
          </a:p>
          <a:p>
            <a:r>
              <a:rPr lang="en-US" dirty="0" smtClean="0"/>
              <a:t>The rest of the story</a:t>
            </a:r>
            <a:r>
              <a:rPr lang="mr-IN" dirty="0" smtClean="0"/>
              <a:t>…</a:t>
            </a:r>
            <a:r>
              <a:rPr lang="en-US" dirty="0" smtClean="0"/>
              <a:t>Informational Interview,</a:t>
            </a:r>
            <a:r>
              <a:rPr lang="en-US" dirty="0"/>
              <a:t> </a:t>
            </a:r>
            <a:r>
              <a:rPr lang="en-US" dirty="0" smtClean="0"/>
              <a:t>Use of team’s social capital.</a:t>
            </a:r>
          </a:p>
          <a:p>
            <a:endParaRPr lang="en-US" dirty="0"/>
          </a:p>
          <a:p>
            <a:r>
              <a:rPr lang="en-US" dirty="0" smtClean="0"/>
              <a:t>The adult provider was proficient in Customized Employment.</a:t>
            </a:r>
          </a:p>
          <a:p>
            <a:endParaRPr lang="en-US" dirty="0"/>
          </a:p>
          <a:p>
            <a:r>
              <a:rPr lang="en-US" dirty="0" smtClean="0"/>
              <a:t>Instead of a transition that focused on what existed, the team created the employment path. </a:t>
            </a:r>
            <a:endParaRPr lang="en-US" dirty="0"/>
          </a:p>
        </p:txBody>
      </p:sp>
      <p:pic>
        <p:nvPicPr>
          <p:cNvPr id="3" name="Picture 2"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484" y="3762531"/>
            <a:ext cx="3937000" cy="2070100"/>
          </a:xfrm>
          <a:prstGeom prst="rect">
            <a:avLst/>
          </a:prstGeom>
        </p:spPr>
      </p:pic>
    </p:spTree>
    <p:extLst>
      <p:ext uri="{BB962C8B-B14F-4D97-AF65-F5344CB8AC3E}">
        <p14:creationId xmlns:p14="http://schemas.microsoft.com/office/powerpoint/2010/main" val="4134546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0716" y="2514600"/>
            <a:ext cx="4817498" cy="4114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33" y="165296"/>
            <a:ext cx="5332028" cy="4114800"/>
          </a:xfrm>
          <a:prstGeom prst="rect">
            <a:avLst/>
          </a:prstGeom>
        </p:spPr>
      </p:pic>
      <p:pic>
        <p:nvPicPr>
          <p:cNvPr id="8" name="Picture 7"/>
          <p:cNvPicPr/>
          <p:nvPr/>
        </p:nvPicPr>
        <p:blipFill rotWithShape="1">
          <a:blip r:embed="rId4"/>
          <a:srcRect l="38140" t="21095" r="38463" b="38712"/>
          <a:stretch/>
        </p:blipFill>
        <p:spPr bwMode="auto">
          <a:xfrm>
            <a:off x="2478961" y="4343400"/>
            <a:ext cx="2286000" cy="2286000"/>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8788" y="3112477"/>
            <a:ext cx="2180844" cy="1828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0716" y="405912"/>
            <a:ext cx="2133600" cy="1809750"/>
          </a:xfrm>
          <a:prstGeom prst="rect">
            <a:avLst/>
          </a:prstGeom>
        </p:spPr>
      </p:pic>
    </p:spTree>
    <p:extLst>
      <p:ext uri="{BB962C8B-B14F-4D97-AF65-F5344CB8AC3E}">
        <p14:creationId xmlns:p14="http://schemas.microsoft.com/office/powerpoint/2010/main" val="15782935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4905" y="337625"/>
            <a:ext cx="9805181" cy="6678751"/>
          </a:xfrm>
          <a:prstGeom prst="rect">
            <a:avLst/>
          </a:prstGeom>
          <a:noFill/>
        </p:spPr>
        <p:txBody>
          <a:bodyPr wrap="square" rtlCol="0">
            <a:spAutoFit/>
          </a:bodyPr>
          <a:lstStyle/>
          <a:p>
            <a:r>
              <a:rPr lang="en-US" sz="2800" dirty="0" smtClean="0"/>
              <a:t>Job Duties:</a:t>
            </a:r>
          </a:p>
          <a:p>
            <a:pPr marL="571500" indent="-571500">
              <a:buFont typeface="Arial" panose="020B0604020202020204" pitchFamily="34" charset="0"/>
              <a:buChar char="•"/>
            </a:pPr>
            <a:r>
              <a:rPr lang="en-US" sz="2800" dirty="0" smtClean="0"/>
              <a:t>Assisting customers with purchases</a:t>
            </a:r>
          </a:p>
          <a:p>
            <a:pPr marL="571500" indent="-571500">
              <a:buFont typeface="Arial" panose="020B0604020202020204" pitchFamily="34" charset="0"/>
              <a:buChar char="•"/>
            </a:pPr>
            <a:r>
              <a:rPr lang="en-US" sz="2800" dirty="0" smtClean="0"/>
              <a:t>Stocking kiosk and maintain inventory</a:t>
            </a:r>
          </a:p>
          <a:p>
            <a:pPr marL="571500" indent="-571500">
              <a:buFont typeface="Arial" panose="020B0604020202020204" pitchFamily="34" charset="0"/>
              <a:buChar char="•"/>
            </a:pPr>
            <a:r>
              <a:rPr lang="en-US" sz="2800" dirty="0" smtClean="0"/>
              <a:t>Maintaining kiosk area</a:t>
            </a:r>
          </a:p>
          <a:p>
            <a:pPr marL="571500" indent="-571500">
              <a:buFont typeface="Arial" panose="020B0604020202020204" pitchFamily="34" charset="0"/>
              <a:buChar char="•"/>
            </a:pPr>
            <a:endParaRPr lang="en-US" sz="2800" dirty="0"/>
          </a:p>
          <a:p>
            <a:r>
              <a:rPr lang="en-US" sz="2800" dirty="0" smtClean="0"/>
              <a:t>Wage</a:t>
            </a:r>
          </a:p>
          <a:p>
            <a:r>
              <a:rPr lang="en-US" sz="2800" dirty="0" smtClean="0"/>
              <a:t>$8.00/ hour</a:t>
            </a:r>
          </a:p>
          <a:p>
            <a:endParaRPr lang="en-US" sz="2800" dirty="0"/>
          </a:p>
          <a:p>
            <a:r>
              <a:rPr lang="en-US" sz="2800" dirty="0" smtClean="0"/>
              <a:t>Cost of Equipment and Initial Supplies:</a:t>
            </a:r>
          </a:p>
          <a:p>
            <a:r>
              <a:rPr lang="en-US" sz="2800" dirty="0" smtClean="0"/>
              <a:t>Kiosk- $2,500</a:t>
            </a:r>
          </a:p>
          <a:p>
            <a:r>
              <a:rPr lang="en-US" sz="2800" dirty="0" smtClean="0"/>
              <a:t>Vintage Cash Register- $500</a:t>
            </a:r>
          </a:p>
          <a:p>
            <a:r>
              <a:rPr lang="en-US" sz="2800" dirty="0" smtClean="0"/>
              <a:t>Vintage Candy Scale- $300</a:t>
            </a:r>
          </a:p>
          <a:p>
            <a:r>
              <a:rPr lang="en-US" sz="2800" dirty="0" smtClean="0"/>
              <a:t>Various Old Fashioned Candies- $250</a:t>
            </a:r>
          </a:p>
          <a:p>
            <a:r>
              <a:rPr lang="en-US" sz="2800" dirty="0" smtClean="0"/>
              <a:t>TOTAL: $3,550</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20706444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D9290-BF67-41BB-87BA-39E41892F668}"/>
              </a:ext>
            </a:extLst>
          </p:cNvPr>
          <p:cNvSpPr>
            <a:spLocks noGrp="1"/>
          </p:cNvSpPr>
          <p:nvPr>
            <p:ph type="title"/>
          </p:nvPr>
        </p:nvSpPr>
        <p:spPr/>
        <p:txBody>
          <a:bodyPr/>
          <a:lstStyle/>
          <a:p>
            <a:pPr algn="ctr"/>
            <a:r>
              <a:rPr lang="en-US" dirty="0"/>
              <a:t>Why is social capital important?</a:t>
            </a:r>
          </a:p>
        </p:txBody>
      </p:sp>
      <p:pic>
        <p:nvPicPr>
          <p:cNvPr id="4" name="Content Placeholder 3">
            <a:extLst>
              <a:ext uri="{FF2B5EF4-FFF2-40B4-BE49-F238E27FC236}">
                <a16:creationId xmlns:a16="http://schemas.microsoft.com/office/drawing/2014/main" xmlns="" id="{198FCC07-E647-4FC4-BF59-C091465E53E3}"/>
              </a:ext>
            </a:extLst>
          </p:cNvPr>
          <p:cNvPicPr>
            <a:picLocks noGrp="1" noChangeAspect="1"/>
          </p:cNvPicPr>
          <p:nvPr>
            <p:ph idx="1"/>
          </p:nvPr>
        </p:nvPicPr>
        <p:blipFill>
          <a:blip r:embed="rId2"/>
          <a:stretch>
            <a:fillRect/>
          </a:stretch>
        </p:blipFill>
        <p:spPr>
          <a:xfrm>
            <a:off x="3954604" y="2286000"/>
            <a:ext cx="4462565" cy="3361227"/>
          </a:xfrm>
          <a:prstGeom prst="rect">
            <a:avLst/>
          </a:prstGeom>
        </p:spPr>
      </p:pic>
    </p:spTree>
    <p:extLst>
      <p:ext uri="{BB962C8B-B14F-4D97-AF65-F5344CB8AC3E}">
        <p14:creationId xmlns:p14="http://schemas.microsoft.com/office/powerpoint/2010/main" val="373416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FC59A-25B8-4C49-B8D7-999EF3C0F0A5}"/>
              </a:ext>
            </a:extLst>
          </p:cNvPr>
          <p:cNvSpPr>
            <a:spLocks noGrp="1"/>
          </p:cNvSpPr>
          <p:nvPr>
            <p:ph type="title"/>
          </p:nvPr>
        </p:nvSpPr>
        <p:spPr/>
        <p:txBody>
          <a:bodyPr/>
          <a:lstStyle/>
          <a:p>
            <a:pPr algn="ctr"/>
            <a:r>
              <a:rPr lang="en-US" dirty="0"/>
              <a:t>9 </a:t>
            </a:r>
            <a:r>
              <a:rPr lang="en-US" cap="none" dirty="0"/>
              <a:t>competencies and 80 plus KSAOs</a:t>
            </a:r>
          </a:p>
        </p:txBody>
      </p:sp>
      <p:sp>
        <p:nvSpPr>
          <p:cNvPr id="3" name="Content Placeholder 2">
            <a:extLst>
              <a:ext uri="{FF2B5EF4-FFF2-40B4-BE49-F238E27FC236}">
                <a16:creationId xmlns:a16="http://schemas.microsoft.com/office/drawing/2014/main" xmlns="" id="{C9126F4E-8F21-4FE9-B848-7452279B475C}"/>
              </a:ext>
            </a:extLst>
          </p:cNvPr>
          <p:cNvSpPr>
            <a:spLocks noGrp="1"/>
          </p:cNvSpPr>
          <p:nvPr>
            <p:ph idx="1"/>
          </p:nvPr>
        </p:nvSpPr>
        <p:spPr>
          <a:xfrm>
            <a:off x="1251678" y="2286001"/>
            <a:ext cx="10178322" cy="4489937"/>
          </a:xfrm>
        </p:spPr>
        <p:txBody>
          <a:bodyPr>
            <a:normAutofit fontScale="77500" lnSpcReduction="20000"/>
          </a:bodyPr>
          <a:lstStyle/>
          <a:p>
            <a:pPr marL="0" indent="0">
              <a:buNone/>
            </a:pPr>
            <a:r>
              <a:rPr lang="en-US" b="1" u="sng" dirty="0"/>
              <a:t>Respecting and Relating to Others</a:t>
            </a:r>
          </a:p>
          <a:p>
            <a:r>
              <a:rPr lang="en-US" b="1" dirty="0">
                <a:highlight>
                  <a:srgbClr val="FFFF00"/>
                </a:highlight>
              </a:rPr>
              <a:t>Skills</a:t>
            </a:r>
          </a:p>
          <a:p>
            <a:r>
              <a:rPr lang="en-US" dirty="0"/>
              <a:t>- Skill in interacting socially with others</a:t>
            </a:r>
          </a:p>
          <a:p>
            <a:r>
              <a:rPr lang="en-US" dirty="0"/>
              <a:t>- Skill in being aware of others' reactions and understanding why they react as they do (that is, social perceptiveness)</a:t>
            </a:r>
          </a:p>
          <a:p>
            <a:r>
              <a:rPr lang="en-US" b="1" dirty="0">
                <a:highlight>
                  <a:srgbClr val="FFFF00"/>
                </a:highlight>
              </a:rPr>
              <a:t>Abilities</a:t>
            </a:r>
          </a:p>
          <a:p>
            <a:r>
              <a:rPr lang="en-US" dirty="0"/>
              <a:t>- Ability to work as part of a team</a:t>
            </a:r>
          </a:p>
          <a:p>
            <a:r>
              <a:rPr lang="en-US" dirty="0"/>
              <a:t>- Ability to build and maintain relationships with others</a:t>
            </a:r>
          </a:p>
          <a:p>
            <a:r>
              <a:rPr lang="en-US" dirty="0"/>
              <a:t>- Ability to put others at ease</a:t>
            </a:r>
          </a:p>
          <a:p>
            <a:r>
              <a:rPr lang="en-US" b="1" dirty="0">
                <a:highlight>
                  <a:srgbClr val="FFFF00"/>
                </a:highlight>
              </a:rPr>
              <a:t>Other Characteristics</a:t>
            </a:r>
          </a:p>
          <a:p>
            <a:r>
              <a:rPr lang="en-US" dirty="0"/>
              <a:t>- Values connecting with people</a:t>
            </a:r>
          </a:p>
          <a:p>
            <a:r>
              <a:rPr lang="en-US" dirty="0"/>
              <a:t>- Is culturally sensitive</a:t>
            </a:r>
          </a:p>
          <a:p>
            <a:r>
              <a:rPr lang="en-US" dirty="0"/>
              <a:t>- Has a world view that all people can work and that people with disabilities can contribute to the workplace</a:t>
            </a:r>
          </a:p>
          <a:p>
            <a:r>
              <a:rPr lang="en-US" dirty="0"/>
              <a:t>- Treats others with respect and dignity</a:t>
            </a:r>
          </a:p>
          <a:p>
            <a:r>
              <a:rPr lang="en-US" dirty="0"/>
              <a:t>- Is curious </a:t>
            </a:r>
            <a:r>
              <a:rPr lang="en-US" dirty="0">
                <a:latin typeface="Arial" panose="020B0604020202020204" pitchFamily="34" charset="0"/>
              </a:rPr>
              <a:t>or interested in learning about others</a:t>
            </a:r>
            <a:endParaRPr lang="en-US" dirty="0"/>
          </a:p>
        </p:txBody>
      </p:sp>
    </p:spTree>
    <p:extLst>
      <p:ext uri="{BB962C8B-B14F-4D97-AF65-F5344CB8AC3E}">
        <p14:creationId xmlns:p14="http://schemas.microsoft.com/office/powerpoint/2010/main" val="281062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406C44-84CC-E315-AD72-C1254008617C}"/>
              </a:ext>
            </a:extLst>
          </p:cNvPr>
          <p:cNvSpPr>
            <a:spLocks noGrp="1"/>
          </p:cNvSpPr>
          <p:nvPr>
            <p:ph type="title"/>
          </p:nvPr>
        </p:nvSpPr>
        <p:spPr/>
        <p:txBody>
          <a:bodyPr/>
          <a:lstStyle/>
          <a:p>
            <a:r>
              <a:rPr lang="en-US" dirty="0"/>
              <a:t>WHO’S THE BALD GUY? AND WHAT TO EXPECT IN THIS SESSION</a:t>
            </a:r>
          </a:p>
        </p:txBody>
      </p:sp>
      <p:sp>
        <p:nvSpPr>
          <p:cNvPr id="3" name="Content Placeholder 2">
            <a:extLst>
              <a:ext uri="{FF2B5EF4-FFF2-40B4-BE49-F238E27FC236}">
                <a16:creationId xmlns:a16="http://schemas.microsoft.com/office/drawing/2014/main" xmlns="" id="{6D428982-A4A6-1D12-4421-576452F9D34F}"/>
              </a:ext>
            </a:extLst>
          </p:cNvPr>
          <p:cNvSpPr>
            <a:spLocks noGrp="1"/>
          </p:cNvSpPr>
          <p:nvPr>
            <p:ph idx="1"/>
          </p:nvPr>
        </p:nvSpPr>
        <p:spPr/>
        <p:txBody>
          <a:bodyPr>
            <a:normAutofit lnSpcReduction="10000"/>
          </a:bodyPr>
          <a:lstStyle/>
          <a:p>
            <a:r>
              <a:rPr lang="en-US" dirty="0"/>
              <a:t>Sibling first! My sister and my first IEP.</a:t>
            </a:r>
          </a:p>
          <a:p>
            <a:r>
              <a:rPr lang="en-US" dirty="0"/>
              <a:t>Started as a job coach supporting students in Indianapolis. </a:t>
            </a:r>
            <a:endParaRPr lang="en-US" dirty="0" smtClean="0"/>
          </a:p>
          <a:p>
            <a:r>
              <a:rPr lang="en-US" dirty="0" smtClean="0"/>
              <a:t>Rhode Island </a:t>
            </a:r>
            <a:endParaRPr lang="en-US" dirty="0"/>
          </a:p>
          <a:p>
            <a:r>
              <a:rPr lang="en-US" dirty="0">
                <a:hlinkClick r:id="rId2"/>
              </a:rPr>
              <a:t>www.advancingemployment.com</a:t>
            </a:r>
            <a:endParaRPr lang="en-US" dirty="0"/>
          </a:p>
          <a:p>
            <a:r>
              <a:rPr lang="en-US" dirty="0"/>
              <a:t>Writer: </a:t>
            </a:r>
            <a:r>
              <a:rPr lang="en-US" dirty="0">
                <a:hlinkClick r:id="rId3"/>
              </a:rPr>
              <a:t>www.dougcrandell.com</a:t>
            </a:r>
            <a:endParaRPr lang="en-US" dirty="0"/>
          </a:p>
          <a:p>
            <a:r>
              <a:rPr lang="en-US" dirty="0"/>
              <a:t>First book about our work: </a:t>
            </a:r>
            <a:r>
              <a:rPr lang="en-US" dirty="0">
                <a:hlinkClick r:id="rId4"/>
              </a:rPr>
              <a:t>www.abolish14c.com</a:t>
            </a:r>
            <a:endParaRPr lang="en-US" dirty="0"/>
          </a:p>
          <a:p>
            <a:r>
              <a:rPr lang="en-US" dirty="0"/>
              <a:t>A quick reading!</a:t>
            </a:r>
          </a:p>
          <a:p>
            <a:r>
              <a:rPr lang="en-US" dirty="0"/>
              <a:t>Book giveaways </a:t>
            </a:r>
          </a:p>
          <a:p>
            <a:r>
              <a:rPr lang="en-US" dirty="0"/>
              <a:t>I am going to push and provoke…Disruption doesn’t happen, it’s created.</a:t>
            </a:r>
          </a:p>
        </p:txBody>
      </p:sp>
    </p:spTree>
    <p:extLst>
      <p:ext uri="{BB962C8B-B14F-4D97-AF65-F5344CB8AC3E}">
        <p14:creationId xmlns:p14="http://schemas.microsoft.com/office/powerpoint/2010/main" val="3162616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intersection of collaboration: A </a:t>
            </a:r>
            <a:r>
              <a:rPr lang="en-US" smtClean="0"/>
              <a:t>Core Competency</a:t>
            </a:r>
            <a:endParaRPr lang="en-US" dirty="0"/>
          </a:p>
        </p:txBody>
      </p:sp>
      <p:sp>
        <p:nvSpPr>
          <p:cNvPr id="3" name="Content Placeholder 2"/>
          <p:cNvSpPr>
            <a:spLocks noGrp="1"/>
          </p:cNvSpPr>
          <p:nvPr>
            <p:ph idx="1"/>
          </p:nvPr>
        </p:nvSpPr>
        <p:spPr/>
        <p:txBody>
          <a:bodyPr>
            <a:normAutofit/>
          </a:bodyPr>
          <a:lstStyle/>
          <a:p>
            <a:pPr marL="0" indent="0">
              <a:buNone/>
            </a:pPr>
            <a:r>
              <a:rPr lang="en-US" sz="3600" baseline="30000" dirty="0" smtClean="0">
                <a:solidFill>
                  <a:srgbClr val="000000"/>
                </a:solidFill>
                <a:latin typeface="ArialMT"/>
              </a:rPr>
              <a:t>Identify social  networks, strategically enter those networks, and act as a bridge to develop social capital</a:t>
            </a:r>
            <a:r>
              <a:rPr lang="en-US" sz="3600" baseline="30000" dirty="0">
                <a:solidFill>
                  <a:srgbClr val="000000"/>
                </a:solidFill>
                <a:latin typeface="ArialMT"/>
              </a:rPr>
              <a:t>(</a:t>
            </a:r>
            <a:r>
              <a:rPr lang="en-US" sz="3600" baseline="30000" dirty="0" smtClean="0">
                <a:solidFill>
                  <a:srgbClr val="000000"/>
                </a:solidFill>
                <a:latin typeface="ArialMT"/>
              </a:rPr>
              <a:t>that is, relationships </a:t>
            </a:r>
            <a:r>
              <a:rPr lang="en-US" sz="3600" baseline="30000" dirty="0">
                <a:solidFill>
                  <a:srgbClr val="000000"/>
                </a:solidFill>
                <a:latin typeface="ArialMT"/>
              </a:rPr>
              <a:t>which can be leveraged to match the job seeker’s interests and strengths) for the job seeker.</a:t>
            </a:r>
            <a:endParaRPr lang="en-US" sz="3600" dirty="0"/>
          </a:p>
        </p:txBody>
      </p:sp>
    </p:spTree>
    <p:extLst>
      <p:ext uri="{BB962C8B-B14F-4D97-AF65-F5344CB8AC3E}">
        <p14:creationId xmlns:p14="http://schemas.microsoft.com/office/powerpoint/2010/main" val="45115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0A110-953E-45BC-9C67-40C84C4F4A57}"/>
              </a:ext>
            </a:extLst>
          </p:cNvPr>
          <p:cNvSpPr>
            <a:spLocks noGrp="1"/>
          </p:cNvSpPr>
          <p:nvPr>
            <p:ph type="title"/>
          </p:nvPr>
        </p:nvSpPr>
        <p:spPr/>
        <p:txBody>
          <a:bodyPr/>
          <a:lstStyle/>
          <a:p>
            <a:pPr algn="ctr"/>
            <a:r>
              <a:rPr lang="en-US" cap="none" dirty="0"/>
              <a:t>Social capital? </a:t>
            </a:r>
          </a:p>
        </p:txBody>
      </p:sp>
      <p:sp>
        <p:nvSpPr>
          <p:cNvPr id="3" name="Content Placeholder 2">
            <a:extLst>
              <a:ext uri="{FF2B5EF4-FFF2-40B4-BE49-F238E27FC236}">
                <a16:creationId xmlns:a16="http://schemas.microsoft.com/office/drawing/2014/main" xmlns="" id="{65A5B111-DF55-47AC-979A-EDA3D89CB484}"/>
              </a:ext>
            </a:extLst>
          </p:cNvPr>
          <p:cNvSpPr>
            <a:spLocks noGrp="1"/>
          </p:cNvSpPr>
          <p:nvPr>
            <p:ph idx="1"/>
          </p:nvPr>
        </p:nvSpPr>
        <p:spPr/>
        <p:txBody>
          <a:bodyPr/>
          <a:lstStyle/>
          <a:p>
            <a:r>
              <a:rPr lang="en-US" dirty="0">
                <a:latin typeface="Arial" panose="020B0604020202020204" pitchFamily="34" charset="0"/>
              </a:rPr>
              <a:t>Ability to build networks of </a:t>
            </a:r>
            <a:r>
              <a:rPr lang="en-US" dirty="0">
                <a:highlight>
                  <a:srgbClr val="FFFF00"/>
                </a:highlight>
                <a:latin typeface="Arial" panose="020B0604020202020204" pitchFamily="34" charset="0"/>
              </a:rPr>
              <a:t>social contacts </a:t>
            </a:r>
            <a:r>
              <a:rPr lang="en-US" dirty="0">
                <a:latin typeface="Arial" panose="020B0604020202020204" pitchFamily="34" charset="0"/>
              </a:rPr>
              <a:t>with others in order to </a:t>
            </a:r>
            <a:r>
              <a:rPr lang="en-US" dirty="0">
                <a:highlight>
                  <a:srgbClr val="FFFF00"/>
                </a:highlight>
                <a:latin typeface="Arial" panose="020B0604020202020204" pitchFamily="34" charset="0"/>
              </a:rPr>
              <a:t>develop social capital</a:t>
            </a:r>
          </a:p>
          <a:p>
            <a:r>
              <a:rPr lang="en-US" dirty="0">
                <a:latin typeface="Arial" panose="020B0604020202020204" pitchFamily="34" charset="0"/>
              </a:rPr>
              <a:t>Identify </a:t>
            </a:r>
            <a:r>
              <a:rPr lang="en-US" dirty="0">
                <a:highlight>
                  <a:srgbClr val="FFFF00"/>
                </a:highlight>
                <a:latin typeface="Arial" panose="020B0604020202020204" pitchFamily="34" charset="0"/>
              </a:rPr>
              <a:t>social networks, strategically enter those networks, and act as a bridge to develop social capital</a:t>
            </a:r>
            <a:r>
              <a:rPr lang="en-US" dirty="0">
                <a:latin typeface="Arial" panose="020B0604020202020204" pitchFamily="34" charset="0"/>
              </a:rPr>
              <a:t> (that is, relationships which can be leveraged to match the job seeker’s interests and strengths) for the job seeker.</a:t>
            </a:r>
          </a:p>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Most people don’t think much about their own social capital. How much do they have? How’d they got it? If I have low amounts of social capital, what can I do to systematically build it? </a:t>
            </a:r>
          </a:p>
        </p:txBody>
      </p:sp>
    </p:spTree>
    <p:extLst>
      <p:ext uri="{BB962C8B-B14F-4D97-AF65-F5344CB8AC3E}">
        <p14:creationId xmlns:p14="http://schemas.microsoft.com/office/powerpoint/2010/main" val="108374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BE351-AB49-4A87-9F6A-5A95DAD1BBBB}"/>
              </a:ext>
            </a:extLst>
          </p:cNvPr>
          <p:cNvSpPr>
            <a:spLocks noGrp="1"/>
          </p:cNvSpPr>
          <p:nvPr>
            <p:ph type="title"/>
          </p:nvPr>
        </p:nvSpPr>
        <p:spPr/>
        <p:txBody>
          <a:bodyPr/>
          <a:lstStyle/>
          <a:p>
            <a:r>
              <a:rPr lang="en-US" dirty="0"/>
              <a:t>A bit more on what social capital can be:</a:t>
            </a:r>
          </a:p>
        </p:txBody>
      </p:sp>
      <p:sp>
        <p:nvSpPr>
          <p:cNvPr id="3" name="Content Placeholder 2">
            <a:extLst>
              <a:ext uri="{FF2B5EF4-FFF2-40B4-BE49-F238E27FC236}">
                <a16:creationId xmlns:a16="http://schemas.microsoft.com/office/drawing/2014/main" xmlns="" id="{2D936A38-DC38-4BF9-BCD8-15F5943E44C0}"/>
              </a:ext>
            </a:extLst>
          </p:cNvPr>
          <p:cNvSpPr>
            <a:spLocks noGrp="1"/>
          </p:cNvSpPr>
          <p:nvPr>
            <p:ph idx="1"/>
          </p:nvPr>
        </p:nvSpPr>
        <p:spPr/>
        <p:txBody>
          <a:bodyPr/>
          <a:lstStyle/>
          <a:p>
            <a:r>
              <a:rPr lang="en-US" b="0" i="0" dirty="0">
                <a:solidFill>
                  <a:srgbClr val="555555"/>
                </a:solidFill>
                <a:effectLst/>
                <a:latin typeface="Open Sans"/>
              </a:rPr>
              <a:t>Social capital is similar to other forms of capital in that it can be invested with the expectation of future returns.</a:t>
            </a:r>
          </a:p>
          <a:p>
            <a:r>
              <a:rPr lang="en-US" b="0" i="0" dirty="0">
                <a:solidFill>
                  <a:srgbClr val="555555"/>
                </a:solidFill>
                <a:effectLst/>
                <a:latin typeface="Open Sans"/>
              </a:rPr>
              <a:t>Social capital is different from other forms of capital in that it resides in social relationships whereas other forms of capital can reside in the individual.</a:t>
            </a:r>
          </a:p>
          <a:p>
            <a:r>
              <a:rPr lang="en-US" dirty="0">
                <a:solidFill>
                  <a:srgbClr val="555555"/>
                </a:solidFill>
                <a:latin typeface="Open Sans"/>
              </a:rPr>
              <a:t>S</a:t>
            </a:r>
            <a:r>
              <a:rPr lang="en-US" b="0" i="0" dirty="0">
                <a:solidFill>
                  <a:srgbClr val="555555"/>
                </a:solidFill>
                <a:effectLst/>
                <a:latin typeface="Open Sans"/>
              </a:rPr>
              <a:t>ocial capital is connected to solidarity as the notion connotes relations of trust, co-operation and reciprocity. (Resource ownership)</a:t>
            </a:r>
          </a:p>
          <a:p>
            <a:r>
              <a:rPr lang="en-US" dirty="0">
                <a:solidFill>
                  <a:srgbClr val="555555"/>
                </a:solidFill>
                <a:latin typeface="Open Sans"/>
              </a:rPr>
              <a:t>S</a:t>
            </a:r>
            <a:r>
              <a:rPr lang="en-US" b="0" i="0" dirty="0">
                <a:solidFill>
                  <a:srgbClr val="555555"/>
                </a:solidFill>
                <a:effectLst/>
                <a:latin typeface="Open Sans"/>
              </a:rPr>
              <a:t>ocial capital cannot be traded by individuals on an open market like other forms of capital, but is instead embedded within a group or person and can be leveraged for social change. </a:t>
            </a:r>
            <a:endParaRPr lang="en-US" dirty="0"/>
          </a:p>
        </p:txBody>
      </p:sp>
    </p:spTree>
    <p:extLst>
      <p:ext uri="{BB962C8B-B14F-4D97-AF65-F5344CB8AC3E}">
        <p14:creationId xmlns:p14="http://schemas.microsoft.com/office/powerpoint/2010/main" val="334203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4A388-A667-4F60-8057-7379E652AF85}"/>
              </a:ext>
            </a:extLst>
          </p:cNvPr>
          <p:cNvSpPr>
            <a:spLocks noGrp="1"/>
          </p:cNvSpPr>
          <p:nvPr>
            <p:ph type="title"/>
          </p:nvPr>
        </p:nvSpPr>
        <p:spPr/>
        <p:txBody>
          <a:bodyPr/>
          <a:lstStyle/>
          <a:p>
            <a:r>
              <a:rPr lang="en-US" dirty="0"/>
              <a:t>Types of social capital</a:t>
            </a:r>
          </a:p>
        </p:txBody>
      </p:sp>
      <p:sp>
        <p:nvSpPr>
          <p:cNvPr id="3" name="Content Placeholder 2">
            <a:extLst>
              <a:ext uri="{FF2B5EF4-FFF2-40B4-BE49-F238E27FC236}">
                <a16:creationId xmlns:a16="http://schemas.microsoft.com/office/drawing/2014/main" xmlns="" id="{76FD095F-12E0-49E3-A997-A30ED402B96E}"/>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555555"/>
                </a:solidFill>
                <a:effectLst/>
                <a:latin typeface="Open Sans"/>
              </a:rPr>
              <a:t>Bonding social capital</a:t>
            </a:r>
            <a:r>
              <a:rPr lang="en-US" b="0" i="0" dirty="0">
                <a:solidFill>
                  <a:srgbClr val="555555"/>
                </a:solidFill>
                <a:effectLst/>
                <a:latin typeface="Open Sans"/>
              </a:rPr>
              <a:t> – ties between individuals with a relatively high degree of </a:t>
            </a:r>
            <a:r>
              <a:rPr lang="en-US" b="1" i="0" dirty="0">
                <a:solidFill>
                  <a:srgbClr val="555555"/>
                </a:solidFill>
                <a:effectLst/>
                <a:latin typeface="Open Sans"/>
              </a:rPr>
              <a:t>network closure</a:t>
            </a:r>
            <a:r>
              <a:rPr lang="en-US" b="0" i="0" dirty="0">
                <a:solidFill>
                  <a:srgbClr val="555555"/>
                </a:solidFill>
                <a:effectLst/>
                <a:latin typeface="Open Sans"/>
              </a:rPr>
              <a:t>. Bonding social capital is often described as </a:t>
            </a:r>
            <a:r>
              <a:rPr lang="en-US" b="1" i="0" dirty="0">
                <a:solidFill>
                  <a:srgbClr val="555555"/>
                </a:solidFill>
                <a:effectLst/>
                <a:latin typeface="Open Sans"/>
              </a:rPr>
              <a:t>horizontal</a:t>
            </a:r>
            <a:r>
              <a:rPr lang="en-US" b="0" i="0" dirty="0">
                <a:solidFill>
                  <a:srgbClr val="555555"/>
                </a:solidFill>
                <a:effectLst/>
                <a:latin typeface="Open Sans"/>
              </a:rPr>
              <a:t> ties between individuals within the same social group (as opposed to </a:t>
            </a:r>
            <a:r>
              <a:rPr lang="en-US" b="1" i="0" dirty="0">
                <a:solidFill>
                  <a:srgbClr val="555555"/>
                </a:solidFill>
                <a:effectLst/>
                <a:latin typeface="Open Sans"/>
              </a:rPr>
              <a:t>vertical</a:t>
            </a:r>
            <a:r>
              <a:rPr lang="en-US" b="0" i="0" dirty="0">
                <a:solidFill>
                  <a:srgbClr val="555555"/>
                </a:solidFill>
                <a:effectLst/>
                <a:latin typeface="Open Sans"/>
              </a:rPr>
              <a:t> ties between social groups). Bonding social capital is often associated with local communities where </a:t>
            </a:r>
            <a:r>
              <a:rPr lang="en-US" b="0" i="0" dirty="0">
                <a:solidFill>
                  <a:srgbClr val="555555"/>
                </a:solidFill>
                <a:effectLst/>
                <a:highlight>
                  <a:srgbClr val="FFFF00"/>
                </a:highlight>
                <a:latin typeface="Open Sans"/>
              </a:rPr>
              <a:t>many people know many other people </a:t>
            </a:r>
            <a:r>
              <a:rPr lang="en-US" b="0" i="0" dirty="0">
                <a:solidFill>
                  <a:srgbClr val="555555"/>
                </a:solidFill>
                <a:effectLst/>
                <a:latin typeface="Open Sans"/>
              </a:rPr>
              <a:t>in the group (network closure). Bonding social capital is often associated with strong norms.</a:t>
            </a:r>
          </a:p>
          <a:p>
            <a:endParaRPr lang="en-US" dirty="0"/>
          </a:p>
        </p:txBody>
      </p:sp>
    </p:spTree>
    <p:extLst>
      <p:ext uri="{BB962C8B-B14F-4D97-AF65-F5344CB8AC3E}">
        <p14:creationId xmlns:p14="http://schemas.microsoft.com/office/powerpoint/2010/main" val="63735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EF9779-2C36-4AB7-899D-D638A510F3A0}"/>
              </a:ext>
            </a:extLst>
          </p:cNvPr>
          <p:cNvSpPr>
            <a:spLocks noGrp="1"/>
          </p:cNvSpPr>
          <p:nvPr>
            <p:ph type="title"/>
          </p:nvPr>
        </p:nvSpPr>
        <p:spPr/>
        <p:txBody>
          <a:bodyPr/>
          <a:lstStyle/>
          <a:p>
            <a:r>
              <a:rPr lang="en-US" dirty="0"/>
              <a:t>Types of social capital</a:t>
            </a:r>
          </a:p>
        </p:txBody>
      </p:sp>
      <p:sp>
        <p:nvSpPr>
          <p:cNvPr id="3" name="Content Placeholder 2">
            <a:extLst>
              <a:ext uri="{FF2B5EF4-FFF2-40B4-BE49-F238E27FC236}">
                <a16:creationId xmlns:a16="http://schemas.microsoft.com/office/drawing/2014/main" xmlns="" id="{5D73366A-C996-497A-9C5F-7F6C148E98CA}"/>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555555"/>
                </a:solidFill>
                <a:effectLst/>
                <a:latin typeface="Open Sans"/>
              </a:rPr>
              <a:t>Bridging social capital</a:t>
            </a:r>
            <a:r>
              <a:rPr lang="en-US" b="0" i="0" dirty="0">
                <a:solidFill>
                  <a:srgbClr val="555555"/>
                </a:solidFill>
                <a:effectLst/>
                <a:latin typeface="Open Sans"/>
              </a:rPr>
              <a:t> – ties between individuals which cross social divides or between social groups. </a:t>
            </a:r>
            <a:r>
              <a:rPr lang="en-US" dirty="0">
                <a:solidFill>
                  <a:srgbClr val="555555"/>
                </a:solidFill>
                <a:latin typeface="Open Sans"/>
              </a:rPr>
              <a:t>B</a:t>
            </a:r>
            <a:r>
              <a:rPr lang="en-US" b="0" i="0" dirty="0">
                <a:solidFill>
                  <a:srgbClr val="555555"/>
                </a:solidFill>
                <a:effectLst/>
                <a:latin typeface="Open Sans"/>
              </a:rPr>
              <a:t>ridging social capital allows people to tap into the social network resources of each others social group. Bridging social capital may not involve many shared norms but is likely to be associated with reciprocity and trust. It may provide access to network resources outside of a person’s normal circles and as such can provide significant individual (and group) benefits. </a:t>
            </a:r>
            <a:endParaRPr lang="en-US" dirty="0"/>
          </a:p>
        </p:txBody>
      </p:sp>
    </p:spTree>
    <p:extLst>
      <p:ext uri="{BB962C8B-B14F-4D97-AF65-F5344CB8AC3E}">
        <p14:creationId xmlns:p14="http://schemas.microsoft.com/office/powerpoint/2010/main" val="2819502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0A4B3-A761-46A5-9389-C54FE8E1FE95}"/>
              </a:ext>
            </a:extLst>
          </p:cNvPr>
          <p:cNvSpPr>
            <a:spLocks noGrp="1"/>
          </p:cNvSpPr>
          <p:nvPr>
            <p:ph type="title"/>
          </p:nvPr>
        </p:nvSpPr>
        <p:spPr/>
        <p:txBody>
          <a:bodyPr/>
          <a:lstStyle/>
          <a:p>
            <a:r>
              <a:rPr lang="en-US" cap="small" dirty="0"/>
              <a:t>   Quick analysis of social capital</a:t>
            </a:r>
          </a:p>
        </p:txBody>
      </p:sp>
      <p:sp>
        <p:nvSpPr>
          <p:cNvPr id="3" name="Content Placeholder 2">
            <a:extLst>
              <a:ext uri="{FF2B5EF4-FFF2-40B4-BE49-F238E27FC236}">
                <a16:creationId xmlns:a16="http://schemas.microsoft.com/office/drawing/2014/main" xmlns="" id="{31EF225D-CEE5-401E-8DA5-E7B798D7961A}"/>
              </a:ext>
            </a:extLst>
          </p:cNvPr>
          <p:cNvSpPr>
            <a:spLocks noGrp="1"/>
          </p:cNvSpPr>
          <p:nvPr>
            <p:ph idx="1"/>
          </p:nvPr>
        </p:nvSpPr>
        <p:spPr/>
        <p:txBody>
          <a:bodyPr/>
          <a:lstStyle/>
          <a:p>
            <a:r>
              <a:rPr lang="en-US" sz="2400" dirty="0"/>
              <a:t>What groups do you belong to? </a:t>
            </a:r>
          </a:p>
          <a:p>
            <a:r>
              <a:rPr lang="en-US" sz="2400" dirty="0"/>
              <a:t>Are they formal, informal?</a:t>
            </a:r>
          </a:p>
          <a:p>
            <a:r>
              <a:rPr lang="en-US" sz="2400" dirty="0"/>
              <a:t>Where’d they come from? (School, faith, neighborhood, family, business, trade, interests)</a:t>
            </a:r>
          </a:p>
          <a:p>
            <a:r>
              <a:rPr lang="en-US" sz="2400" dirty="0"/>
              <a:t>Have those grown more significant over time? Are they the same now?</a:t>
            </a:r>
          </a:p>
          <a:p>
            <a:r>
              <a:rPr lang="en-US" sz="2400" dirty="0"/>
              <a:t>On a scale from 1-10, how full is your social capital account? </a:t>
            </a:r>
          </a:p>
          <a:p>
            <a:pPr marL="0" indent="0">
              <a:buNone/>
            </a:pPr>
            <a:endParaRPr lang="en-US" dirty="0"/>
          </a:p>
        </p:txBody>
      </p:sp>
    </p:spTree>
    <p:extLst>
      <p:ext uri="{BB962C8B-B14F-4D97-AF65-F5344CB8AC3E}">
        <p14:creationId xmlns:p14="http://schemas.microsoft.com/office/powerpoint/2010/main" val="3340514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D625D7-FF36-40C8-B0BB-6AF792812331}"/>
              </a:ext>
            </a:extLst>
          </p:cNvPr>
          <p:cNvSpPr>
            <a:spLocks noGrp="1"/>
          </p:cNvSpPr>
          <p:nvPr>
            <p:ph type="title"/>
          </p:nvPr>
        </p:nvSpPr>
        <p:spPr/>
        <p:txBody>
          <a:bodyPr/>
          <a:lstStyle/>
          <a:p>
            <a:pPr algn="ctr"/>
            <a:r>
              <a:rPr lang="en-US" cap="none" dirty="0"/>
              <a:t>Steps to build more social capital</a:t>
            </a:r>
          </a:p>
        </p:txBody>
      </p:sp>
      <p:sp>
        <p:nvSpPr>
          <p:cNvPr id="3" name="Content Placeholder 2">
            <a:extLst>
              <a:ext uri="{FF2B5EF4-FFF2-40B4-BE49-F238E27FC236}">
                <a16:creationId xmlns:a16="http://schemas.microsoft.com/office/drawing/2014/main" xmlns="" id="{BF32C0CA-3041-4C66-A69A-D78CCB757233}"/>
              </a:ext>
            </a:extLst>
          </p:cNvPr>
          <p:cNvSpPr>
            <a:spLocks noGrp="1"/>
          </p:cNvSpPr>
          <p:nvPr>
            <p:ph idx="1"/>
          </p:nvPr>
        </p:nvSpPr>
        <p:spPr/>
        <p:txBody>
          <a:bodyPr/>
          <a:lstStyle/>
          <a:p>
            <a:r>
              <a:rPr lang="en-US" dirty="0"/>
              <a:t>Be honest about your assessment.</a:t>
            </a:r>
          </a:p>
          <a:p>
            <a:r>
              <a:rPr lang="en-US" dirty="0"/>
              <a:t>Identify </a:t>
            </a:r>
            <a:r>
              <a:rPr lang="en-US" dirty="0">
                <a:highlight>
                  <a:srgbClr val="FFFF00"/>
                </a:highlight>
              </a:rPr>
              <a:t>your three top areas </a:t>
            </a:r>
            <a:r>
              <a:rPr lang="en-US" dirty="0"/>
              <a:t>where you will strategically build more social capital. (</a:t>
            </a:r>
            <a:r>
              <a:rPr lang="en-US" dirty="0">
                <a:solidFill>
                  <a:prstClr val="black">
                    <a:lumMod val="65000"/>
                    <a:lumOff val="35000"/>
                  </a:prstClr>
                </a:solidFill>
              </a:rPr>
              <a:t>School, faith, neighborhood, family, business, trade, interests)</a:t>
            </a:r>
          </a:p>
          <a:p>
            <a:r>
              <a:rPr lang="en-US" dirty="0">
                <a:solidFill>
                  <a:prstClr val="black">
                    <a:lumMod val="65000"/>
                    <a:lumOff val="35000"/>
                  </a:prstClr>
                </a:solidFill>
              </a:rPr>
              <a:t>Under your top three areas, list names of real people to connect with (Notice I didn’t say </a:t>
            </a:r>
            <a:r>
              <a:rPr lang="en-US" i="1" dirty="0">
                <a:solidFill>
                  <a:prstClr val="black">
                    <a:lumMod val="65000"/>
                    <a:lumOff val="35000"/>
                  </a:prstClr>
                </a:solidFill>
                <a:highlight>
                  <a:srgbClr val="FFFF00"/>
                </a:highlight>
              </a:rPr>
              <a:t>contact.</a:t>
            </a:r>
            <a:r>
              <a:rPr lang="en-US" dirty="0">
                <a:solidFill>
                  <a:prstClr val="black">
                    <a:lumMod val="65000"/>
                    <a:lumOff val="35000"/>
                  </a:prstClr>
                </a:solidFill>
              </a:rPr>
              <a:t>) Why?</a:t>
            </a:r>
          </a:p>
          <a:p>
            <a:r>
              <a:rPr lang="en-US" dirty="0">
                <a:solidFill>
                  <a:prstClr val="black">
                    <a:lumMod val="65000"/>
                    <a:lumOff val="35000"/>
                  </a:prstClr>
                </a:solidFill>
              </a:rPr>
              <a:t>If you can’t find a real person to connect with, brainstorm ways where you can use </a:t>
            </a:r>
            <a:r>
              <a:rPr lang="en-US" i="1" dirty="0">
                <a:solidFill>
                  <a:prstClr val="black">
                    <a:lumMod val="65000"/>
                    <a:lumOff val="35000"/>
                  </a:prstClr>
                </a:solidFill>
                <a:highlight>
                  <a:srgbClr val="FFFF00"/>
                </a:highlight>
              </a:rPr>
              <a:t>human bridges.  What does that mean? Not a circus act, but it’s also known as someone who vouches for you</a:t>
            </a:r>
            <a:r>
              <a:rPr lang="en-US" i="1" dirty="0">
                <a:solidFill>
                  <a:prstClr val="black">
                    <a:lumMod val="65000"/>
                    <a:lumOff val="35000"/>
                  </a:prstClr>
                </a:solidFill>
                <a:highlight>
                  <a:srgbClr val="FFFF00"/>
                </a:highlight>
                <a:sym typeface="Wingdings" panose="05000000000000000000" pitchFamily="2" charset="2"/>
              </a:rPr>
              <a:t> </a:t>
            </a:r>
            <a:endParaRPr lang="en-US" i="1" dirty="0">
              <a:highlight>
                <a:srgbClr val="FFFF00"/>
              </a:highlight>
            </a:endParaRPr>
          </a:p>
          <a:p>
            <a:pPr marL="0" indent="0">
              <a:buNone/>
            </a:pPr>
            <a:endParaRPr lang="en-US" dirty="0"/>
          </a:p>
        </p:txBody>
      </p:sp>
    </p:spTree>
    <p:extLst>
      <p:ext uri="{BB962C8B-B14F-4D97-AF65-F5344CB8AC3E}">
        <p14:creationId xmlns:p14="http://schemas.microsoft.com/office/powerpoint/2010/main" val="3539518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15F6D-85A4-4283-B3E4-39856730A935}"/>
              </a:ext>
            </a:extLst>
          </p:cNvPr>
          <p:cNvSpPr>
            <a:spLocks noGrp="1"/>
          </p:cNvSpPr>
          <p:nvPr>
            <p:ph type="title"/>
          </p:nvPr>
        </p:nvSpPr>
        <p:spPr/>
        <p:txBody>
          <a:bodyPr/>
          <a:lstStyle/>
          <a:p>
            <a:r>
              <a:rPr lang="en-US" cap="none" dirty="0"/>
              <a:t>What does </a:t>
            </a:r>
            <a:r>
              <a:rPr lang="en-US" cap="none" dirty="0">
                <a:highlight>
                  <a:srgbClr val="FFFF00"/>
                </a:highlight>
              </a:rPr>
              <a:t>strategically </a:t>
            </a:r>
            <a:r>
              <a:rPr lang="en-US" cap="none" dirty="0"/>
              <a:t>enter those networks mean? </a:t>
            </a:r>
          </a:p>
        </p:txBody>
      </p:sp>
      <p:sp>
        <p:nvSpPr>
          <p:cNvPr id="3" name="Content Placeholder 2">
            <a:extLst>
              <a:ext uri="{FF2B5EF4-FFF2-40B4-BE49-F238E27FC236}">
                <a16:creationId xmlns:a16="http://schemas.microsoft.com/office/drawing/2014/main" xmlns="" id="{DD33D6BD-98D4-4005-948B-D00100ABA836}"/>
              </a:ext>
            </a:extLst>
          </p:cNvPr>
          <p:cNvSpPr>
            <a:spLocks noGrp="1"/>
          </p:cNvSpPr>
          <p:nvPr>
            <p:ph idx="1"/>
          </p:nvPr>
        </p:nvSpPr>
        <p:spPr/>
        <p:txBody>
          <a:bodyPr/>
          <a:lstStyle/>
          <a:p>
            <a:r>
              <a:rPr lang="en-US" dirty="0"/>
              <a:t>First, why am I making this connection? Think of purpose: general, specialty, for me, for whom? </a:t>
            </a:r>
          </a:p>
          <a:p>
            <a:r>
              <a:rPr lang="en-US" dirty="0"/>
              <a:t>If the social capital is for you (i.e. so you can personally draw from it later) what function will it play in Discovery and Customized Job Development?</a:t>
            </a:r>
          </a:p>
          <a:p>
            <a:r>
              <a:rPr lang="en-US" dirty="0"/>
              <a:t>If the social capital is for a job seeker, what is your approach?</a:t>
            </a:r>
          </a:p>
          <a:p>
            <a:r>
              <a:rPr lang="en-US" dirty="0"/>
              <a:t>How will you transfer that social capital? What’s your plan to support the social capital? </a:t>
            </a:r>
          </a:p>
          <a:p>
            <a:r>
              <a:rPr lang="en-US" dirty="0"/>
              <a:t>The point is: I must think and plan with purpose to be strategic. </a:t>
            </a:r>
            <a:r>
              <a:rPr lang="en-US" dirty="0">
                <a:highlight>
                  <a:srgbClr val="FFFF00"/>
                </a:highlight>
              </a:rPr>
              <a:t>And a sense of urgency is a must!</a:t>
            </a:r>
          </a:p>
          <a:p>
            <a:r>
              <a:rPr lang="en-US" dirty="0">
                <a:highlight>
                  <a:srgbClr val="FFFF00"/>
                </a:highlight>
              </a:rPr>
              <a:t>Think of someone who has lots of social capital. What are some of their personality traits? </a:t>
            </a:r>
          </a:p>
          <a:p>
            <a:pPr marL="0" indent="0">
              <a:buNone/>
            </a:pPr>
            <a:endParaRPr lang="en-US" dirty="0"/>
          </a:p>
        </p:txBody>
      </p:sp>
    </p:spTree>
    <p:extLst>
      <p:ext uri="{BB962C8B-B14F-4D97-AF65-F5344CB8AC3E}">
        <p14:creationId xmlns:p14="http://schemas.microsoft.com/office/powerpoint/2010/main" val="4149332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D5A45-33C3-4673-BED3-1A1A4A25FFD1}"/>
              </a:ext>
            </a:extLst>
          </p:cNvPr>
          <p:cNvSpPr>
            <a:spLocks noGrp="1"/>
          </p:cNvSpPr>
          <p:nvPr>
            <p:ph type="title"/>
          </p:nvPr>
        </p:nvSpPr>
        <p:spPr/>
        <p:txBody>
          <a:bodyPr/>
          <a:lstStyle/>
          <a:p>
            <a:r>
              <a:rPr lang="en-US" dirty="0"/>
              <a:t>How to use social CAPITAL IN Customized employment</a:t>
            </a:r>
          </a:p>
        </p:txBody>
      </p:sp>
      <p:sp>
        <p:nvSpPr>
          <p:cNvPr id="3" name="Content Placeholder 2">
            <a:extLst>
              <a:ext uri="{FF2B5EF4-FFF2-40B4-BE49-F238E27FC236}">
                <a16:creationId xmlns:a16="http://schemas.microsoft.com/office/drawing/2014/main" xmlns="" id="{E460DFFF-FDB5-420A-AB5E-C1414B2868E4}"/>
              </a:ext>
            </a:extLst>
          </p:cNvPr>
          <p:cNvSpPr>
            <a:spLocks noGrp="1"/>
          </p:cNvSpPr>
          <p:nvPr>
            <p:ph idx="1"/>
          </p:nvPr>
        </p:nvSpPr>
        <p:spPr/>
        <p:txBody>
          <a:bodyPr/>
          <a:lstStyle/>
          <a:p>
            <a:r>
              <a:rPr lang="en-US" dirty="0"/>
              <a:t>For informational interviews (both types)</a:t>
            </a:r>
          </a:p>
          <a:p>
            <a:r>
              <a:rPr lang="en-US" dirty="0"/>
              <a:t>To build a network for a job seeker</a:t>
            </a:r>
          </a:p>
          <a:p>
            <a:r>
              <a:rPr lang="en-US" dirty="0"/>
              <a:t>For advice about local economic activity</a:t>
            </a:r>
          </a:p>
          <a:p>
            <a:r>
              <a:rPr lang="en-US" dirty="0"/>
              <a:t>As a way to connect business with rehabilitation </a:t>
            </a:r>
          </a:p>
          <a:p>
            <a:r>
              <a:rPr lang="en-US" dirty="0"/>
              <a:t>To expand economic development in a community</a:t>
            </a:r>
          </a:p>
          <a:p>
            <a:r>
              <a:rPr lang="en-US" dirty="0"/>
              <a:t>To solve community problems (Leo)</a:t>
            </a:r>
          </a:p>
          <a:p>
            <a:r>
              <a:rPr lang="en-US" dirty="0"/>
              <a:t>As a tool to connect ordinary citizens with our work</a:t>
            </a:r>
          </a:p>
          <a:p>
            <a:r>
              <a:rPr lang="en-US" dirty="0"/>
              <a:t>To help others who need human services (Danville story)</a:t>
            </a:r>
          </a:p>
        </p:txBody>
      </p:sp>
    </p:spTree>
    <p:extLst>
      <p:ext uri="{BB962C8B-B14F-4D97-AF65-F5344CB8AC3E}">
        <p14:creationId xmlns:p14="http://schemas.microsoft.com/office/powerpoint/2010/main" val="291817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665069-BF82-4508-827E-BF53CBFD4D4A}"/>
              </a:ext>
            </a:extLst>
          </p:cNvPr>
          <p:cNvSpPr>
            <a:spLocks noGrp="1"/>
          </p:cNvSpPr>
          <p:nvPr>
            <p:ph type="title"/>
          </p:nvPr>
        </p:nvSpPr>
        <p:spPr/>
        <p:txBody>
          <a:bodyPr/>
          <a:lstStyle/>
          <a:p>
            <a:pPr algn="ctr"/>
            <a:r>
              <a:rPr lang="en-US" dirty="0"/>
              <a:t>Enlisting Citizens and Fellow Enthusiasts </a:t>
            </a:r>
          </a:p>
        </p:txBody>
      </p:sp>
      <p:sp>
        <p:nvSpPr>
          <p:cNvPr id="3" name="Content Placeholder 2">
            <a:extLst>
              <a:ext uri="{FF2B5EF4-FFF2-40B4-BE49-F238E27FC236}">
                <a16:creationId xmlns:a16="http://schemas.microsoft.com/office/drawing/2014/main" xmlns="" id="{1FB1F99D-E8FD-4BAE-8933-C85628B4A046}"/>
              </a:ext>
            </a:extLst>
          </p:cNvPr>
          <p:cNvSpPr>
            <a:spLocks noGrp="1"/>
          </p:cNvSpPr>
          <p:nvPr>
            <p:ph idx="1"/>
          </p:nvPr>
        </p:nvSpPr>
        <p:spPr/>
        <p:txBody>
          <a:bodyPr>
            <a:normAutofit/>
          </a:bodyPr>
          <a:lstStyle/>
          <a:p>
            <a:r>
              <a:rPr lang="en-US" dirty="0"/>
              <a:t>Use Social Capital of the Existing Team Members</a:t>
            </a:r>
          </a:p>
          <a:p>
            <a:r>
              <a:rPr lang="en-US" dirty="0"/>
              <a:t>Google and google!</a:t>
            </a:r>
          </a:p>
          <a:p>
            <a:r>
              <a:rPr lang="en-US" dirty="0"/>
              <a:t>Use SCORE, Meetups, Trade Groups, Associations, Clubs, Hobby Groups, and faith-based connections.</a:t>
            </a:r>
          </a:p>
          <a:p>
            <a:r>
              <a:rPr lang="en-US" dirty="0"/>
              <a:t>Simply explain you need their advice and expertise!</a:t>
            </a:r>
          </a:p>
          <a:p>
            <a:r>
              <a:rPr lang="en-US" dirty="0"/>
              <a:t>Commitment should be the person’s choice.</a:t>
            </a:r>
          </a:p>
          <a:p>
            <a:r>
              <a:rPr lang="en-US" dirty="0"/>
              <a:t>But be concrete in your “ask.”</a:t>
            </a:r>
          </a:p>
          <a:p>
            <a:r>
              <a:rPr lang="en-US" dirty="0"/>
              <a:t>Make it reciprocal. Make it exciting! Make it pressure-free, and people will surprise you.</a:t>
            </a:r>
          </a:p>
        </p:txBody>
      </p:sp>
    </p:spTree>
    <p:extLst>
      <p:ext uri="{BB962C8B-B14F-4D97-AF65-F5344CB8AC3E}">
        <p14:creationId xmlns:p14="http://schemas.microsoft.com/office/powerpoint/2010/main" val="347084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reading</a:t>
            </a:r>
            <a:r>
              <a:rPr lang="mr-IN" dirty="0" smtClean="0"/>
              <a:t>…</a:t>
            </a:r>
            <a:endParaRPr lang="en-US" dirty="0"/>
          </a:p>
        </p:txBody>
      </p:sp>
      <p:pic>
        <p:nvPicPr>
          <p:cNvPr id="6" name="Content Placeholder 5" descr="Unknown.jpeg"/>
          <p:cNvPicPr>
            <a:picLocks noGrp="1" noChangeAspect="1"/>
          </p:cNvPicPr>
          <p:nvPr>
            <p:ph idx="1"/>
          </p:nvPr>
        </p:nvPicPr>
        <p:blipFill>
          <a:blip r:embed="rId2">
            <a:extLst>
              <a:ext uri="{28A0092B-C50C-407E-A947-70E740481C1C}">
                <a14:useLocalDpi xmlns:a14="http://schemas.microsoft.com/office/drawing/2010/main" val="0"/>
              </a:ext>
            </a:extLst>
          </a:blip>
          <a:srcRect l="-44240" r="-44240"/>
          <a:stretch>
            <a:fillRect/>
          </a:stretch>
        </p:blipFill>
        <p:spPr/>
      </p:pic>
    </p:spTree>
    <p:extLst>
      <p:ext uri="{BB962C8B-B14F-4D97-AF65-F5344CB8AC3E}">
        <p14:creationId xmlns:p14="http://schemas.microsoft.com/office/powerpoint/2010/main" val="3356235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E0A110-953E-45BC-9C67-40C84C4F4A57}"/>
              </a:ext>
            </a:extLst>
          </p:cNvPr>
          <p:cNvSpPr>
            <a:spLocks noGrp="1"/>
          </p:cNvSpPr>
          <p:nvPr>
            <p:ph type="title"/>
          </p:nvPr>
        </p:nvSpPr>
        <p:spPr/>
        <p:txBody>
          <a:bodyPr/>
          <a:lstStyle/>
          <a:p>
            <a:pPr algn="ctr"/>
            <a:r>
              <a:rPr lang="en-US" cap="none" dirty="0"/>
              <a:t>Now what is Social capital again? </a:t>
            </a:r>
          </a:p>
        </p:txBody>
      </p:sp>
      <p:sp>
        <p:nvSpPr>
          <p:cNvPr id="3" name="Content Placeholder 2">
            <a:extLst>
              <a:ext uri="{FF2B5EF4-FFF2-40B4-BE49-F238E27FC236}">
                <a16:creationId xmlns:a16="http://schemas.microsoft.com/office/drawing/2014/main" xmlns="" id="{65A5B111-DF55-47AC-979A-EDA3D89CB484}"/>
              </a:ext>
            </a:extLst>
          </p:cNvPr>
          <p:cNvSpPr>
            <a:spLocks noGrp="1"/>
          </p:cNvSpPr>
          <p:nvPr>
            <p:ph idx="1"/>
          </p:nvPr>
        </p:nvSpPr>
        <p:spPr/>
        <p:txBody>
          <a:bodyPr/>
          <a:lstStyle/>
          <a:p>
            <a:r>
              <a:rPr lang="en-US" dirty="0">
                <a:latin typeface="Arial" panose="020B0604020202020204" pitchFamily="34" charset="0"/>
              </a:rPr>
              <a:t>Ability to build networks of </a:t>
            </a:r>
            <a:r>
              <a:rPr lang="en-US" dirty="0">
                <a:highlight>
                  <a:srgbClr val="FFFF00"/>
                </a:highlight>
                <a:latin typeface="Arial" panose="020B0604020202020204" pitchFamily="34" charset="0"/>
              </a:rPr>
              <a:t>social contacts </a:t>
            </a:r>
            <a:r>
              <a:rPr lang="en-US" dirty="0">
                <a:latin typeface="Arial" panose="020B0604020202020204" pitchFamily="34" charset="0"/>
              </a:rPr>
              <a:t>with others in order to </a:t>
            </a:r>
            <a:r>
              <a:rPr lang="en-US" dirty="0">
                <a:highlight>
                  <a:srgbClr val="FFFF00"/>
                </a:highlight>
                <a:latin typeface="Arial" panose="020B0604020202020204" pitchFamily="34" charset="0"/>
              </a:rPr>
              <a:t>develop social capital</a:t>
            </a:r>
          </a:p>
          <a:p>
            <a:r>
              <a:rPr lang="en-US" dirty="0">
                <a:latin typeface="Arial" panose="020B0604020202020204" pitchFamily="34" charset="0"/>
              </a:rPr>
              <a:t>Identify </a:t>
            </a:r>
            <a:r>
              <a:rPr lang="en-US" dirty="0">
                <a:highlight>
                  <a:srgbClr val="FFFF00"/>
                </a:highlight>
                <a:latin typeface="Arial" panose="020B0604020202020204" pitchFamily="34" charset="0"/>
              </a:rPr>
              <a:t>social networks, strategically enter those networks, and act as a bridge to develop social capital</a:t>
            </a:r>
            <a:r>
              <a:rPr lang="en-US" dirty="0">
                <a:latin typeface="Arial" panose="020B0604020202020204" pitchFamily="34" charset="0"/>
              </a:rPr>
              <a:t> (that is, relationships which can be leveraged to match the job seeker’s interests and strengths) for the job seeker.</a:t>
            </a:r>
          </a:p>
          <a:p>
            <a:pPr marL="0" indent="0">
              <a:buNone/>
            </a:pPr>
            <a:endParaRPr lang="en-US" dirty="0">
              <a:latin typeface="Arial" panose="020B0604020202020204" pitchFamily="34" charset="0"/>
            </a:endParaRPr>
          </a:p>
          <a:p>
            <a:pPr marL="0" indent="0">
              <a:buNone/>
            </a:pPr>
            <a:r>
              <a:rPr lang="en-US" dirty="0">
                <a:latin typeface="Arial" panose="020B0604020202020204" pitchFamily="34" charset="0"/>
              </a:rPr>
              <a:t>Most people don’t think much about their own social capital. How much do they have? How’d they got it? If I have low amounts of social capital, what can I do to systematically build it? </a:t>
            </a:r>
          </a:p>
        </p:txBody>
      </p:sp>
    </p:spTree>
    <p:extLst>
      <p:ext uri="{BB962C8B-B14F-4D97-AF65-F5344CB8AC3E}">
        <p14:creationId xmlns:p14="http://schemas.microsoft.com/office/powerpoint/2010/main" val="83048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E4EB57-494F-4F13-A22B-8C2F5183ACEC}"/>
              </a:ext>
            </a:extLst>
          </p:cNvPr>
          <p:cNvSpPr>
            <a:spLocks noGrp="1"/>
          </p:cNvSpPr>
          <p:nvPr>
            <p:ph type="title"/>
          </p:nvPr>
        </p:nvSpPr>
        <p:spPr/>
        <p:txBody>
          <a:bodyPr/>
          <a:lstStyle/>
          <a:p>
            <a:r>
              <a:rPr lang="en-US" dirty="0"/>
              <a:t>Open Conversation…</a:t>
            </a:r>
          </a:p>
        </p:txBody>
      </p:sp>
      <p:pic>
        <p:nvPicPr>
          <p:cNvPr id="1026" name="Picture 2" descr="http://www.frontroyalchamber.com/wp-content/uploads/2015/05/Lets-Talk.jpg">
            <a:extLst>
              <a:ext uri="{FF2B5EF4-FFF2-40B4-BE49-F238E27FC236}">
                <a16:creationId xmlns:a16="http://schemas.microsoft.com/office/drawing/2014/main" xmlns="" id="{C6BDE2F8-9BCE-4409-A344-535239BACBB0}"/>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bwMode="auto">
          <a:xfrm>
            <a:off x="2549525" y="2406650"/>
            <a:ext cx="75819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8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D2C286-E1A8-434E-B24B-7D50911830E7}"/>
              </a:ext>
            </a:extLst>
          </p:cNvPr>
          <p:cNvSpPr>
            <a:spLocks noGrp="1"/>
          </p:cNvSpPr>
          <p:nvPr>
            <p:ph type="title"/>
          </p:nvPr>
        </p:nvSpPr>
        <p:spPr/>
        <p:txBody>
          <a:bodyPr/>
          <a:lstStyle/>
          <a:p>
            <a:r>
              <a:rPr lang="en-US" dirty="0"/>
              <a:t>Required (not suggested) </a:t>
            </a:r>
            <a:r>
              <a:rPr lang="en-US" dirty="0">
                <a:sym typeface="Wingdings" panose="05000000000000000000" pitchFamily="2" charset="2"/>
              </a:rPr>
              <a:t> Readings:</a:t>
            </a:r>
            <a:endParaRPr lang="en-US" dirty="0"/>
          </a:p>
        </p:txBody>
      </p:sp>
      <p:sp>
        <p:nvSpPr>
          <p:cNvPr id="3" name="Content Placeholder 2">
            <a:extLst>
              <a:ext uri="{FF2B5EF4-FFF2-40B4-BE49-F238E27FC236}">
                <a16:creationId xmlns:a16="http://schemas.microsoft.com/office/drawing/2014/main" xmlns="" id="{AE097074-32F6-4B44-821F-C69B9920AD9B}"/>
              </a:ext>
            </a:extLst>
          </p:cNvPr>
          <p:cNvSpPr>
            <a:spLocks noGrp="1"/>
          </p:cNvSpPr>
          <p:nvPr>
            <p:ph idx="1"/>
          </p:nvPr>
        </p:nvSpPr>
        <p:spPr>
          <a:xfrm>
            <a:off x="1251678" y="2286001"/>
            <a:ext cx="10178322" cy="3955773"/>
          </a:xfrm>
        </p:spPr>
        <p:txBody>
          <a:bodyPr>
            <a:normAutofit fontScale="85000" lnSpcReduction="10000"/>
          </a:bodyPr>
          <a:lstStyle/>
          <a:p>
            <a:pPr algn="l"/>
            <a:r>
              <a:rPr lang="en-US" b="1" i="0" dirty="0">
                <a:solidFill>
                  <a:srgbClr val="333333"/>
                </a:solidFill>
                <a:effectLst/>
                <a:latin typeface="Droid Serif"/>
              </a:rPr>
              <a:t>Implications of social capital for the inclusion of people with disabilities and families in community life--</a:t>
            </a:r>
            <a:r>
              <a:rPr lang="en-US" b="0" i="0" u="none" strike="noStrike" dirty="0">
                <a:solidFill>
                  <a:srgbClr val="10147E"/>
                </a:solidFill>
                <a:effectLst/>
                <a:latin typeface="Open Sans"/>
                <a:hlinkClick r:id="rId2"/>
              </a:rPr>
              <a:t>LESLEY CHENOWETH</a:t>
            </a:r>
            <a:r>
              <a:rPr lang="en-US" b="0" i="0" dirty="0">
                <a:solidFill>
                  <a:srgbClr val="333333"/>
                </a:solidFill>
                <a:effectLst/>
                <a:latin typeface="Open Sans"/>
              </a:rPr>
              <a:t> &amp;</a:t>
            </a:r>
            <a:r>
              <a:rPr lang="en-US" b="0" i="0" u="none" strike="noStrike" dirty="0">
                <a:solidFill>
                  <a:srgbClr val="10147E"/>
                </a:solidFill>
                <a:effectLst/>
                <a:latin typeface="Open Sans"/>
                <a:hlinkClick r:id="rId3"/>
              </a:rPr>
              <a:t>DANIELA STEHLIK</a:t>
            </a:r>
            <a:endParaRPr lang="en-US" b="0" i="0" u="none" strike="noStrike" dirty="0">
              <a:solidFill>
                <a:srgbClr val="10147E"/>
              </a:solidFill>
              <a:effectLst/>
              <a:latin typeface="Open Sans"/>
            </a:endParaRPr>
          </a:p>
          <a:p>
            <a:pPr marL="0" indent="0" algn="l">
              <a:buNone/>
            </a:pPr>
            <a:endParaRPr lang="en-US" b="0" i="0" dirty="0">
              <a:solidFill>
                <a:srgbClr val="333333"/>
              </a:solidFill>
              <a:effectLst/>
              <a:latin typeface="Open Sans"/>
            </a:endParaRPr>
          </a:p>
          <a:p>
            <a:r>
              <a:rPr lang="en-US" dirty="0">
                <a:hlinkClick r:id="rId4"/>
              </a:rPr>
              <a:t>https://adayinourshoes.com/social-capital/</a:t>
            </a:r>
            <a:r>
              <a:rPr lang="en-US" dirty="0"/>
              <a:t>  How and Why to Build Social Capital for Your Child with Disabilities </a:t>
            </a:r>
          </a:p>
          <a:p>
            <a:endParaRPr lang="en-US" dirty="0"/>
          </a:p>
          <a:p>
            <a:r>
              <a:rPr lang="en-US" dirty="0"/>
              <a:t>Accessing Social Capital Implications for Persons with Disabilities </a:t>
            </a:r>
            <a:r>
              <a:rPr lang="en-US" dirty="0">
                <a:hlinkClick r:id="rId5"/>
              </a:rPr>
              <a:t>http://ngsd.org/sites/default/files/accessing_social_capital_implications_for_persons_with_disabilities.pdf</a:t>
            </a:r>
            <a:endParaRPr lang="en-US" dirty="0"/>
          </a:p>
          <a:p>
            <a:pPr marL="0" indent="0">
              <a:buNone/>
            </a:pPr>
            <a:endParaRPr lang="en-US" dirty="0"/>
          </a:p>
          <a:p>
            <a:r>
              <a:rPr lang="en-US" dirty="0">
                <a:hlinkClick r:id="rId6"/>
              </a:rPr>
              <a:t>https://centeronselfemployment.org</a:t>
            </a:r>
            <a:endParaRPr lang="en-US" dirty="0"/>
          </a:p>
          <a:p>
            <a:pPr marL="0" indent="0">
              <a:buNone/>
            </a:pPr>
            <a:endParaRPr lang="en-US" dirty="0"/>
          </a:p>
          <a:p>
            <a:r>
              <a:rPr lang="en-US" dirty="0">
                <a:hlinkClick r:id="rId7"/>
              </a:rPr>
              <a:t>https://www.griffinhammis.com/wp-content/uploads/2019/01/Updated_CE_Stories_optREV4withPW.pdf</a:t>
            </a:r>
            <a:endParaRPr lang="en-US" dirty="0"/>
          </a:p>
          <a:p>
            <a:endParaRPr lang="en-US" dirty="0"/>
          </a:p>
          <a:p>
            <a:endParaRPr lang="en-US" dirty="0"/>
          </a:p>
        </p:txBody>
      </p:sp>
    </p:spTree>
    <p:extLst>
      <p:ext uri="{BB962C8B-B14F-4D97-AF65-F5344CB8AC3E}">
        <p14:creationId xmlns:p14="http://schemas.microsoft.com/office/powerpoint/2010/main" val="4180716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Q and A exercise </a:t>
            </a:r>
            <a:endParaRPr lang="en-US" dirty="0"/>
          </a:p>
        </p:txBody>
      </p:sp>
      <p:sp>
        <p:nvSpPr>
          <p:cNvPr id="3" name="Content Placeholder 2"/>
          <p:cNvSpPr>
            <a:spLocks noGrp="1"/>
          </p:cNvSpPr>
          <p:nvPr>
            <p:ph idx="1"/>
          </p:nvPr>
        </p:nvSpPr>
        <p:spPr/>
        <p:txBody>
          <a:bodyPr>
            <a:normAutofit/>
          </a:bodyPr>
          <a:lstStyle/>
          <a:p>
            <a:r>
              <a:rPr lang="en-US" sz="3600" dirty="0" smtClean="0"/>
              <a:t>What keeps you awake at night? </a:t>
            </a:r>
          </a:p>
          <a:p>
            <a:r>
              <a:rPr lang="en-US" sz="3600" dirty="0" smtClean="0"/>
              <a:t>Start, Stop, Keep: One thing to stop, one to start, one to keep.</a:t>
            </a:r>
          </a:p>
          <a:p>
            <a:r>
              <a:rPr lang="en-US" sz="3600" dirty="0" smtClean="0"/>
              <a:t>Finish this sentence with 2-3 items: “I don’t understand</a:t>
            </a:r>
            <a:r>
              <a:rPr lang="mr-IN" sz="3600" dirty="0" smtClean="0"/>
              <a:t>…</a:t>
            </a:r>
            <a:r>
              <a:rPr lang="en-US" sz="3600" dirty="0" smtClean="0"/>
              <a:t>” </a:t>
            </a:r>
            <a:endParaRPr lang="en-US" sz="3600" dirty="0"/>
          </a:p>
        </p:txBody>
      </p:sp>
    </p:spTree>
    <p:extLst>
      <p:ext uri="{BB962C8B-B14F-4D97-AF65-F5344CB8AC3E}">
        <p14:creationId xmlns:p14="http://schemas.microsoft.com/office/powerpoint/2010/main" val="6379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1837E3-CD24-82E2-57E3-BC93CA64953E}"/>
              </a:ext>
            </a:extLst>
          </p:cNvPr>
          <p:cNvSpPr>
            <a:spLocks noGrp="1"/>
          </p:cNvSpPr>
          <p:nvPr>
            <p:ph type="title"/>
          </p:nvPr>
        </p:nvSpPr>
        <p:spPr/>
        <p:txBody>
          <a:bodyPr/>
          <a:lstStyle/>
          <a:p>
            <a:r>
              <a:rPr lang="en-US" dirty="0"/>
              <a:t>Book giveaways </a:t>
            </a:r>
          </a:p>
        </p:txBody>
      </p:sp>
      <p:sp>
        <p:nvSpPr>
          <p:cNvPr id="3" name="Content Placeholder 2">
            <a:extLst>
              <a:ext uri="{FF2B5EF4-FFF2-40B4-BE49-F238E27FC236}">
                <a16:creationId xmlns:a16="http://schemas.microsoft.com/office/drawing/2014/main" xmlns="" id="{6A63904F-039B-4FA7-7F0C-0162F6FA3B67}"/>
              </a:ext>
            </a:extLst>
          </p:cNvPr>
          <p:cNvSpPr>
            <a:spLocks noGrp="1"/>
          </p:cNvSpPr>
          <p:nvPr>
            <p:ph idx="1"/>
          </p:nvPr>
        </p:nvSpPr>
        <p:spPr/>
        <p:txBody>
          <a:bodyPr>
            <a:normAutofit fontScale="70000" lnSpcReduction="20000"/>
          </a:bodyPr>
          <a:lstStyle/>
          <a:p>
            <a:r>
              <a:rPr lang="en-US" sz="3600" dirty="0"/>
              <a:t>In the next general session, I’ll focus on how to enlist others to help.</a:t>
            </a:r>
          </a:p>
          <a:p>
            <a:pPr marL="0" indent="0">
              <a:buNone/>
            </a:pPr>
            <a:endParaRPr lang="en-US" sz="3600" dirty="0"/>
          </a:p>
          <a:p>
            <a:r>
              <a:rPr lang="en-US" sz="3600" dirty="0"/>
              <a:t>For now, we will give away two books</a:t>
            </a:r>
            <a:r>
              <a:rPr lang="en-US" sz="3600" dirty="0" smtClean="0"/>
              <a:t>.</a:t>
            </a:r>
          </a:p>
          <a:p>
            <a:pPr marL="0" indent="0">
              <a:buNone/>
            </a:pPr>
            <a:endParaRPr lang="en-US" sz="3600" dirty="0"/>
          </a:p>
          <a:p>
            <a:r>
              <a:rPr lang="en-US" sz="3600" dirty="0"/>
              <a:t>The first two people to text me the correct answer win: </a:t>
            </a:r>
            <a:r>
              <a:rPr lang="en-US" sz="4000" dirty="0"/>
              <a:t>770-896-5812</a:t>
            </a:r>
          </a:p>
          <a:p>
            <a:endParaRPr lang="en-US" sz="4000" dirty="0"/>
          </a:p>
          <a:p>
            <a:r>
              <a:rPr lang="en-US" sz="4000" dirty="0"/>
              <a:t>Ready?</a:t>
            </a:r>
          </a:p>
        </p:txBody>
      </p:sp>
    </p:spTree>
    <p:extLst>
      <p:ext uri="{BB962C8B-B14F-4D97-AF65-F5344CB8AC3E}">
        <p14:creationId xmlns:p14="http://schemas.microsoft.com/office/powerpoint/2010/main" val="275974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87F66-5E97-9242-CF06-8212291016B6}"/>
              </a:ext>
            </a:extLst>
          </p:cNvPr>
          <p:cNvSpPr>
            <a:spLocks noGrp="1"/>
          </p:cNvSpPr>
          <p:nvPr>
            <p:ph type="title"/>
          </p:nvPr>
        </p:nvSpPr>
        <p:spPr/>
        <p:txBody>
          <a:bodyPr/>
          <a:lstStyle/>
          <a:p>
            <a:r>
              <a:rPr lang="en-US" dirty="0"/>
              <a:t>question</a:t>
            </a:r>
          </a:p>
        </p:txBody>
      </p:sp>
      <p:sp>
        <p:nvSpPr>
          <p:cNvPr id="3" name="Content Placeholder 2">
            <a:extLst>
              <a:ext uri="{FF2B5EF4-FFF2-40B4-BE49-F238E27FC236}">
                <a16:creationId xmlns:a16="http://schemas.microsoft.com/office/drawing/2014/main" xmlns="" id="{8017B733-ACF6-5862-CFD6-8BDBCC8C64D4}"/>
              </a:ext>
            </a:extLst>
          </p:cNvPr>
          <p:cNvSpPr>
            <a:spLocks noGrp="1"/>
          </p:cNvSpPr>
          <p:nvPr>
            <p:ph idx="1"/>
          </p:nvPr>
        </p:nvSpPr>
        <p:spPr/>
        <p:txBody>
          <a:bodyPr/>
          <a:lstStyle/>
          <a:p>
            <a:pPr marL="0" indent="0">
              <a:buNone/>
            </a:pPr>
            <a:r>
              <a:rPr lang="en-US" sz="4400" dirty="0"/>
              <a:t>Wabash, Indiana is known for two things. Please name one.</a:t>
            </a:r>
          </a:p>
          <a:p>
            <a:pPr marL="0" indent="0">
              <a:buNone/>
            </a:pPr>
            <a:endParaRPr lang="en-US" dirty="0"/>
          </a:p>
          <a:p>
            <a:pPr marL="0" indent="0" algn="ctr">
              <a:buNone/>
            </a:pPr>
            <a:r>
              <a:rPr lang="en-US" sz="3600" dirty="0"/>
              <a:t>770-896-5812</a:t>
            </a:r>
          </a:p>
          <a:p>
            <a:pPr marL="0" indent="0" algn="ctr">
              <a:buNone/>
            </a:pPr>
            <a:r>
              <a:rPr lang="en-US" sz="3600" dirty="0"/>
              <a:t>Thanks! </a:t>
            </a:r>
          </a:p>
        </p:txBody>
      </p:sp>
    </p:spTree>
    <p:extLst>
      <p:ext uri="{BB962C8B-B14F-4D97-AF65-F5344CB8AC3E}">
        <p14:creationId xmlns:p14="http://schemas.microsoft.com/office/powerpoint/2010/main" val="183345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76" y="342696"/>
            <a:ext cx="10178322" cy="1492132"/>
          </a:xfrm>
        </p:spPr>
        <p:txBody>
          <a:bodyPr/>
          <a:lstStyle/>
          <a:p>
            <a:r>
              <a:rPr lang="en-US" dirty="0" smtClean="0"/>
              <a:t>Fur is </a:t>
            </a:r>
            <a:r>
              <a:rPr lang="en-US" dirty="0" err="1" smtClean="0"/>
              <a:t>gonna</a:t>
            </a:r>
            <a:r>
              <a:rPr lang="en-US" dirty="0" smtClean="0"/>
              <a:t> fly</a:t>
            </a:r>
            <a:endParaRPr lang="en-US" dirty="0"/>
          </a:p>
        </p:txBody>
      </p:sp>
      <p:pic>
        <p:nvPicPr>
          <p:cNvPr id="8" name="Content Placeholder 7" descr="Unknown-1.jpeg"/>
          <p:cNvPicPr>
            <a:picLocks noGrp="1" noChangeAspect="1"/>
          </p:cNvPicPr>
          <p:nvPr>
            <p:ph idx="1"/>
          </p:nvPr>
        </p:nvPicPr>
        <p:blipFill>
          <a:blip r:embed="rId2">
            <a:extLst>
              <a:ext uri="{28A0092B-C50C-407E-A947-70E740481C1C}">
                <a14:useLocalDpi xmlns:a14="http://schemas.microsoft.com/office/drawing/2010/main" val="0"/>
              </a:ext>
            </a:extLst>
          </a:blip>
          <a:srcRect l="-91618" r="-91618"/>
          <a:stretch>
            <a:fillRect/>
          </a:stretch>
        </p:blipFill>
        <p:spPr/>
      </p:pic>
      <p:sp>
        <p:nvSpPr>
          <p:cNvPr id="9" name="TextBox 8"/>
          <p:cNvSpPr txBox="1"/>
          <p:nvPr/>
        </p:nvSpPr>
        <p:spPr>
          <a:xfrm>
            <a:off x="7209701" y="410124"/>
            <a:ext cx="4158523" cy="1477328"/>
          </a:xfrm>
          <a:prstGeom prst="rect">
            <a:avLst/>
          </a:prstGeom>
          <a:noFill/>
        </p:spPr>
        <p:txBody>
          <a:bodyPr wrap="none" rtlCol="0">
            <a:spAutoFit/>
          </a:bodyPr>
          <a:lstStyle/>
          <a:p>
            <a:r>
              <a:rPr lang="en-US" dirty="0" smtClean="0"/>
              <a:t>Teacher’s connection</a:t>
            </a:r>
          </a:p>
          <a:p>
            <a:r>
              <a:rPr lang="en-US" dirty="0" smtClean="0"/>
              <a:t>Transition was fragmented</a:t>
            </a:r>
          </a:p>
          <a:p>
            <a:r>
              <a:rPr lang="en-US" dirty="0" smtClean="0"/>
              <a:t>Only supports offered were day programs</a:t>
            </a:r>
          </a:p>
          <a:p>
            <a:r>
              <a:rPr lang="en-US" dirty="0" smtClean="0"/>
              <a:t>Brian was withdrawn, and felt he had failed </a:t>
            </a:r>
          </a:p>
          <a:p>
            <a:r>
              <a:rPr lang="en-US" dirty="0" smtClean="0"/>
              <a:t>at two fast food jobs</a:t>
            </a:r>
            <a:endParaRPr lang="en-US" dirty="0"/>
          </a:p>
        </p:txBody>
      </p:sp>
    </p:spTree>
    <p:extLst>
      <p:ext uri="{BB962C8B-B14F-4D97-AF65-F5344CB8AC3E}">
        <p14:creationId xmlns:p14="http://schemas.microsoft.com/office/powerpoint/2010/main" val="378637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9159FB1-88FF-41D3-B554-E1C2106289D2}"/>
              </a:ext>
            </a:extLst>
          </p:cNvPr>
          <p:cNvSpPr>
            <a:spLocks noGrp="1"/>
          </p:cNvSpPr>
          <p:nvPr>
            <p:ph type="title"/>
          </p:nvPr>
        </p:nvSpPr>
        <p:spPr>
          <a:xfrm>
            <a:off x="1251678" y="382385"/>
            <a:ext cx="10266406" cy="1119244"/>
          </a:xfrm>
        </p:spPr>
        <p:txBody>
          <a:bodyPr>
            <a:normAutofit/>
          </a:bodyPr>
          <a:lstStyle/>
          <a:p>
            <a:r>
              <a:rPr lang="en-US" sz="3600" dirty="0"/>
              <a:t>What is a Community of Practice and how does it impact social capital?</a:t>
            </a:r>
          </a:p>
        </p:txBody>
      </p:sp>
      <p:sp>
        <p:nvSpPr>
          <p:cNvPr id="5" name="Content Placeholder 4">
            <a:extLst>
              <a:ext uri="{FF2B5EF4-FFF2-40B4-BE49-F238E27FC236}">
                <a16:creationId xmlns:a16="http://schemas.microsoft.com/office/drawing/2014/main" xmlns="" id="{16B836DF-7559-4C86-AEFA-1A39C1902006}"/>
              </a:ext>
            </a:extLst>
          </p:cNvPr>
          <p:cNvSpPr>
            <a:spLocks noGrp="1"/>
          </p:cNvSpPr>
          <p:nvPr>
            <p:ph idx="1"/>
          </p:nvPr>
        </p:nvSpPr>
        <p:spPr>
          <a:xfrm>
            <a:off x="1163594" y="1577131"/>
            <a:ext cx="10266406" cy="4151460"/>
          </a:xfrm>
        </p:spPr>
        <p:txBody>
          <a:bodyPr>
            <a:normAutofit fontScale="25000" lnSpcReduction="20000"/>
          </a:bodyPr>
          <a:lstStyle/>
          <a:p>
            <a:r>
              <a:rPr lang="en-US" sz="7200" dirty="0"/>
              <a:t>It’s not just a phrase…</a:t>
            </a:r>
          </a:p>
          <a:p>
            <a:pPr marL="0" indent="0">
              <a:buNone/>
            </a:pPr>
            <a:endParaRPr lang="en-US" sz="7200" dirty="0"/>
          </a:p>
          <a:p>
            <a:r>
              <a:rPr lang="en-US" sz="7200" dirty="0"/>
              <a:t>A CoP can be thought of as a grassroots method of continuous quality improvement.</a:t>
            </a:r>
          </a:p>
          <a:p>
            <a:pPr marL="0" indent="0">
              <a:buNone/>
            </a:pPr>
            <a:endParaRPr lang="en-US" sz="7200" dirty="0"/>
          </a:p>
          <a:p>
            <a:r>
              <a:rPr lang="en-US" sz="7200" dirty="0"/>
              <a:t>Obviously, it is related to a specific area, both topically and geographically (i.e. Customized Employment, and wherever you are!)</a:t>
            </a:r>
          </a:p>
          <a:p>
            <a:pPr marL="0" indent="0">
              <a:buNone/>
            </a:pPr>
            <a:endParaRPr lang="en-US" sz="7200" dirty="0"/>
          </a:p>
          <a:p>
            <a:r>
              <a:rPr lang="en-US" sz="7200" dirty="0"/>
              <a:t>Social capital happens in our local economies, in our local communities, and outside of the human service systems. Trying to build social capital within our disability and employment systems will only lead to the same conclusions we already know does not produce an employment outcome. </a:t>
            </a:r>
          </a:p>
          <a:p>
            <a:pPr marL="0" indent="0">
              <a:buNone/>
            </a:pPr>
            <a:endParaRPr lang="en-US" sz="7200" dirty="0"/>
          </a:p>
          <a:p>
            <a:pPr marL="0" indent="0">
              <a:buNone/>
            </a:pPr>
            <a:r>
              <a:rPr lang="en-US" sz="7200" dirty="0"/>
              <a:t>“Communities of practice are groups of people who share a concern or a passion for something they do and learn how to do it better as they interact.” </a:t>
            </a:r>
          </a:p>
          <a:p>
            <a:pPr marL="0" indent="0">
              <a:buNone/>
            </a:pPr>
            <a:r>
              <a:rPr lang="en-US" sz="1100" dirty="0"/>
              <a:t>Wenger-Trayner 2015</a:t>
            </a:r>
          </a:p>
        </p:txBody>
      </p:sp>
      <p:sp>
        <p:nvSpPr>
          <p:cNvPr id="2" name="Date Placeholder 1">
            <a:extLst>
              <a:ext uri="{FF2B5EF4-FFF2-40B4-BE49-F238E27FC236}">
                <a16:creationId xmlns:a16="http://schemas.microsoft.com/office/drawing/2014/main" xmlns="" id="{497941B1-A8B8-4BAC-8264-28E0EEC636BF}"/>
              </a:ext>
            </a:extLst>
          </p:cNvPr>
          <p:cNvSpPr>
            <a:spLocks noGrp="1"/>
          </p:cNvSpPr>
          <p:nvPr>
            <p:ph type="dt" sz="half" idx="10"/>
          </p:nvPr>
        </p:nvSpPr>
        <p:spPr/>
        <p:txBody>
          <a:bodyPr/>
          <a:lstStyle/>
          <a:p>
            <a:endParaRPr lang="en-US" dirty="0"/>
          </a:p>
        </p:txBody>
      </p:sp>
      <p:sp>
        <p:nvSpPr>
          <p:cNvPr id="3" name="Slide Number Placeholder 2">
            <a:extLst>
              <a:ext uri="{FF2B5EF4-FFF2-40B4-BE49-F238E27FC236}">
                <a16:creationId xmlns:a16="http://schemas.microsoft.com/office/drawing/2014/main" xmlns="" id="{A388C6E2-56E0-477A-8264-2F93B901515A}"/>
              </a:ext>
            </a:extLst>
          </p:cNvPr>
          <p:cNvSpPr>
            <a:spLocks noGrp="1"/>
          </p:cNvSpPr>
          <p:nvPr>
            <p:ph type="sldNum" sz="quarter" idx="12"/>
          </p:nvPr>
        </p:nvSpPr>
        <p:spPr/>
        <p:txBody>
          <a:bodyPr/>
          <a:lstStyle/>
          <a:p>
            <a:fld id="{4BF369D1-6DDB-455B-BA97-01BCBCE77F23}" type="slidenum">
              <a:rPr lang="en-US" smtClean="0"/>
              <a:t>5</a:t>
            </a:fld>
            <a:endParaRPr lang="en-US" dirty="0"/>
          </a:p>
        </p:txBody>
      </p:sp>
    </p:spTree>
    <p:extLst>
      <p:ext uri="{BB962C8B-B14F-4D97-AF65-F5344CB8AC3E}">
        <p14:creationId xmlns:p14="http://schemas.microsoft.com/office/powerpoint/2010/main" val="135552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BEB1C-4AFB-46B8-AA4E-125F2D0F2D93}"/>
              </a:ext>
            </a:extLst>
          </p:cNvPr>
          <p:cNvSpPr>
            <a:spLocks noGrp="1"/>
          </p:cNvSpPr>
          <p:nvPr>
            <p:ph type="title"/>
          </p:nvPr>
        </p:nvSpPr>
        <p:spPr/>
        <p:txBody>
          <a:bodyPr>
            <a:normAutofit/>
          </a:bodyPr>
          <a:lstStyle/>
          <a:p>
            <a:pPr marL="228600" marR="0" lvl="0" indent="-228600" defTabSz="914400" rtl="0" eaLnBrk="1" fontAlgn="base" latinLnBrk="0" hangingPunct="1">
              <a:lnSpc>
                <a:spcPct val="90000"/>
              </a:lnSpc>
              <a:spcBef>
                <a:spcPts val="1000"/>
              </a:spcBef>
              <a:spcAft>
                <a:spcPts val="0"/>
              </a:spcAft>
              <a:tabLst/>
              <a:defRPr/>
            </a:pPr>
            <a:r>
              <a:rPr kumimoji="0" lang="en-US" sz="2800" b="0" i="0" u="none" strike="noStrike" kern="1200" cap="none" spc="0" normalizeH="0" baseline="0" noProof="0" dirty="0">
                <a:ln>
                  <a:noFill/>
                </a:ln>
                <a:solidFill>
                  <a:schemeClr val="tx1"/>
                </a:solidFill>
                <a:effectLst/>
                <a:uLnTx/>
                <a:uFillTx/>
                <a:latin typeface="Roboto Slab"/>
                <a:ea typeface="+mn-ea"/>
                <a:cs typeface="+mn-cs"/>
              </a:rPr>
              <a:t>CoP members </a:t>
            </a:r>
            <a:r>
              <a:rPr lang="en-US" sz="2800" dirty="0">
                <a:solidFill>
                  <a:schemeClr val="tx1"/>
                </a:solidFill>
                <a:latin typeface="Roboto Slab"/>
                <a:ea typeface="+mn-ea"/>
                <a:cs typeface="+mn-cs"/>
              </a:rPr>
              <a:t>form/start,</a:t>
            </a:r>
            <a:r>
              <a:rPr kumimoji="0" lang="en-US" sz="2800" b="0" i="0" u="none" strike="noStrike" kern="1200" cap="none" spc="0" normalizeH="0" baseline="0" noProof="0" dirty="0">
                <a:ln>
                  <a:noFill/>
                </a:ln>
                <a:solidFill>
                  <a:schemeClr val="tx1"/>
                </a:solidFill>
                <a:effectLst/>
                <a:uLnTx/>
                <a:uFillTx/>
                <a:latin typeface="Roboto Slab"/>
                <a:ea typeface="+mn-ea"/>
                <a:cs typeface="+mn-cs"/>
              </a:rPr>
              <a:t> and join a CoP because:</a:t>
            </a:r>
            <a:br>
              <a:rPr kumimoji="0" lang="en-US" sz="2800" b="0" i="0" u="none" strike="noStrike" kern="1200" cap="none" spc="0" normalizeH="0" baseline="0" noProof="0" dirty="0">
                <a:ln>
                  <a:noFill/>
                </a:ln>
                <a:solidFill>
                  <a:schemeClr val="tx1"/>
                </a:solidFill>
                <a:effectLst/>
                <a:uLnTx/>
                <a:uFillTx/>
                <a:latin typeface="Roboto Slab"/>
                <a:ea typeface="+mn-ea"/>
                <a:cs typeface="+mn-cs"/>
              </a:rPr>
            </a:br>
            <a:endParaRPr lang="en-US" dirty="0">
              <a:solidFill>
                <a:schemeClr val="tx1"/>
              </a:solidFill>
            </a:endParaRPr>
          </a:p>
        </p:txBody>
      </p:sp>
      <p:sp>
        <p:nvSpPr>
          <p:cNvPr id="3" name="Content Placeholder 2">
            <a:extLst>
              <a:ext uri="{FF2B5EF4-FFF2-40B4-BE49-F238E27FC236}">
                <a16:creationId xmlns:a16="http://schemas.microsoft.com/office/drawing/2014/main" xmlns="" id="{B44F7EE9-9157-4DB5-9DBD-6FDAD5D270C8}"/>
              </a:ext>
            </a:extLst>
          </p:cNvPr>
          <p:cNvSpPr>
            <a:spLocks noGrp="1"/>
          </p:cNvSpPr>
          <p:nvPr>
            <p:ph idx="1"/>
          </p:nvPr>
        </p:nvSpPr>
        <p:spPr>
          <a:xfrm>
            <a:off x="838199" y="1501629"/>
            <a:ext cx="10889609" cy="4675334"/>
          </a:xfrm>
        </p:spPr>
        <p:txBody>
          <a:bodyPr/>
          <a:lstStyle/>
          <a:p>
            <a:pPr marL="0" indent="0" algn="l" fontAlgn="base">
              <a:buNone/>
            </a:pPr>
            <a:endParaRPr lang="en-US" b="0" i="0" dirty="0">
              <a:solidFill>
                <a:srgbClr val="666666"/>
              </a:solidFill>
              <a:effectLst/>
              <a:latin typeface="inherit"/>
            </a:endParaRPr>
          </a:p>
          <a:p>
            <a:pPr marL="0" indent="0" algn="l" fontAlgn="base">
              <a:buNone/>
            </a:pPr>
            <a:r>
              <a:rPr lang="en-US" b="0" i="0" dirty="0">
                <a:solidFill>
                  <a:srgbClr val="666666"/>
                </a:solidFill>
                <a:effectLst/>
                <a:latin typeface="inherit"/>
              </a:rPr>
              <a:t>1</a:t>
            </a:r>
            <a:r>
              <a:rPr lang="en-US" b="0" i="0" dirty="0">
                <a:solidFill>
                  <a:schemeClr val="tx1"/>
                </a:solidFill>
                <a:effectLst/>
                <a:latin typeface="inherit"/>
              </a:rPr>
              <a:t>) They care about the domain of interest. (Customized Employment)</a:t>
            </a:r>
          </a:p>
          <a:p>
            <a:pPr marL="0" indent="0" algn="l" fontAlgn="base">
              <a:buNone/>
            </a:pPr>
            <a:endParaRPr lang="en-US" b="0" i="0" dirty="0">
              <a:solidFill>
                <a:schemeClr val="tx1"/>
              </a:solidFill>
              <a:effectLst/>
              <a:latin typeface="inherit"/>
            </a:endParaRPr>
          </a:p>
          <a:p>
            <a:pPr marL="0" indent="0" algn="l" fontAlgn="base">
              <a:buNone/>
            </a:pPr>
            <a:r>
              <a:rPr lang="en-US" b="0" i="0" dirty="0">
                <a:solidFill>
                  <a:schemeClr val="tx1"/>
                </a:solidFill>
                <a:effectLst/>
                <a:latin typeface="inherit"/>
              </a:rPr>
              <a:t>2) They have shared competence and practice. (ACRE-CE Training)</a:t>
            </a:r>
          </a:p>
          <a:p>
            <a:pPr marL="0" indent="0" algn="l" fontAlgn="base">
              <a:buNone/>
            </a:pPr>
            <a:endParaRPr lang="en-US" b="0" i="0" dirty="0">
              <a:solidFill>
                <a:schemeClr val="tx1"/>
              </a:solidFill>
              <a:effectLst/>
              <a:latin typeface="inherit"/>
            </a:endParaRPr>
          </a:p>
          <a:p>
            <a:pPr marL="0" indent="0" algn="l" fontAlgn="base">
              <a:buNone/>
            </a:pPr>
            <a:r>
              <a:rPr lang="en-US" b="0" i="0" dirty="0">
                <a:solidFill>
                  <a:schemeClr val="tx1"/>
                </a:solidFill>
                <a:effectLst/>
                <a:latin typeface="inherit"/>
              </a:rPr>
              <a:t>3) They want to learn together how to develop their practice (at a detailed competence level).</a:t>
            </a:r>
          </a:p>
          <a:p>
            <a:pPr marL="0" indent="0" algn="l" fontAlgn="base">
              <a:buNone/>
            </a:pPr>
            <a:endParaRPr lang="en-US" b="0" i="0" dirty="0">
              <a:solidFill>
                <a:schemeClr val="tx1"/>
              </a:solidFill>
              <a:effectLst/>
              <a:latin typeface="inherit"/>
            </a:endParaRPr>
          </a:p>
          <a:p>
            <a:pPr marL="0" indent="0" algn="l" fontAlgn="base">
              <a:buNone/>
            </a:pPr>
            <a:r>
              <a:rPr lang="en-US" dirty="0">
                <a:solidFill>
                  <a:schemeClr val="tx1"/>
                </a:solidFill>
                <a:latin typeface="inherit"/>
              </a:rPr>
              <a:t>4) Practice! What? Practice! What? You know the answer! PRACTICE!!!</a:t>
            </a:r>
          </a:p>
          <a:p>
            <a:pPr marL="0" indent="0" algn="l" fontAlgn="base">
              <a:buNone/>
            </a:pPr>
            <a:endParaRPr lang="en-US" b="0" i="0" dirty="0">
              <a:solidFill>
                <a:schemeClr val="tx1"/>
              </a:solidFill>
              <a:effectLst/>
              <a:latin typeface="inherit"/>
            </a:endParaRPr>
          </a:p>
          <a:p>
            <a:pPr marL="0" indent="0" algn="l" fontAlgn="base">
              <a:buNone/>
            </a:pPr>
            <a:r>
              <a:rPr lang="en-US" dirty="0">
                <a:solidFill>
                  <a:schemeClr val="tx1"/>
                </a:solidFill>
                <a:latin typeface="inherit"/>
              </a:rPr>
              <a:t>5) Our disability and employment systems lack true CoPs, and in order to understand, build and use social capital, you must commit to practicing and honing those skills. </a:t>
            </a:r>
            <a:endParaRPr lang="en-US" b="0" i="0" dirty="0">
              <a:solidFill>
                <a:schemeClr val="tx1"/>
              </a:solidFill>
              <a:effectLst/>
              <a:latin typeface="inherit"/>
            </a:endParaRPr>
          </a:p>
          <a:p>
            <a:pPr marL="0" indent="0">
              <a:buNone/>
            </a:pPr>
            <a:endParaRPr lang="en-US" dirty="0"/>
          </a:p>
        </p:txBody>
      </p:sp>
      <p:sp>
        <p:nvSpPr>
          <p:cNvPr id="4" name="Date Placeholder 3">
            <a:extLst>
              <a:ext uri="{FF2B5EF4-FFF2-40B4-BE49-F238E27FC236}">
                <a16:creationId xmlns:a16="http://schemas.microsoft.com/office/drawing/2014/main" xmlns="" id="{434325AE-A943-43C6-AAB8-F33FB0793A98}"/>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xmlns="" id="{9DFA35E3-38FF-4F47-A1A6-CF577208240E}"/>
              </a:ext>
            </a:extLst>
          </p:cNvPr>
          <p:cNvSpPr>
            <a:spLocks noGrp="1"/>
          </p:cNvSpPr>
          <p:nvPr>
            <p:ph type="sldNum" sz="quarter" idx="12"/>
          </p:nvPr>
        </p:nvSpPr>
        <p:spPr/>
        <p:txBody>
          <a:bodyPr/>
          <a:lstStyle/>
          <a:p>
            <a:fld id="{4BF369D1-6DDB-455B-BA97-01BCBCE77F23}" type="slidenum">
              <a:rPr lang="en-US" smtClean="0"/>
              <a:t>6</a:t>
            </a:fld>
            <a:endParaRPr lang="en-US" dirty="0"/>
          </a:p>
        </p:txBody>
      </p:sp>
    </p:spTree>
    <p:extLst>
      <p:ext uri="{BB962C8B-B14F-4D97-AF65-F5344CB8AC3E}">
        <p14:creationId xmlns:p14="http://schemas.microsoft.com/office/powerpoint/2010/main" val="310237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34A1002E-E2D2-4EF9-83DB-36D225EA2659}"/>
              </a:ext>
            </a:extLst>
          </p:cNvPr>
          <p:cNvSpPr>
            <a:spLocks noGrp="1"/>
          </p:cNvSpPr>
          <p:nvPr>
            <p:ph type="title"/>
          </p:nvPr>
        </p:nvSpPr>
        <p:spPr/>
        <p:txBody>
          <a:bodyPr>
            <a:normAutofit/>
          </a:bodyPr>
          <a:lstStyle/>
          <a:p>
            <a:r>
              <a:rPr lang="en-US" sz="4000" dirty="0"/>
              <a:t>Basic COMMUNITY OF PRACTICE Principles </a:t>
            </a:r>
          </a:p>
        </p:txBody>
      </p:sp>
      <p:sp>
        <p:nvSpPr>
          <p:cNvPr id="7" name="Content Placeholder 6">
            <a:extLst>
              <a:ext uri="{FF2B5EF4-FFF2-40B4-BE49-F238E27FC236}">
                <a16:creationId xmlns:a16="http://schemas.microsoft.com/office/drawing/2014/main" xmlns="" id="{9AC096F2-FCAB-481B-8308-04C0B5E2F668}"/>
              </a:ext>
            </a:extLst>
          </p:cNvPr>
          <p:cNvSpPr>
            <a:spLocks noGrp="1"/>
          </p:cNvSpPr>
          <p:nvPr>
            <p:ph idx="1"/>
          </p:nvPr>
        </p:nvSpPr>
        <p:spPr>
          <a:xfrm>
            <a:off x="914400" y="1493239"/>
            <a:ext cx="10439400" cy="4683723"/>
          </a:xfrm>
        </p:spPr>
        <p:txBody>
          <a:bodyPr>
            <a:normAutofit lnSpcReduction="10000"/>
          </a:bodyPr>
          <a:lstStyle/>
          <a:p>
            <a:pPr algn="l" fontAlgn="base">
              <a:buFont typeface="+mj-lt"/>
              <a:buAutoNum type="arabicPeriod"/>
            </a:pPr>
            <a:r>
              <a:rPr lang="en-US" sz="2400" b="1" i="0" dirty="0">
                <a:solidFill>
                  <a:schemeClr val="tx1"/>
                </a:solidFill>
                <a:effectLst/>
                <a:latin typeface="inherit"/>
              </a:rPr>
              <a:t>Participation</a:t>
            </a:r>
            <a:r>
              <a:rPr lang="en-US" sz="2400" b="0" i="0" dirty="0">
                <a:solidFill>
                  <a:schemeClr val="tx1"/>
                </a:solidFill>
                <a:effectLst/>
                <a:latin typeface="inherit"/>
              </a:rPr>
              <a:t> – everyone in the community has a voice, can be heard and can contribute to the practice. </a:t>
            </a:r>
          </a:p>
          <a:p>
            <a:pPr algn="l" fontAlgn="base">
              <a:buFont typeface="+mj-lt"/>
              <a:buAutoNum type="arabicPeriod"/>
            </a:pPr>
            <a:r>
              <a:rPr lang="en-US" sz="2400" b="1" i="0" dirty="0">
                <a:solidFill>
                  <a:schemeClr val="tx1"/>
                </a:solidFill>
                <a:effectLst/>
                <a:latin typeface="inherit"/>
              </a:rPr>
              <a:t>Commitment to practice </a:t>
            </a:r>
            <a:r>
              <a:rPr lang="en-US" sz="2400" b="0" i="0" dirty="0">
                <a:solidFill>
                  <a:schemeClr val="tx1"/>
                </a:solidFill>
                <a:effectLst/>
                <a:latin typeface="inherit"/>
              </a:rPr>
              <a:t>– uncovering what works, why we do it, how its done, and to embrace reciprocity with others wanting to learn.</a:t>
            </a:r>
          </a:p>
          <a:p>
            <a:pPr algn="l" fontAlgn="base">
              <a:buFont typeface="+mj-lt"/>
              <a:buAutoNum type="arabicPeriod"/>
            </a:pPr>
            <a:r>
              <a:rPr lang="en-US" sz="2400" b="1" i="0" dirty="0">
                <a:solidFill>
                  <a:schemeClr val="tx1"/>
                </a:solidFill>
                <a:effectLst/>
                <a:latin typeface="inherit"/>
              </a:rPr>
              <a:t>Understanding boundaries and scale </a:t>
            </a:r>
            <a:r>
              <a:rPr lang="en-US" sz="2400" b="0" i="0" dirty="0">
                <a:solidFill>
                  <a:schemeClr val="tx1"/>
                </a:solidFill>
                <a:effectLst/>
                <a:latin typeface="inherit"/>
              </a:rPr>
              <a:t>– purposefully moving toward growth</a:t>
            </a:r>
          </a:p>
          <a:p>
            <a:pPr algn="l" fontAlgn="base">
              <a:buFont typeface="+mj-lt"/>
              <a:buAutoNum type="arabicPeriod"/>
            </a:pPr>
            <a:r>
              <a:rPr lang="en-US" sz="2400" b="1" i="0" dirty="0">
                <a:solidFill>
                  <a:schemeClr val="tx1"/>
                </a:solidFill>
                <a:effectLst/>
                <a:latin typeface="inherit"/>
              </a:rPr>
              <a:t>Reflection </a:t>
            </a:r>
            <a:r>
              <a:rPr lang="en-US" sz="2400" b="0" i="0" dirty="0">
                <a:solidFill>
                  <a:schemeClr val="tx1"/>
                </a:solidFill>
                <a:effectLst/>
                <a:latin typeface="inherit"/>
              </a:rPr>
              <a:t>- using evidence-based conversations as a core practice in itself.</a:t>
            </a:r>
          </a:p>
          <a:p>
            <a:pPr algn="l" fontAlgn="base">
              <a:buFont typeface="+mj-lt"/>
              <a:buAutoNum type="arabicPeriod"/>
            </a:pPr>
            <a:r>
              <a:rPr lang="en-US" sz="2400" b="1" i="0" dirty="0">
                <a:solidFill>
                  <a:schemeClr val="tx1"/>
                </a:solidFill>
                <a:effectLst/>
                <a:latin typeface="inherit"/>
              </a:rPr>
              <a:t>Creativity as a source of energy for practice </a:t>
            </a:r>
            <a:r>
              <a:rPr lang="en-US" sz="2400" b="0" i="0" dirty="0">
                <a:solidFill>
                  <a:schemeClr val="tx1"/>
                </a:solidFill>
                <a:effectLst/>
                <a:latin typeface="inherit"/>
              </a:rPr>
              <a:t>– using imagination, permission to explore, finding new ways of doing things (Discovery as assessment, Fidelity, Customized Job Development)</a:t>
            </a:r>
          </a:p>
          <a:p>
            <a:pPr marL="0" indent="0">
              <a:buNone/>
            </a:pPr>
            <a:endParaRPr lang="en-US" dirty="0"/>
          </a:p>
        </p:txBody>
      </p:sp>
      <p:sp>
        <p:nvSpPr>
          <p:cNvPr id="4" name="Date Placeholder 3">
            <a:extLst>
              <a:ext uri="{FF2B5EF4-FFF2-40B4-BE49-F238E27FC236}">
                <a16:creationId xmlns:a16="http://schemas.microsoft.com/office/drawing/2014/main" xmlns="" id="{E592D9A3-184D-4334-996A-7CEB8B2B08A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xmlns="" id="{F76A083E-4049-4AA9-8B0B-8E6103A55DC0}"/>
              </a:ext>
            </a:extLst>
          </p:cNvPr>
          <p:cNvSpPr>
            <a:spLocks noGrp="1"/>
          </p:cNvSpPr>
          <p:nvPr>
            <p:ph type="sldNum" sz="quarter" idx="12"/>
          </p:nvPr>
        </p:nvSpPr>
        <p:spPr/>
        <p:txBody>
          <a:bodyPr/>
          <a:lstStyle/>
          <a:p>
            <a:fld id="{4BF369D1-6DDB-455B-BA97-01BCBCE77F23}" type="slidenum">
              <a:rPr lang="en-US" smtClean="0"/>
              <a:t>7</a:t>
            </a:fld>
            <a:endParaRPr lang="en-US" dirty="0"/>
          </a:p>
        </p:txBody>
      </p:sp>
    </p:spTree>
    <p:extLst>
      <p:ext uri="{BB962C8B-B14F-4D97-AF65-F5344CB8AC3E}">
        <p14:creationId xmlns:p14="http://schemas.microsoft.com/office/powerpoint/2010/main" val="130365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FE1338-FE42-4EEE-981B-FB1D113601B4}"/>
              </a:ext>
            </a:extLst>
          </p:cNvPr>
          <p:cNvSpPr>
            <a:spLocks noGrp="1"/>
          </p:cNvSpPr>
          <p:nvPr>
            <p:ph idx="1"/>
          </p:nvPr>
        </p:nvSpPr>
        <p:spPr>
          <a:xfrm>
            <a:off x="1251678" y="2286001"/>
            <a:ext cx="10178322" cy="4494178"/>
          </a:xfrm>
        </p:spPr>
        <p:txBody>
          <a:bodyPr>
            <a:normAutofit/>
          </a:bodyPr>
          <a:lstStyle/>
          <a:p>
            <a:pPr marL="0" indent="0">
              <a:buNone/>
            </a:pPr>
            <a:r>
              <a:rPr lang="en-US" sz="3200" dirty="0"/>
              <a:t>“Where people aren’t having fun, they are seldom producing good work.”</a:t>
            </a:r>
          </a:p>
          <a:p>
            <a:pPr marL="0" indent="0">
              <a:buNone/>
            </a:pPr>
            <a:r>
              <a:rPr lang="en-US" sz="3200" dirty="0"/>
              <a:t>_</a:t>
            </a:r>
            <a:r>
              <a:rPr lang="en-US" sz="1800" dirty="0"/>
              <a:t>David Ogilvy, the Father of Advertising and Human Behavior</a:t>
            </a:r>
          </a:p>
        </p:txBody>
      </p:sp>
      <p:sp>
        <p:nvSpPr>
          <p:cNvPr id="7" name="Title 1">
            <a:extLst>
              <a:ext uri="{FF2B5EF4-FFF2-40B4-BE49-F238E27FC236}">
                <a16:creationId xmlns:a16="http://schemas.microsoft.com/office/drawing/2014/main" xmlns="" id="{444579B0-1339-4878-8858-D5BCA9F8DA74}"/>
              </a:ext>
            </a:extLst>
          </p:cNvPr>
          <p:cNvSpPr>
            <a:spLocks noGrp="1"/>
          </p:cNvSpPr>
          <p:nvPr>
            <p:ph type="title"/>
          </p:nvPr>
        </p:nvSpPr>
        <p:spPr>
          <a:xfrm>
            <a:off x="1581785" y="150931"/>
            <a:ext cx="10178322" cy="2055678"/>
          </a:xfrm>
        </p:spPr>
        <p:txBody>
          <a:bodyPr/>
          <a:lstStyle/>
          <a:p>
            <a:endParaRPr lang="en-US" dirty="0"/>
          </a:p>
        </p:txBody>
      </p:sp>
      <p:pic>
        <p:nvPicPr>
          <p:cNvPr id="8" name="Picture 2">
            <a:extLst>
              <a:ext uri="{FF2B5EF4-FFF2-40B4-BE49-F238E27FC236}">
                <a16:creationId xmlns:a16="http://schemas.microsoft.com/office/drawing/2014/main" xmlns="" id="{B1665DA7-992F-4416-8E9F-CF36770CC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396" y="285547"/>
            <a:ext cx="17335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FB0DC7F8-6668-42C8-B2C1-610F9830D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713" y="374316"/>
            <a:ext cx="216217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B676072E-55A2-46E4-986F-0E8333EAA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222" y="4182895"/>
            <a:ext cx="4637966" cy="24982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B410DA01-244F-4C16-9194-418C6903D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0647" y="285547"/>
            <a:ext cx="3124200"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4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xmlns="" id="{BB8C1D0E-0B06-46C9-A8BD-A8E13FF9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1" name="Rectangle 10">
            <a:extLst>
              <a:ext uri="{FF2B5EF4-FFF2-40B4-BE49-F238E27FC236}">
                <a16:creationId xmlns:a16="http://schemas.microsoft.com/office/drawing/2014/main" xmlns="" id="{7D1ADC4A-8537-4084-99C7-F8D378A640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415DEDD7-7B31-4EF1-B7C7-5AEE3208CC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097212D-56CC-12BF-BEBC-69C5DAAA4D33}"/>
              </a:ext>
            </a:extLst>
          </p:cNvPr>
          <p:cNvSpPr>
            <a:spLocks noGrp="1"/>
          </p:cNvSpPr>
          <p:nvPr>
            <p:ph type="title"/>
          </p:nvPr>
        </p:nvSpPr>
        <p:spPr>
          <a:xfrm>
            <a:off x="644849" y="954923"/>
            <a:ext cx="5875694" cy="4504620"/>
          </a:xfrm>
        </p:spPr>
        <p:txBody>
          <a:bodyPr vert="horz" lIns="91440" tIns="45720" rIns="91440" bIns="45720" rtlCol="0" anchor="ctr">
            <a:normAutofit/>
          </a:bodyPr>
          <a:lstStyle/>
          <a:p>
            <a:pPr algn="ctr"/>
            <a:r>
              <a:rPr lang="en-US" sz="6700" spc="800" dirty="0"/>
              <a:t>CREATIVE EMPLOYMENT OUTCOMES</a:t>
            </a:r>
          </a:p>
        </p:txBody>
      </p:sp>
      <p:sp>
        <p:nvSpPr>
          <p:cNvPr id="3" name="Content Placeholder 2">
            <a:extLst>
              <a:ext uri="{FF2B5EF4-FFF2-40B4-BE49-F238E27FC236}">
                <a16:creationId xmlns:a16="http://schemas.microsoft.com/office/drawing/2014/main" xmlns="" id="{C84A3E99-8705-F1E2-1C94-C2F25DEDFAE4}"/>
              </a:ext>
            </a:extLst>
          </p:cNvPr>
          <p:cNvSpPr>
            <a:spLocks noGrp="1"/>
          </p:cNvSpPr>
          <p:nvPr>
            <p:ph idx="1"/>
          </p:nvPr>
        </p:nvSpPr>
        <p:spPr>
          <a:xfrm>
            <a:off x="643157" y="5572664"/>
            <a:ext cx="5877385" cy="841803"/>
          </a:xfrm>
        </p:spPr>
        <p:txBody>
          <a:bodyPr vert="horz" lIns="91440" tIns="45720" rIns="91440" bIns="45720" rtlCol="0" anchor="t">
            <a:normAutofit/>
          </a:bodyPr>
          <a:lstStyle/>
          <a:p>
            <a:pPr marL="0" indent="0" algn="ctr">
              <a:lnSpc>
                <a:spcPct val="100000"/>
              </a:lnSpc>
              <a:buNone/>
            </a:pPr>
            <a:r>
              <a:rPr lang="en-US" b="1" cap="all" spc="400" dirty="0">
                <a:solidFill>
                  <a:schemeClr val="bg2"/>
                </a:solidFill>
              </a:rPr>
              <a:t>WHAT ARE WE DISRUPTING? </a:t>
            </a:r>
          </a:p>
        </p:txBody>
      </p:sp>
      <p:sp>
        <p:nvSpPr>
          <p:cNvPr id="15" name="Freeform: Shape 14">
            <a:extLst>
              <a:ext uri="{FF2B5EF4-FFF2-40B4-BE49-F238E27FC236}">
                <a16:creationId xmlns:a16="http://schemas.microsoft.com/office/drawing/2014/main" xmlns="" id="{3242CC7A-3D6E-47A4-B9D1-860978459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People working on ideas">
            <a:extLst>
              <a:ext uri="{FF2B5EF4-FFF2-40B4-BE49-F238E27FC236}">
                <a16:creationId xmlns:a16="http://schemas.microsoft.com/office/drawing/2014/main" xmlns="" id="{2493FFDA-6D46-A632-55EA-10660AC14B5A}"/>
              </a:ext>
            </a:extLst>
          </p:cNvPr>
          <p:cNvPicPr>
            <a:picLocks noChangeAspect="1"/>
          </p:cNvPicPr>
          <p:nvPr/>
        </p:nvPicPr>
        <p:blipFill rotWithShape="1">
          <a:blip r:embed="rId2"/>
          <a:srcRect l="20787" r="28761" b="2"/>
          <a:stretch/>
        </p:blipFill>
        <p:spPr>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p:spPr>
      </p:pic>
    </p:spTree>
    <p:extLst>
      <p:ext uri="{BB962C8B-B14F-4D97-AF65-F5344CB8AC3E}">
        <p14:creationId xmlns:p14="http://schemas.microsoft.com/office/powerpoint/2010/main" val="401418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619</TotalTime>
  <Words>1936</Words>
  <Application>Microsoft Macintosh PowerPoint</Application>
  <PresentationFormat>Custom</PresentationFormat>
  <Paragraphs>203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Badge</vt:lpstr>
      <vt:lpstr>Creativity, social capital, and disruption! </vt:lpstr>
      <vt:lpstr>WHO’S THE BALD GUY? AND WHAT TO EXPECT IN THIS SESSION</vt:lpstr>
      <vt:lpstr>A reading…</vt:lpstr>
      <vt:lpstr>Fur is gonna fly</vt:lpstr>
      <vt:lpstr>What is a Community of Practice and how does it impact social capital?</vt:lpstr>
      <vt:lpstr>CoP members form/start, and join a CoP because: </vt:lpstr>
      <vt:lpstr>Basic COMMUNITY OF PRACTICE Principles </vt:lpstr>
      <vt:lpstr>PowerPoint Presentation</vt:lpstr>
      <vt:lpstr>CREATIVE EMPLOYMENT OUTCOMES</vt:lpstr>
      <vt:lpstr>THE STATUS QUO IN TRANSITION OR WHAT ARE WE TRYING TO DISRUPT?</vt:lpstr>
      <vt:lpstr>Disruption…</vt:lpstr>
      <vt:lpstr>CREATIVE TYPES OF EMPLOYMENT or disrupting the disability employment landscape</vt:lpstr>
      <vt:lpstr>Sweet memories candy shop</vt:lpstr>
      <vt:lpstr>PowerPoint Presentation</vt:lpstr>
      <vt:lpstr>PowerPoint Presentation</vt:lpstr>
      <vt:lpstr>PowerPoint Presentation</vt:lpstr>
      <vt:lpstr>PowerPoint Presentation</vt:lpstr>
      <vt:lpstr>Why is social capital important?</vt:lpstr>
      <vt:lpstr>9 competencies and 80 plus KSAOs</vt:lpstr>
      <vt:lpstr>An intersection of collaboration: A Core Competency</vt:lpstr>
      <vt:lpstr>Social capital? </vt:lpstr>
      <vt:lpstr>A bit more on what social capital can be:</vt:lpstr>
      <vt:lpstr>Types of social capital</vt:lpstr>
      <vt:lpstr>Types of social capital</vt:lpstr>
      <vt:lpstr>   Quick analysis of social capital</vt:lpstr>
      <vt:lpstr>Steps to build more social capital</vt:lpstr>
      <vt:lpstr>What does strategically enter those networks mean? </vt:lpstr>
      <vt:lpstr>How to use social CAPITAL IN Customized employment</vt:lpstr>
      <vt:lpstr>Enlisting Citizens and Fellow Enthusiasts </vt:lpstr>
      <vt:lpstr>Now what is Social capital again? </vt:lpstr>
      <vt:lpstr>Open Conversation…</vt:lpstr>
      <vt:lpstr>Required (not suggested)  Readings:</vt:lpstr>
      <vt:lpstr>Reverse Q and A exercise </vt:lpstr>
      <vt:lpstr>Book giveaways </vt:lpstr>
      <vt:lpstr>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work culture to a job seeker’s endearing traits</dc:title>
  <dc:creator>Doug Crandell</dc:creator>
  <cp:lastModifiedBy>doug crandell</cp:lastModifiedBy>
  <cp:revision>37</cp:revision>
  <dcterms:created xsi:type="dcterms:W3CDTF">2019-02-25T20:47:37Z</dcterms:created>
  <dcterms:modified xsi:type="dcterms:W3CDTF">2023-07-12T12:01:39Z</dcterms:modified>
</cp:coreProperties>
</file>