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0"/>
  </p:notesMasterIdLst>
  <p:sldIdLst>
    <p:sldId id="256" r:id="rId5"/>
    <p:sldId id="268" r:id="rId6"/>
    <p:sldId id="271" r:id="rId7"/>
    <p:sldId id="279" r:id="rId8"/>
    <p:sldId id="292" r:id="rId9"/>
    <p:sldId id="302" r:id="rId10"/>
    <p:sldId id="342" r:id="rId11"/>
    <p:sldId id="343" r:id="rId12"/>
    <p:sldId id="344" r:id="rId13"/>
    <p:sldId id="345" r:id="rId14"/>
    <p:sldId id="310" r:id="rId15"/>
    <p:sldId id="346" r:id="rId16"/>
    <p:sldId id="312" r:id="rId17"/>
    <p:sldId id="311" r:id="rId18"/>
    <p:sldId id="330" r:id="rId19"/>
    <p:sldId id="314" r:id="rId20"/>
    <p:sldId id="320" r:id="rId21"/>
    <p:sldId id="323" r:id="rId22"/>
    <p:sldId id="329" r:id="rId23"/>
    <p:sldId id="331" r:id="rId24"/>
    <p:sldId id="332" r:id="rId25"/>
    <p:sldId id="333" r:id="rId26"/>
    <p:sldId id="334" r:id="rId27"/>
    <p:sldId id="335" r:id="rId28"/>
    <p:sldId id="336" r:id="rId29"/>
    <p:sldId id="324" r:id="rId30"/>
    <p:sldId id="325" r:id="rId31"/>
    <p:sldId id="326" r:id="rId32"/>
    <p:sldId id="327" r:id="rId33"/>
    <p:sldId id="337" r:id="rId34"/>
    <p:sldId id="338" r:id="rId35"/>
    <p:sldId id="339" r:id="rId36"/>
    <p:sldId id="340" r:id="rId37"/>
    <p:sldId id="341" r:id="rId38"/>
    <p:sldId id="322" r:id="rId39"/>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weitzer, Kara" initials="SK" lastIdx="1" clrIdx="0">
    <p:extLst>
      <p:ext uri="{19B8F6BF-5375-455C-9EA6-DF929625EA0E}">
        <p15:presenceInfo xmlns:p15="http://schemas.microsoft.com/office/powerpoint/2012/main" userId="S::Kara.Schweitzer@state.sd.us::48348cae-20cd-4fcb-9c82-b2fe5400dc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81" autoAdjust="0"/>
    <p:restoredTop sz="94660"/>
  </p:normalViewPr>
  <p:slideViewPr>
    <p:cSldViewPr snapToGrid="0">
      <p:cViewPr varScale="1">
        <p:scale>
          <a:sx n="101" d="100"/>
          <a:sy n="101" d="100"/>
        </p:scale>
        <p:origin x="594"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B37BB2D-0A03-472E-99CA-0F1D4CE74FC2}" type="datetimeFigureOut">
              <a:rPr lang="en-US" smtClean="0"/>
              <a:t>02/24/2025</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86E6BEE-60DF-4DAF-B527-C9BED1CDACEE}" type="slidenum">
              <a:rPr lang="en-US" smtClean="0"/>
              <a:t>‹#›</a:t>
            </a:fld>
            <a:endParaRPr lang="en-US" dirty="0"/>
          </a:p>
        </p:txBody>
      </p:sp>
    </p:spTree>
    <p:extLst>
      <p:ext uri="{BB962C8B-B14F-4D97-AF65-F5344CB8AC3E}">
        <p14:creationId xmlns:p14="http://schemas.microsoft.com/office/powerpoint/2010/main" val="1164197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6E6BEE-60DF-4DAF-B527-C9BED1CDACEE}" type="slidenum">
              <a:rPr lang="en-US" smtClean="0"/>
              <a:t>1</a:t>
            </a:fld>
            <a:endParaRPr lang="en-US" dirty="0"/>
          </a:p>
        </p:txBody>
      </p:sp>
    </p:spTree>
    <p:extLst>
      <p:ext uri="{BB962C8B-B14F-4D97-AF65-F5344CB8AC3E}">
        <p14:creationId xmlns:p14="http://schemas.microsoft.com/office/powerpoint/2010/main" val="1857132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resource students need to get started is sdmylife.com, </a:t>
            </a:r>
          </a:p>
        </p:txBody>
      </p:sp>
      <p:sp>
        <p:nvSpPr>
          <p:cNvPr id="4" name="Slide Number Placeholder 3"/>
          <p:cNvSpPr>
            <a:spLocks noGrp="1"/>
          </p:cNvSpPr>
          <p:nvPr>
            <p:ph type="sldNum" sz="quarter" idx="5"/>
          </p:nvPr>
        </p:nvSpPr>
        <p:spPr/>
        <p:txBody>
          <a:bodyPr/>
          <a:lstStyle/>
          <a:p>
            <a:fld id="{086E6BEE-60DF-4DAF-B527-C9BED1CDACEE}" type="slidenum">
              <a:rPr lang="en-US" smtClean="0"/>
              <a:t>15</a:t>
            </a:fld>
            <a:endParaRPr lang="en-US" dirty="0"/>
          </a:p>
        </p:txBody>
      </p:sp>
    </p:spTree>
    <p:extLst>
      <p:ext uri="{BB962C8B-B14F-4D97-AF65-F5344CB8AC3E}">
        <p14:creationId xmlns:p14="http://schemas.microsoft.com/office/powerpoint/2010/main" val="3497888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6E6BEE-60DF-4DAF-B527-C9BED1CDACEE}" type="slidenum">
              <a:rPr lang="en-US" smtClean="0"/>
              <a:t>16</a:t>
            </a:fld>
            <a:endParaRPr lang="en-US" dirty="0"/>
          </a:p>
        </p:txBody>
      </p:sp>
    </p:spTree>
    <p:extLst>
      <p:ext uri="{BB962C8B-B14F-4D97-AF65-F5344CB8AC3E}">
        <p14:creationId xmlns:p14="http://schemas.microsoft.com/office/powerpoint/2010/main" val="1135587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6E6BEE-60DF-4DAF-B527-C9BED1CDACEE}" type="slidenum">
              <a:rPr lang="en-US" smtClean="0"/>
              <a:t>17</a:t>
            </a:fld>
            <a:endParaRPr lang="en-US" dirty="0"/>
          </a:p>
        </p:txBody>
      </p:sp>
    </p:spTree>
    <p:extLst>
      <p:ext uri="{BB962C8B-B14F-4D97-AF65-F5344CB8AC3E}">
        <p14:creationId xmlns:p14="http://schemas.microsoft.com/office/powerpoint/2010/main" val="4142838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a dashboard looks different for a 9</a:t>
            </a:r>
            <a:r>
              <a:rPr lang="en-US" baseline="30000" dirty="0"/>
              <a:t>th</a:t>
            </a:r>
            <a:r>
              <a:rPr lang="en-US" dirty="0"/>
              <a:t> grader vs. an 11</a:t>
            </a:r>
            <a:r>
              <a:rPr lang="en-US" baseline="30000" dirty="0"/>
              <a:t>th</a:t>
            </a:r>
            <a:r>
              <a:rPr lang="en-US" dirty="0"/>
              <a:t> grader.</a:t>
            </a:r>
          </a:p>
        </p:txBody>
      </p:sp>
      <p:sp>
        <p:nvSpPr>
          <p:cNvPr id="4" name="Slide Number Placeholder 3"/>
          <p:cNvSpPr>
            <a:spLocks noGrp="1"/>
          </p:cNvSpPr>
          <p:nvPr>
            <p:ph type="sldNum" sz="quarter" idx="5"/>
          </p:nvPr>
        </p:nvSpPr>
        <p:spPr/>
        <p:txBody>
          <a:bodyPr/>
          <a:lstStyle/>
          <a:p>
            <a:fld id="{086E6BEE-60DF-4DAF-B527-C9BED1CDACEE}" type="slidenum">
              <a:rPr lang="en-US" smtClean="0"/>
              <a:t>18</a:t>
            </a:fld>
            <a:endParaRPr lang="en-US" dirty="0"/>
          </a:p>
        </p:txBody>
      </p:sp>
    </p:spTree>
    <p:extLst>
      <p:ext uri="{BB962C8B-B14F-4D97-AF65-F5344CB8AC3E}">
        <p14:creationId xmlns:p14="http://schemas.microsoft.com/office/powerpoint/2010/main" val="3960124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located on their dashboard.</a:t>
            </a:r>
          </a:p>
        </p:txBody>
      </p:sp>
      <p:sp>
        <p:nvSpPr>
          <p:cNvPr id="4" name="Slide Number Placeholder 3"/>
          <p:cNvSpPr>
            <a:spLocks noGrp="1"/>
          </p:cNvSpPr>
          <p:nvPr>
            <p:ph type="sldNum" sz="quarter" idx="5"/>
          </p:nvPr>
        </p:nvSpPr>
        <p:spPr/>
        <p:txBody>
          <a:bodyPr/>
          <a:lstStyle/>
          <a:p>
            <a:fld id="{086E6BEE-60DF-4DAF-B527-C9BED1CDACEE}" type="slidenum">
              <a:rPr lang="en-US" smtClean="0"/>
              <a:t>19</a:t>
            </a:fld>
            <a:endParaRPr lang="en-US" dirty="0"/>
          </a:p>
        </p:txBody>
      </p:sp>
    </p:spTree>
    <p:extLst>
      <p:ext uri="{BB962C8B-B14F-4D97-AF65-F5344CB8AC3E}">
        <p14:creationId xmlns:p14="http://schemas.microsoft.com/office/powerpoint/2010/main" val="885659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6E6BEE-60DF-4DAF-B527-C9BED1CDACEE}" type="slidenum">
              <a:rPr lang="en-US" smtClean="0"/>
              <a:t>35</a:t>
            </a:fld>
            <a:endParaRPr lang="en-US" dirty="0"/>
          </a:p>
        </p:txBody>
      </p:sp>
    </p:spTree>
    <p:extLst>
      <p:ext uri="{BB962C8B-B14F-4D97-AF65-F5344CB8AC3E}">
        <p14:creationId xmlns:p14="http://schemas.microsoft.com/office/powerpoint/2010/main" val="2777896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6E6BEE-60DF-4DAF-B527-C9BED1CDACEE}" type="slidenum">
              <a:rPr lang="en-US" smtClean="0"/>
              <a:t>2</a:t>
            </a:fld>
            <a:endParaRPr lang="en-US" dirty="0"/>
          </a:p>
        </p:txBody>
      </p:sp>
    </p:spTree>
    <p:extLst>
      <p:ext uri="{BB962C8B-B14F-4D97-AF65-F5344CB8AC3E}">
        <p14:creationId xmlns:p14="http://schemas.microsoft.com/office/powerpoint/2010/main" val="144231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SDMYLIFE.COM is the ONLY way the student access it. XELLO is just the company that provides the service.</a:t>
            </a:r>
          </a:p>
        </p:txBody>
      </p:sp>
      <p:sp>
        <p:nvSpPr>
          <p:cNvPr id="4" name="Slide Number Placeholder 3"/>
          <p:cNvSpPr>
            <a:spLocks noGrp="1"/>
          </p:cNvSpPr>
          <p:nvPr>
            <p:ph type="sldNum" sz="quarter" idx="5"/>
          </p:nvPr>
        </p:nvSpPr>
        <p:spPr/>
        <p:txBody>
          <a:bodyPr/>
          <a:lstStyle/>
          <a:p>
            <a:fld id="{086E6BEE-60DF-4DAF-B527-C9BED1CDACEE}" type="slidenum">
              <a:rPr lang="en-US" smtClean="0"/>
              <a:t>3</a:t>
            </a:fld>
            <a:endParaRPr lang="en-US" dirty="0"/>
          </a:p>
        </p:txBody>
      </p:sp>
    </p:spTree>
    <p:extLst>
      <p:ext uri="{BB962C8B-B14F-4D97-AF65-F5344CB8AC3E}">
        <p14:creationId xmlns:p14="http://schemas.microsoft.com/office/powerpoint/2010/main" val="40814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6E6BEE-60DF-4DAF-B527-C9BED1CDACEE}" type="slidenum">
              <a:rPr lang="en-US" smtClean="0"/>
              <a:t>4</a:t>
            </a:fld>
            <a:endParaRPr lang="en-US" dirty="0"/>
          </a:p>
        </p:txBody>
      </p:sp>
    </p:spTree>
    <p:extLst>
      <p:ext uri="{BB962C8B-B14F-4D97-AF65-F5344CB8AC3E}">
        <p14:creationId xmlns:p14="http://schemas.microsoft.com/office/powerpoint/2010/main" val="3815251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6E6BEE-60DF-4DAF-B527-C9BED1CDACEE}" type="slidenum">
              <a:rPr lang="en-US" smtClean="0"/>
              <a:t>5</a:t>
            </a:fld>
            <a:endParaRPr lang="en-US" dirty="0"/>
          </a:p>
        </p:txBody>
      </p:sp>
    </p:spTree>
    <p:extLst>
      <p:ext uri="{BB962C8B-B14F-4D97-AF65-F5344CB8AC3E}">
        <p14:creationId xmlns:p14="http://schemas.microsoft.com/office/powerpoint/2010/main" val="2527337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6E6BEE-60DF-4DAF-B527-C9BED1CDACEE}" type="slidenum">
              <a:rPr lang="en-US" smtClean="0"/>
              <a:t>6</a:t>
            </a:fld>
            <a:endParaRPr lang="en-US" dirty="0"/>
          </a:p>
        </p:txBody>
      </p:sp>
    </p:spTree>
    <p:extLst>
      <p:ext uri="{BB962C8B-B14F-4D97-AF65-F5344CB8AC3E}">
        <p14:creationId xmlns:p14="http://schemas.microsoft.com/office/powerpoint/2010/main" val="2892458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choose to get an educator account, and log in, this is what your dashboard will look like. Explain Xello Academy. </a:t>
            </a:r>
          </a:p>
          <a:p>
            <a:endParaRPr lang="en-US" dirty="0"/>
          </a:p>
        </p:txBody>
      </p:sp>
      <p:sp>
        <p:nvSpPr>
          <p:cNvPr id="4" name="Slide Number Placeholder 3"/>
          <p:cNvSpPr>
            <a:spLocks noGrp="1"/>
          </p:cNvSpPr>
          <p:nvPr>
            <p:ph type="sldNum" sz="quarter" idx="5"/>
          </p:nvPr>
        </p:nvSpPr>
        <p:spPr/>
        <p:txBody>
          <a:bodyPr/>
          <a:lstStyle/>
          <a:p>
            <a:fld id="{086E6BEE-60DF-4DAF-B527-C9BED1CDACEE}" type="slidenum">
              <a:rPr lang="en-US" smtClean="0"/>
              <a:t>11</a:t>
            </a:fld>
            <a:endParaRPr lang="en-US" dirty="0"/>
          </a:p>
        </p:txBody>
      </p:sp>
    </p:spTree>
    <p:extLst>
      <p:ext uri="{BB962C8B-B14F-4D97-AF65-F5344CB8AC3E}">
        <p14:creationId xmlns:p14="http://schemas.microsoft.com/office/powerpoint/2010/main" val="322137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6E6BEE-60DF-4DAF-B527-C9BED1CDACEE}" type="slidenum">
              <a:rPr lang="en-US" smtClean="0"/>
              <a:t>13</a:t>
            </a:fld>
            <a:endParaRPr lang="en-US" dirty="0"/>
          </a:p>
        </p:txBody>
      </p:sp>
    </p:spTree>
    <p:extLst>
      <p:ext uri="{BB962C8B-B14F-4D97-AF65-F5344CB8AC3E}">
        <p14:creationId xmlns:p14="http://schemas.microsoft.com/office/powerpoint/2010/main" val="887294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6E6BEE-60DF-4DAF-B527-C9BED1CDACEE}" type="slidenum">
              <a:rPr lang="en-US" smtClean="0"/>
              <a:t>14</a:t>
            </a:fld>
            <a:endParaRPr lang="en-US" dirty="0"/>
          </a:p>
        </p:txBody>
      </p:sp>
    </p:spTree>
    <p:extLst>
      <p:ext uri="{BB962C8B-B14F-4D97-AF65-F5344CB8AC3E}">
        <p14:creationId xmlns:p14="http://schemas.microsoft.com/office/powerpoint/2010/main" val="2133219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02/24/2025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02/24/2025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02/24/2025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02/24/2025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02/24/2025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02/24/2025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02/24/2025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02/24/2025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02/24/2025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02/24/2025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02/24/2025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6.sv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mailto:john.doe@k12.sd.u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Kara.Schweitzer@state.sd.us" TargetMode="External"/><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1.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mailto:Kara.Schweitzer@state.sd.us" TargetMode="Externa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pn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F733B-C4E7-4E25-8B8B-D6879F5D0F85}"/>
              </a:ext>
            </a:extLst>
          </p:cNvPr>
          <p:cNvSpPr>
            <a:spLocks noGrp="1"/>
          </p:cNvSpPr>
          <p:nvPr>
            <p:ph type="ctrTitle"/>
          </p:nvPr>
        </p:nvSpPr>
        <p:spPr>
          <a:xfrm>
            <a:off x="464650" y="2202873"/>
            <a:ext cx="10993549" cy="821488"/>
          </a:xfrm>
        </p:spPr>
        <p:txBody>
          <a:bodyPr>
            <a:noAutofit/>
          </a:bodyPr>
          <a:lstStyle/>
          <a:p>
            <a:r>
              <a:rPr lang="en-US" sz="4800" dirty="0">
                <a:latin typeface="Calibri"/>
                <a:cs typeface="Calibri"/>
              </a:rPr>
              <a:t>SDMyLife 101</a:t>
            </a:r>
            <a:endParaRPr lang="en-US" sz="4800" dirty="0">
              <a:latin typeface="Calibri" panose="020F0502020204030204" pitchFamily="34" charset="0"/>
              <a:cs typeface="Calibri" panose="020F0502020204030204" pitchFamily="34" charset="0"/>
            </a:endParaRPr>
          </a:p>
        </p:txBody>
      </p:sp>
      <p:pic>
        <p:nvPicPr>
          <p:cNvPr id="5" name="Picture 4" descr="Text&#10;&#10;Description automatically generated">
            <a:extLst>
              <a:ext uri="{FF2B5EF4-FFF2-40B4-BE49-F238E27FC236}">
                <a16:creationId xmlns:a16="http://schemas.microsoft.com/office/drawing/2014/main" id="{58AE6663-9F69-4034-9C25-0C91394449C2}"/>
              </a:ext>
            </a:extLst>
          </p:cNvPr>
          <p:cNvPicPr>
            <a:picLocks noChangeAspect="1"/>
          </p:cNvPicPr>
          <p:nvPr/>
        </p:nvPicPr>
        <p:blipFill>
          <a:blip r:embed="rId4"/>
          <a:stretch>
            <a:fillRect/>
          </a:stretch>
        </p:blipFill>
        <p:spPr>
          <a:xfrm>
            <a:off x="6240260" y="4919671"/>
            <a:ext cx="5159749" cy="1141538"/>
          </a:xfrm>
          <a:prstGeom prst="rect">
            <a:avLst/>
          </a:prstGeom>
        </p:spPr>
      </p:pic>
      <p:sp>
        <p:nvSpPr>
          <p:cNvPr id="3" name="TextBox 2">
            <a:extLst>
              <a:ext uri="{FF2B5EF4-FFF2-40B4-BE49-F238E27FC236}">
                <a16:creationId xmlns:a16="http://schemas.microsoft.com/office/drawing/2014/main" id="{37D64B0C-0E35-B496-7A95-801E9BA11377}"/>
              </a:ext>
            </a:extLst>
          </p:cNvPr>
          <p:cNvSpPr txBox="1"/>
          <p:nvPr/>
        </p:nvSpPr>
        <p:spPr>
          <a:xfrm>
            <a:off x="7639396" y="889462"/>
            <a:ext cx="3898669" cy="1015663"/>
          </a:xfrm>
          <a:prstGeom prst="rect">
            <a:avLst/>
          </a:prstGeom>
          <a:noFill/>
        </p:spPr>
        <p:txBody>
          <a:bodyPr wrap="square" rtlCol="0">
            <a:spAutoFit/>
          </a:bodyPr>
          <a:lstStyle/>
          <a:p>
            <a:pPr algn="r"/>
            <a:r>
              <a:rPr lang="en-US" sz="2000" dirty="0">
                <a:solidFill>
                  <a:schemeClr val="accent1"/>
                </a:solidFill>
              </a:rPr>
              <a:t>Kara Schweitzer</a:t>
            </a:r>
          </a:p>
          <a:p>
            <a:pPr algn="r"/>
            <a:r>
              <a:rPr lang="en-US" sz="2000" dirty="0">
                <a:solidFill>
                  <a:schemeClr val="accent1"/>
                </a:solidFill>
              </a:rPr>
              <a:t>605.280.7501</a:t>
            </a:r>
          </a:p>
          <a:p>
            <a:pPr algn="r"/>
            <a:r>
              <a:rPr lang="en-US" sz="2000" dirty="0">
                <a:solidFill>
                  <a:schemeClr val="accent1"/>
                </a:solidFill>
              </a:rPr>
              <a:t>kara.schweitzer@state.sd.us</a:t>
            </a:r>
          </a:p>
        </p:txBody>
      </p:sp>
    </p:spTree>
    <p:custDataLst>
      <p:tags r:id="rId1"/>
    </p:custDataLst>
    <p:extLst>
      <p:ext uri="{BB962C8B-B14F-4D97-AF65-F5344CB8AC3E}">
        <p14:creationId xmlns:p14="http://schemas.microsoft.com/office/powerpoint/2010/main" val="3432839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17884D-F436-AD60-62B7-E9EDB670AF70}"/>
              </a:ext>
            </a:extLst>
          </p:cNvPr>
          <p:cNvPicPr>
            <a:picLocks noChangeAspect="1"/>
          </p:cNvPicPr>
          <p:nvPr/>
        </p:nvPicPr>
        <p:blipFill>
          <a:blip r:embed="rId2"/>
          <a:stretch>
            <a:fillRect/>
          </a:stretch>
        </p:blipFill>
        <p:spPr>
          <a:xfrm>
            <a:off x="341644" y="1678074"/>
            <a:ext cx="10921960" cy="4008121"/>
          </a:xfrm>
          <a:prstGeom prst="rect">
            <a:avLst/>
          </a:prstGeom>
        </p:spPr>
      </p:pic>
    </p:spTree>
    <p:extLst>
      <p:ext uri="{BB962C8B-B14F-4D97-AF65-F5344CB8AC3E}">
        <p14:creationId xmlns:p14="http://schemas.microsoft.com/office/powerpoint/2010/main" val="972874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91FC6-4ADD-1DE3-B185-D91BA596BFBA}"/>
              </a:ext>
            </a:extLst>
          </p:cNvPr>
          <p:cNvSpPr>
            <a:spLocks noGrp="1"/>
          </p:cNvSpPr>
          <p:nvPr>
            <p:ph type="title"/>
          </p:nvPr>
        </p:nvSpPr>
        <p:spPr/>
        <p:txBody>
          <a:bodyPr/>
          <a:lstStyle/>
          <a:p>
            <a:r>
              <a:rPr lang="en-US" dirty="0"/>
              <a:t>SDMyLife – educator dashboard</a:t>
            </a:r>
          </a:p>
        </p:txBody>
      </p:sp>
      <p:pic>
        <p:nvPicPr>
          <p:cNvPr id="4" name="Picture 3" descr="Text&#10;&#10;Description automatically generated">
            <a:extLst>
              <a:ext uri="{FF2B5EF4-FFF2-40B4-BE49-F238E27FC236}">
                <a16:creationId xmlns:a16="http://schemas.microsoft.com/office/drawing/2014/main" id="{B7AEF9CA-38DA-1701-B353-4B8C928F3565}"/>
              </a:ext>
            </a:extLst>
          </p:cNvPr>
          <p:cNvPicPr>
            <a:picLocks noChangeAspect="1"/>
          </p:cNvPicPr>
          <p:nvPr/>
        </p:nvPicPr>
        <p:blipFill>
          <a:blip r:embed="rId3"/>
          <a:stretch>
            <a:fillRect/>
          </a:stretch>
        </p:blipFill>
        <p:spPr>
          <a:xfrm>
            <a:off x="8628611" y="892370"/>
            <a:ext cx="2862839" cy="633372"/>
          </a:xfrm>
          <a:prstGeom prst="rect">
            <a:avLst/>
          </a:prstGeom>
        </p:spPr>
      </p:pic>
      <p:pic>
        <p:nvPicPr>
          <p:cNvPr id="7" name="Picture 6">
            <a:extLst>
              <a:ext uri="{FF2B5EF4-FFF2-40B4-BE49-F238E27FC236}">
                <a16:creationId xmlns:a16="http://schemas.microsoft.com/office/drawing/2014/main" id="{5985424D-7C51-13F2-7E32-E1D2219EF0B4}"/>
              </a:ext>
            </a:extLst>
          </p:cNvPr>
          <p:cNvPicPr>
            <a:picLocks noChangeAspect="1"/>
          </p:cNvPicPr>
          <p:nvPr/>
        </p:nvPicPr>
        <p:blipFill>
          <a:blip r:embed="rId4"/>
          <a:stretch>
            <a:fillRect/>
          </a:stretch>
        </p:blipFill>
        <p:spPr>
          <a:xfrm>
            <a:off x="889000" y="2026764"/>
            <a:ext cx="9872133" cy="4750540"/>
          </a:xfrm>
          <a:prstGeom prst="rect">
            <a:avLst/>
          </a:prstGeom>
        </p:spPr>
      </p:pic>
      <p:sp>
        <p:nvSpPr>
          <p:cNvPr id="8" name="Oval 7">
            <a:extLst>
              <a:ext uri="{FF2B5EF4-FFF2-40B4-BE49-F238E27FC236}">
                <a16:creationId xmlns:a16="http://schemas.microsoft.com/office/drawing/2014/main" id="{F28369F5-1451-7005-80D7-E4B55F17B4C6}"/>
              </a:ext>
            </a:extLst>
          </p:cNvPr>
          <p:cNvSpPr/>
          <p:nvPr/>
        </p:nvSpPr>
        <p:spPr>
          <a:xfrm>
            <a:off x="5328458" y="2793076"/>
            <a:ext cx="2377440" cy="93102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5731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148D2B-2209-83ED-BA68-06B8EF4C063D}"/>
              </a:ext>
            </a:extLst>
          </p:cNvPr>
          <p:cNvPicPr>
            <a:picLocks noChangeAspect="1"/>
          </p:cNvPicPr>
          <p:nvPr/>
        </p:nvPicPr>
        <p:blipFill>
          <a:blip r:embed="rId2"/>
          <a:stretch>
            <a:fillRect/>
          </a:stretch>
        </p:blipFill>
        <p:spPr>
          <a:xfrm>
            <a:off x="921099" y="971625"/>
            <a:ext cx="10349802" cy="4914749"/>
          </a:xfrm>
          <a:prstGeom prst="rect">
            <a:avLst/>
          </a:prstGeom>
        </p:spPr>
      </p:pic>
      <p:sp>
        <p:nvSpPr>
          <p:cNvPr id="5" name="TextBox 4">
            <a:extLst>
              <a:ext uri="{FF2B5EF4-FFF2-40B4-BE49-F238E27FC236}">
                <a16:creationId xmlns:a16="http://schemas.microsoft.com/office/drawing/2014/main" id="{E146B57F-1EA0-A404-95C9-645FBF7179E4}"/>
              </a:ext>
            </a:extLst>
          </p:cNvPr>
          <p:cNvSpPr txBox="1"/>
          <p:nvPr/>
        </p:nvSpPr>
        <p:spPr>
          <a:xfrm>
            <a:off x="6923314" y="5744079"/>
            <a:ext cx="5424121" cy="646331"/>
          </a:xfrm>
          <a:prstGeom prst="rect">
            <a:avLst/>
          </a:prstGeom>
          <a:noFill/>
        </p:spPr>
        <p:txBody>
          <a:bodyPr wrap="square" rtlCol="0">
            <a:spAutoFit/>
          </a:bodyPr>
          <a:lstStyle/>
          <a:p>
            <a:r>
              <a:rPr lang="en-US" sz="3600" dirty="0">
                <a:solidFill>
                  <a:schemeClr val="accent2"/>
                </a:solidFill>
              </a:rPr>
              <a:t>Takes approx. 1.5 hours</a:t>
            </a:r>
          </a:p>
        </p:txBody>
      </p:sp>
    </p:spTree>
    <p:extLst>
      <p:ext uri="{BB962C8B-B14F-4D97-AF65-F5344CB8AC3E}">
        <p14:creationId xmlns:p14="http://schemas.microsoft.com/office/powerpoint/2010/main" val="3018531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DCAB-820A-9614-1E98-558EAF4C9542}"/>
              </a:ext>
            </a:extLst>
          </p:cNvPr>
          <p:cNvSpPr>
            <a:spLocks noGrp="1"/>
          </p:cNvSpPr>
          <p:nvPr>
            <p:ph type="title"/>
          </p:nvPr>
        </p:nvSpPr>
        <p:spPr/>
        <p:txBody>
          <a:bodyPr/>
          <a:lstStyle/>
          <a:p>
            <a:r>
              <a:rPr lang="en-US" dirty="0"/>
              <a:t>Student Xello accounts</a:t>
            </a:r>
          </a:p>
        </p:txBody>
      </p:sp>
      <p:pic>
        <p:nvPicPr>
          <p:cNvPr id="5" name="Picture 4" descr="Text&#10;&#10;Description automatically generated">
            <a:extLst>
              <a:ext uri="{FF2B5EF4-FFF2-40B4-BE49-F238E27FC236}">
                <a16:creationId xmlns:a16="http://schemas.microsoft.com/office/drawing/2014/main" id="{BD43572D-D0B1-B218-2036-33061A9FFB74}"/>
              </a:ext>
            </a:extLst>
          </p:cNvPr>
          <p:cNvPicPr>
            <a:picLocks noChangeAspect="1"/>
          </p:cNvPicPr>
          <p:nvPr/>
        </p:nvPicPr>
        <p:blipFill>
          <a:blip r:embed="rId3"/>
          <a:stretch>
            <a:fillRect/>
          </a:stretch>
        </p:blipFill>
        <p:spPr>
          <a:xfrm>
            <a:off x="8628611" y="892370"/>
            <a:ext cx="2862839" cy="633372"/>
          </a:xfrm>
          <a:prstGeom prst="rect">
            <a:avLst/>
          </a:prstGeom>
        </p:spPr>
      </p:pic>
      <p:sp>
        <p:nvSpPr>
          <p:cNvPr id="11" name="TextBox 10">
            <a:extLst>
              <a:ext uri="{FF2B5EF4-FFF2-40B4-BE49-F238E27FC236}">
                <a16:creationId xmlns:a16="http://schemas.microsoft.com/office/drawing/2014/main" id="{F136B73B-697D-381C-6BD4-7718B2FFE603}"/>
              </a:ext>
            </a:extLst>
          </p:cNvPr>
          <p:cNvSpPr txBox="1"/>
          <p:nvPr/>
        </p:nvSpPr>
        <p:spPr>
          <a:xfrm>
            <a:off x="414771" y="2359933"/>
            <a:ext cx="8945359" cy="3795911"/>
          </a:xfrm>
          <a:prstGeom prst="rect">
            <a:avLst/>
          </a:prstGeom>
          <a:noFill/>
        </p:spPr>
        <p:txBody>
          <a:bodyPr wrap="square">
            <a:spAutoFit/>
          </a:bodyPr>
          <a:lstStyle/>
          <a:p>
            <a:pPr marL="285750" indent="-285750" rtl="0" fontAlgn="base">
              <a:spcBef>
                <a:spcPts val="2000"/>
              </a:spcBef>
              <a:spcAft>
                <a:spcPts val="0"/>
              </a:spcAft>
              <a:buFont typeface="Arial" panose="020B0604020202020204" pitchFamily="34" charset="0"/>
              <a:buChar char="•"/>
            </a:pPr>
            <a:r>
              <a:rPr lang="en-US" sz="2800" b="0" i="0" u="none" strike="noStrike" dirty="0">
                <a:solidFill>
                  <a:schemeClr val="accent1"/>
                </a:solidFill>
                <a:effectLst/>
                <a:latin typeface="Lustria"/>
              </a:rPr>
              <a:t>Student  Xello accounts are affiliated with their SIMS number (state student ID), NOT their school district.</a:t>
            </a:r>
          </a:p>
          <a:p>
            <a:pPr marL="285750" indent="-285750" rtl="0" fontAlgn="base">
              <a:spcBef>
                <a:spcPts val="2000"/>
              </a:spcBef>
              <a:spcAft>
                <a:spcPts val="0"/>
              </a:spcAft>
              <a:buFont typeface="Arial" panose="020B0604020202020204" pitchFamily="34" charset="0"/>
              <a:buChar char="•"/>
            </a:pPr>
            <a:endParaRPr lang="en-US" sz="2800" b="0" i="0" u="none" strike="noStrike" dirty="0">
              <a:solidFill>
                <a:schemeClr val="accent1"/>
              </a:solidFill>
              <a:effectLst/>
              <a:latin typeface="Arial" panose="020B0604020202020204" pitchFamily="34" charset="0"/>
            </a:endParaRPr>
          </a:p>
          <a:p>
            <a:pPr marL="285750" indent="-285750" rtl="0" fontAlgn="base">
              <a:spcBef>
                <a:spcPts val="0"/>
              </a:spcBef>
              <a:spcAft>
                <a:spcPts val="0"/>
              </a:spcAft>
              <a:buFont typeface="Arial" panose="020B0604020202020204" pitchFamily="34" charset="0"/>
              <a:buChar char="•"/>
            </a:pPr>
            <a:r>
              <a:rPr lang="en-US" sz="2800" b="0" i="0" u="none" strike="noStrike" dirty="0">
                <a:solidFill>
                  <a:schemeClr val="accent1"/>
                </a:solidFill>
                <a:effectLst/>
                <a:latin typeface="Lustria"/>
              </a:rPr>
              <a:t>Student SIMS numbers DO NOT CHANGE regardless of where the student is enrolled in school.</a:t>
            </a:r>
          </a:p>
          <a:p>
            <a:pPr marL="285750" indent="-285750" rtl="0" fontAlgn="base">
              <a:spcBef>
                <a:spcPts val="0"/>
              </a:spcBef>
              <a:spcAft>
                <a:spcPts val="0"/>
              </a:spcAft>
              <a:buFont typeface="Arial" panose="020B0604020202020204" pitchFamily="34" charset="0"/>
              <a:buChar char="•"/>
            </a:pPr>
            <a:endParaRPr lang="en-US" sz="2800" b="0" i="0" u="none" strike="noStrike" dirty="0">
              <a:solidFill>
                <a:schemeClr val="accent1"/>
              </a:solidFill>
              <a:effectLst/>
              <a:latin typeface="Arial" panose="020B0604020202020204" pitchFamily="34" charset="0"/>
            </a:endParaRPr>
          </a:p>
          <a:p>
            <a:pPr marL="285750" indent="-285750" rtl="0" fontAlgn="base">
              <a:spcBef>
                <a:spcPts val="0"/>
              </a:spcBef>
              <a:spcAft>
                <a:spcPts val="0"/>
              </a:spcAft>
              <a:buFont typeface="Arial" panose="020B0604020202020204" pitchFamily="34" charset="0"/>
              <a:buChar char="•"/>
            </a:pPr>
            <a:r>
              <a:rPr lang="en-US" sz="2800" b="0" i="0" u="none" strike="noStrike" dirty="0">
                <a:solidFill>
                  <a:schemeClr val="accent1"/>
                </a:solidFill>
                <a:effectLst/>
                <a:latin typeface="Lustria"/>
              </a:rPr>
              <a:t>Therefore, the student SIMS number and Xello account follow the student from school to school to school. </a:t>
            </a:r>
            <a:endParaRPr lang="en-US" sz="2800" b="0" i="0" u="none" strike="noStrike" dirty="0">
              <a:solidFill>
                <a:schemeClr val="accent1"/>
              </a:solidFill>
              <a:effectLst/>
              <a:latin typeface="Arial" panose="020B0604020202020204" pitchFamily="34" charset="0"/>
            </a:endParaRPr>
          </a:p>
        </p:txBody>
      </p:sp>
      <p:pic>
        <p:nvPicPr>
          <p:cNvPr id="6" name="Graphic 5" descr="Magician Hat with solid fill">
            <a:extLst>
              <a:ext uri="{FF2B5EF4-FFF2-40B4-BE49-F238E27FC236}">
                <a16:creationId xmlns:a16="http://schemas.microsoft.com/office/drawing/2014/main" id="{99EA0AC3-1267-3FE5-FA44-C67AC572BD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60130" y="3113115"/>
            <a:ext cx="1957647" cy="1957647"/>
          </a:xfrm>
          <a:prstGeom prst="rect">
            <a:avLst/>
          </a:prstGeom>
        </p:spPr>
      </p:pic>
    </p:spTree>
    <p:extLst>
      <p:ext uri="{BB962C8B-B14F-4D97-AF65-F5344CB8AC3E}">
        <p14:creationId xmlns:p14="http://schemas.microsoft.com/office/powerpoint/2010/main" val="3470409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DCAB-820A-9614-1E98-558EAF4C9542}"/>
              </a:ext>
            </a:extLst>
          </p:cNvPr>
          <p:cNvSpPr>
            <a:spLocks noGrp="1"/>
          </p:cNvSpPr>
          <p:nvPr>
            <p:ph type="title"/>
          </p:nvPr>
        </p:nvSpPr>
        <p:spPr/>
        <p:txBody>
          <a:bodyPr/>
          <a:lstStyle/>
          <a:p>
            <a:r>
              <a:rPr lang="en-US" dirty="0"/>
              <a:t>Sdmylife &amp; infinite campus</a:t>
            </a:r>
          </a:p>
        </p:txBody>
      </p:sp>
      <p:pic>
        <p:nvPicPr>
          <p:cNvPr id="5" name="Picture 4" descr="Text&#10;&#10;Description automatically generated">
            <a:extLst>
              <a:ext uri="{FF2B5EF4-FFF2-40B4-BE49-F238E27FC236}">
                <a16:creationId xmlns:a16="http://schemas.microsoft.com/office/drawing/2014/main" id="{BD43572D-D0B1-B218-2036-33061A9FFB74}"/>
              </a:ext>
            </a:extLst>
          </p:cNvPr>
          <p:cNvPicPr>
            <a:picLocks noChangeAspect="1"/>
          </p:cNvPicPr>
          <p:nvPr/>
        </p:nvPicPr>
        <p:blipFill>
          <a:blip r:embed="rId3"/>
          <a:stretch>
            <a:fillRect/>
          </a:stretch>
        </p:blipFill>
        <p:spPr>
          <a:xfrm>
            <a:off x="8628611" y="892370"/>
            <a:ext cx="2862839" cy="633372"/>
          </a:xfrm>
          <a:prstGeom prst="rect">
            <a:avLst/>
          </a:prstGeom>
        </p:spPr>
      </p:pic>
      <p:sp>
        <p:nvSpPr>
          <p:cNvPr id="11" name="TextBox 10">
            <a:extLst>
              <a:ext uri="{FF2B5EF4-FFF2-40B4-BE49-F238E27FC236}">
                <a16:creationId xmlns:a16="http://schemas.microsoft.com/office/drawing/2014/main" id="{F136B73B-697D-381C-6BD4-7718B2FFE603}"/>
              </a:ext>
            </a:extLst>
          </p:cNvPr>
          <p:cNvSpPr txBox="1"/>
          <p:nvPr/>
        </p:nvSpPr>
        <p:spPr>
          <a:xfrm>
            <a:off x="644368" y="2532838"/>
            <a:ext cx="3285604" cy="4247317"/>
          </a:xfrm>
          <a:prstGeom prst="rect">
            <a:avLst/>
          </a:prstGeom>
          <a:noFill/>
        </p:spPr>
        <p:txBody>
          <a:bodyPr wrap="square">
            <a:spAutoFit/>
          </a:bodyPr>
          <a:lstStyle/>
          <a:p>
            <a:pPr rtl="0" fontAlgn="base">
              <a:spcBef>
                <a:spcPts val="0"/>
              </a:spcBef>
              <a:spcAft>
                <a:spcPts val="0"/>
              </a:spcAft>
            </a:pPr>
            <a:r>
              <a:rPr lang="en-US" sz="2400" b="1" i="0" u="none" strike="noStrike" dirty="0">
                <a:solidFill>
                  <a:srgbClr val="000000"/>
                </a:solidFill>
                <a:effectLst/>
                <a:latin typeface="Roboto" panose="02000000000000000000" pitchFamily="2" charset="0"/>
              </a:rPr>
              <a:t>Local </a:t>
            </a:r>
            <a:r>
              <a:rPr lang="en-US" sz="2400" b="1" dirty="0">
                <a:solidFill>
                  <a:srgbClr val="000000"/>
                </a:solidFill>
                <a:latin typeface="Roboto" panose="02000000000000000000" pitchFamily="2" charset="0"/>
              </a:rPr>
              <a:t>School District</a:t>
            </a:r>
          </a:p>
          <a:p>
            <a:pPr rtl="0" fontAlgn="base">
              <a:spcBef>
                <a:spcPts val="0"/>
              </a:spcBef>
              <a:spcAft>
                <a:spcPts val="0"/>
              </a:spcAft>
            </a:pPr>
            <a:endParaRPr lang="en-US" sz="2400" b="1" i="0" u="none" strike="noStrike" dirty="0">
              <a:solidFill>
                <a:srgbClr val="000000"/>
              </a:solidFill>
              <a:effectLst/>
              <a:latin typeface="Roboto" panose="02000000000000000000" pitchFamily="2" charset="0"/>
            </a:endParaRP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Roboto" panose="02000000000000000000" pitchFamily="2" charset="0"/>
              </a:rPr>
              <a:t>Maintains daily local Infinite Campus enrollment data to ensure student access to Xello.</a:t>
            </a:r>
          </a:p>
          <a:p>
            <a:pPr marL="285750" indent="-285750"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Roboto" panose="02000000000000000000" pitchFamily="2" charset="0"/>
            </a:endParaRP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Roboto" panose="02000000000000000000" pitchFamily="2" charset="0"/>
              </a:rPr>
              <a:t>Collaborates with SD School districts as needed to monitor and document student enrollment changes.</a:t>
            </a:r>
          </a:p>
          <a:p>
            <a:pPr rtl="0" fontAlgn="base">
              <a:spcBef>
                <a:spcPts val="0"/>
              </a:spcBef>
              <a:spcAft>
                <a:spcPts val="0"/>
              </a:spcAft>
            </a:pPr>
            <a:endParaRPr lang="en-US" sz="2400" b="1" i="0" u="none" strike="noStrike" dirty="0">
              <a:solidFill>
                <a:srgbClr val="000000"/>
              </a:solidFill>
              <a:effectLst/>
              <a:latin typeface="Roboto" panose="02000000000000000000" pitchFamily="2" charset="0"/>
            </a:endParaRPr>
          </a:p>
          <a:p>
            <a:pPr rtl="0" fontAlgn="base">
              <a:spcBef>
                <a:spcPts val="0"/>
              </a:spcBef>
              <a:spcAft>
                <a:spcPts val="0"/>
              </a:spcAft>
              <a:buFont typeface="Arial" panose="020B0604020202020204" pitchFamily="34" charset="0"/>
              <a:buChar char="•"/>
            </a:pPr>
            <a:endParaRPr lang="en-US" dirty="0">
              <a:solidFill>
                <a:srgbClr val="000000"/>
              </a:solidFill>
              <a:latin typeface="Roboto" panose="02000000000000000000" pitchFamily="2" charset="0"/>
            </a:endParaRPr>
          </a:p>
        </p:txBody>
      </p:sp>
      <p:sp>
        <p:nvSpPr>
          <p:cNvPr id="14" name="TextBox 13">
            <a:extLst>
              <a:ext uri="{FF2B5EF4-FFF2-40B4-BE49-F238E27FC236}">
                <a16:creationId xmlns:a16="http://schemas.microsoft.com/office/drawing/2014/main" id="{F0DC8142-2B6A-9F62-F7F2-350BB4474311}"/>
              </a:ext>
            </a:extLst>
          </p:cNvPr>
          <p:cNvSpPr txBox="1"/>
          <p:nvPr/>
        </p:nvSpPr>
        <p:spPr>
          <a:xfrm>
            <a:off x="5011839" y="2532838"/>
            <a:ext cx="2761990" cy="4062651"/>
          </a:xfrm>
          <a:prstGeom prst="rect">
            <a:avLst/>
          </a:prstGeom>
          <a:noFill/>
        </p:spPr>
        <p:txBody>
          <a:bodyPr wrap="square">
            <a:spAutoFit/>
          </a:bodyPr>
          <a:lstStyle/>
          <a:p>
            <a:pPr rtl="0" fontAlgn="base">
              <a:spcBef>
                <a:spcPts val="0"/>
              </a:spcBef>
              <a:spcAft>
                <a:spcPts val="0"/>
              </a:spcAft>
            </a:pPr>
            <a:r>
              <a:rPr lang="en-US" sz="2400" b="1" i="0" u="none" strike="noStrike" dirty="0">
                <a:solidFill>
                  <a:srgbClr val="000000"/>
                </a:solidFill>
                <a:effectLst/>
                <a:latin typeface="Roboto" panose="02000000000000000000" pitchFamily="2" charset="0"/>
              </a:rPr>
              <a:t>SD DOE</a:t>
            </a:r>
          </a:p>
          <a:p>
            <a:pPr rtl="0" fontAlgn="base">
              <a:spcBef>
                <a:spcPts val="0"/>
              </a:spcBef>
              <a:spcAft>
                <a:spcPts val="0"/>
              </a:spcAft>
            </a:pPr>
            <a:endParaRPr lang="en-US" sz="2400" b="1" i="0" u="none" strike="noStrike" dirty="0">
              <a:solidFill>
                <a:srgbClr val="000000"/>
              </a:solidFill>
              <a:effectLst/>
              <a:latin typeface="Roboto" panose="02000000000000000000" pitchFamily="2" charset="0"/>
            </a:endParaRP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Roboto" panose="02000000000000000000" pitchFamily="2" charset="0"/>
              </a:rPr>
              <a:t>Monitors and maintains daily state Infinite Campus data files from local school districts.</a:t>
            </a:r>
          </a:p>
          <a:p>
            <a:pPr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Roboto" panose="02000000000000000000" pitchFamily="2" charset="0"/>
            </a:endParaRP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Roboto" panose="02000000000000000000" pitchFamily="2" charset="0"/>
              </a:rPr>
              <a:t>Sends daily state Infinite Campus data file to Xello overnight. </a:t>
            </a:r>
          </a:p>
          <a:p>
            <a:pPr rtl="0" fontAlgn="base">
              <a:spcBef>
                <a:spcPts val="0"/>
              </a:spcBef>
              <a:spcAft>
                <a:spcPts val="0"/>
              </a:spcAft>
            </a:pPr>
            <a:endParaRPr lang="en-US" sz="2400" b="1" dirty="0">
              <a:solidFill>
                <a:srgbClr val="000000"/>
              </a:solidFill>
              <a:latin typeface="Roboto" panose="02000000000000000000" pitchFamily="2" charset="0"/>
            </a:endParaRPr>
          </a:p>
          <a:p>
            <a:pPr rtl="0" fontAlgn="base">
              <a:spcBef>
                <a:spcPts val="0"/>
              </a:spcBef>
              <a:spcAft>
                <a:spcPts val="0"/>
              </a:spcAft>
            </a:pPr>
            <a:endParaRPr lang="en-US" sz="2400" b="1" i="0" u="none" strike="noStrike" dirty="0">
              <a:solidFill>
                <a:srgbClr val="000000"/>
              </a:solidFill>
              <a:effectLst/>
              <a:latin typeface="Roboto" panose="02000000000000000000" pitchFamily="2" charset="0"/>
            </a:endParaRPr>
          </a:p>
        </p:txBody>
      </p:sp>
      <p:sp>
        <p:nvSpPr>
          <p:cNvPr id="16" name="TextBox 15">
            <a:extLst>
              <a:ext uri="{FF2B5EF4-FFF2-40B4-BE49-F238E27FC236}">
                <a16:creationId xmlns:a16="http://schemas.microsoft.com/office/drawing/2014/main" id="{590A210A-1B19-C29E-CEF0-ED4D6DE3BAB6}"/>
              </a:ext>
            </a:extLst>
          </p:cNvPr>
          <p:cNvSpPr txBox="1"/>
          <p:nvPr/>
        </p:nvSpPr>
        <p:spPr>
          <a:xfrm>
            <a:off x="8628611" y="2532838"/>
            <a:ext cx="2560320" cy="2492990"/>
          </a:xfrm>
          <a:prstGeom prst="rect">
            <a:avLst/>
          </a:prstGeom>
          <a:noFill/>
        </p:spPr>
        <p:txBody>
          <a:bodyPr wrap="square">
            <a:spAutoFit/>
          </a:bodyPr>
          <a:lstStyle/>
          <a:p>
            <a:pPr rtl="0" fontAlgn="base">
              <a:spcBef>
                <a:spcPts val="0"/>
              </a:spcBef>
              <a:spcAft>
                <a:spcPts val="0"/>
              </a:spcAft>
            </a:pPr>
            <a:r>
              <a:rPr lang="en-US" sz="2400" b="1" dirty="0">
                <a:solidFill>
                  <a:srgbClr val="000000"/>
                </a:solidFill>
                <a:latin typeface="Roboto" panose="02000000000000000000" pitchFamily="2" charset="0"/>
              </a:rPr>
              <a:t>Xello</a:t>
            </a:r>
          </a:p>
          <a:p>
            <a:pPr rtl="0" fontAlgn="base">
              <a:spcBef>
                <a:spcPts val="0"/>
              </a:spcBef>
              <a:spcAft>
                <a:spcPts val="0"/>
              </a:spcAft>
            </a:pPr>
            <a:endParaRPr lang="en-US" sz="2400" b="1" dirty="0">
              <a:solidFill>
                <a:srgbClr val="000000"/>
              </a:solidFill>
              <a:latin typeface="Roboto" panose="02000000000000000000" pitchFamily="2" charset="0"/>
            </a:endParaRP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Roboto" panose="02000000000000000000" pitchFamily="2" charset="0"/>
              </a:rPr>
              <a:t>Uses daily state Infinite Campus file data to </a:t>
            </a:r>
            <a:r>
              <a:rPr lang="en-US" sz="1800" b="1" i="0" u="sng" dirty="0">
                <a:solidFill>
                  <a:srgbClr val="000000"/>
                </a:solidFill>
                <a:effectLst/>
                <a:latin typeface="Roboto" panose="02000000000000000000" pitchFamily="2" charset="0"/>
              </a:rPr>
              <a:t>CREATE, </a:t>
            </a:r>
            <a:r>
              <a:rPr lang="en-US" sz="1800" b="0" i="0" u="none" strike="noStrike" dirty="0">
                <a:solidFill>
                  <a:srgbClr val="000000"/>
                </a:solidFill>
                <a:effectLst/>
                <a:latin typeface="Roboto" panose="02000000000000000000" pitchFamily="2" charset="0"/>
              </a:rPr>
              <a:t>manage, and maintain student access to Xello. </a:t>
            </a:r>
            <a:endParaRPr lang="en-US" sz="2400" b="1" i="0" u="none" strike="noStrike" dirty="0">
              <a:solidFill>
                <a:srgbClr val="000000"/>
              </a:solidFill>
              <a:effectLst/>
              <a:latin typeface="Roboto" panose="02000000000000000000" pitchFamily="2" charset="0"/>
            </a:endParaRPr>
          </a:p>
        </p:txBody>
      </p:sp>
      <p:pic>
        <p:nvPicPr>
          <p:cNvPr id="18" name="Graphic 17" descr="Chevron arrows with solid fill">
            <a:extLst>
              <a:ext uri="{FF2B5EF4-FFF2-40B4-BE49-F238E27FC236}">
                <a16:creationId xmlns:a16="http://schemas.microsoft.com/office/drawing/2014/main" id="{000FA446-CE4B-694B-71E3-176F8971C7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74913" y="2405603"/>
            <a:ext cx="914400" cy="914400"/>
          </a:xfrm>
          <a:prstGeom prst="rect">
            <a:avLst/>
          </a:prstGeom>
        </p:spPr>
      </p:pic>
      <p:pic>
        <p:nvPicPr>
          <p:cNvPr id="19" name="Graphic 18" descr="Chevron arrows with solid fill">
            <a:extLst>
              <a:ext uri="{FF2B5EF4-FFF2-40B4-BE49-F238E27FC236}">
                <a16:creationId xmlns:a16="http://schemas.microsoft.com/office/drawing/2014/main" id="{47F9D492-D300-D5F9-8A61-56B761DFB8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08310" y="2405603"/>
            <a:ext cx="914400" cy="914400"/>
          </a:xfrm>
          <a:prstGeom prst="rect">
            <a:avLst/>
          </a:prstGeom>
        </p:spPr>
      </p:pic>
    </p:spTree>
    <p:extLst>
      <p:ext uri="{BB962C8B-B14F-4D97-AF65-F5344CB8AC3E}">
        <p14:creationId xmlns:p14="http://schemas.microsoft.com/office/powerpoint/2010/main" val="184724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91FC6-4ADD-1DE3-B185-D91BA596BFBA}"/>
              </a:ext>
            </a:extLst>
          </p:cNvPr>
          <p:cNvSpPr>
            <a:spLocks noGrp="1"/>
          </p:cNvSpPr>
          <p:nvPr>
            <p:ph type="title"/>
          </p:nvPr>
        </p:nvSpPr>
        <p:spPr/>
        <p:txBody>
          <a:bodyPr/>
          <a:lstStyle/>
          <a:p>
            <a:r>
              <a:rPr lang="en-US" dirty="0"/>
              <a:t>SDMyLife.com</a:t>
            </a:r>
          </a:p>
        </p:txBody>
      </p:sp>
      <p:pic>
        <p:nvPicPr>
          <p:cNvPr id="4" name="Picture 3" descr="Text&#10;&#10;Description automatically generated">
            <a:extLst>
              <a:ext uri="{FF2B5EF4-FFF2-40B4-BE49-F238E27FC236}">
                <a16:creationId xmlns:a16="http://schemas.microsoft.com/office/drawing/2014/main" id="{B7AEF9CA-38DA-1701-B353-4B8C928F3565}"/>
              </a:ext>
            </a:extLst>
          </p:cNvPr>
          <p:cNvPicPr>
            <a:picLocks noChangeAspect="1"/>
          </p:cNvPicPr>
          <p:nvPr/>
        </p:nvPicPr>
        <p:blipFill>
          <a:blip r:embed="rId3"/>
          <a:stretch>
            <a:fillRect/>
          </a:stretch>
        </p:blipFill>
        <p:spPr>
          <a:xfrm>
            <a:off x="8628611" y="892370"/>
            <a:ext cx="2862839" cy="633372"/>
          </a:xfrm>
          <a:prstGeom prst="rect">
            <a:avLst/>
          </a:prstGeom>
        </p:spPr>
      </p:pic>
      <p:pic>
        <p:nvPicPr>
          <p:cNvPr id="1026" name="Picture 2">
            <a:extLst>
              <a:ext uri="{FF2B5EF4-FFF2-40B4-BE49-F238E27FC236}">
                <a16:creationId xmlns:a16="http://schemas.microsoft.com/office/drawing/2014/main" id="{1F6FFD3A-F5AB-4E51-7C94-3EB6D9A053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570" y="1986742"/>
            <a:ext cx="10640990" cy="4655433"/>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EEC50DA6-64F8-925C-488E-39A5B319C243}"/>
              </a:ext>
            </a:extLst>
          </p:cNvPr>
          <p:cNvSpPr/>
          <p:nvPr/>
        </p:nvSpPr>
        <p:spPr>
          <a:xfrm>
            <a:off x="10640753" y="1986742"/>
            <a:ext cx="789709" cy="48213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975187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DCAB-820A-9614-1E98-558EAF4C9542}"/>
              </a:ext>
            </a:extLst>
          </p:cNvPr>
          <p:cNvSpPr>
            <a:spLocks noGrp="1"/>
          </p:cNvSpPr>
          <p:nvPr>
            <p:ph type="title"/>
          </p:nvPr>
        </p:nvSpPr>
        <p:spPr/>
        <p:txBody>
          <a:bodyPr/>
          <a:lstStyle/>
          <a:p>
            <a:r>
              <a:rPr lang="en-US" dirty="0"/>
              <a:t>Xello student log in</a:t>
            </a:r>
          </a:p>
        </p:txBody>
      </p:sp>
      <p:pic>
        <p:nvPicPr>
          <p:cNvPr id="5" name="Picture 4" descr="Text&#10;&#10;Description automatically generated">
            <a:extLst>
              <a:ext uri="{FF2B5EF4-FFF2-40B4-BE49-F238E27FC236}">
                <a16:creationId xmlns:a16="http://schemas.microsoft.com/office/drawing/2014/main" id="{BD43572D-D0B1-B218-2036-33061A9FFB74}"/>
              </a:ext>
            </a:extLst>
          </p:cNvPr>
          <p:cNvPicPr>
            <a:picLocks noChangeAspect="1"/>
          </p:cNvPicPr>
          <p:nvPr/>
        </p:nvPicPr>
        <p:blipFill>
          <a:blip r:embed="rId3"/>
          <a:stretch>
            <a:fillRect/>
          </a:stretch>
        </p:blipFill>
        <p:spPr>
          <a:xfrm>
            <a:off x="8628611" y="892370"/>
            <a:ext cx="2862839" cy="633372"/>
          </a:xfrm>
          <a:prstGeom prst="rect">
            <a:avLst/>
          </a:prstGeom>
        </p:spPr>
      </p:pic>
      <p:sp>
        <p:nvSpPr>
          <p:cNvPr id="11" name="TextBox 10">
            <a:extLst>
              <a:ext uri="{FF2B5EF4-FFF2-40B4-BE49-F238E27FC236}">
                <a16:creationId xmlns:a16="http://schemas.microsoft.com/office/drawing/2014/main" id="{F136B73B-697D-381C-6BD4-7718B2FFE603}"/>
              </a:ext>
            </a:extLst>
          </p:cNvPr>
          <p:cNvSpPr txBox="1"/>
          <p:nvPr/>
        </p:nvSpPr>
        <p:spPr>
          <a:xfrm>
            <a:off x="1114672" y="2946428"/>
            <a:ext cx="5668514" cy="2616101"/>
          </a:xfrm>
          <a:prstGeom prst="rect">
            <a:avLst/>
          </a:prstGeom>
          <a:noFill/>
        </p:spPr>
        <p:txBody>
          <a:bodyPr wrap="square">
            <a:spAutoFit/>
          </a:bodyPr>
          <a:lstStyle/>
          <a:p>
            <a:pPr rtl="0" fontAlgn="base">
              <a:spcBef>
                <a:spcPts val="0"/>
              </a:spcBef>
              <a:spcAft>
                <a:spcPts val="0"/>
              </a:spcAft>
            </a:pPr>
            <a:r>
              <a:rPr lang="en-US" sz="2400" b="0" i="0" u="none" strike="noStrike" dirty="0">
                <a:solidFill>
                  <a:schemeClr val="accent1"/>
                </a:solidFill>
                <a:effectLst/>
                <a:latin typeface="Lustria"/>
              </a:rPr>
              <a:t>Logging in to SDMyLife:</a:t>
            </a:r>
          </a:p>
          <a:p>
            <a:pPr rtl="0" fontAlgn="base">
              <a:spcBef>
                <a:spcPts val="0"/>
              </a:spcBef>
              <a:spcAft>
                <a:spcPts val="0"/>
              </a:spcAft>
            </a:pPr>
            <a:endParaRPr lang="en-US" sz="2400" b="0" i="0" u="none" strike="noStrike" dirty="0">
              <a:solidFill>
                <a:schemeClr val="accent1"/>
              </a:solidFill>
              <a:effectLst/>
              <a:latin typeface="Arial" panose="020B0604020202020204" pitchFamily="34" charset="0"/>
            </a:endParaRPr>
          </a:p>
          <a:p>
            <a:pPr marL="742950" lvl="1" indent="-285750" rtl="0" fontAlgn="base">
              <a:spcBef>
                <a:spcPts val="600"/>
              </a:spcBef>
              <a:spcAft>
                <a:spcPts val="0"/>
              </a:spcAft>
              <a:buFont typeface="Arial" panose="020B0604020202020204" pitchFamily="34" charset="0"/>
              <a:buChar char="•"/>
            </a:pPr>
            <a:r>
              <a:rPr lang="en-US" sz="2400" b="0" i="0" u="none" strike="noStrike" dirty="0">
                <a:solidFill>
                  <a:schemeClr val="accent2"/>
                </a:solidFill>
                <a:effectLst/>
                <a:latin typeface="Lustria"/>
              </a:rPr>
              <a:t>Username: k12 email address</a:t>
            </a:r>
          </a:p>
          <a:p>
            <a:pPr lvl="1" rtl="0" fontAlgn="base">
              <a:spcBef>
                <a:spcPts val="600"/>
              </a:spcBef>
              <a:spcAft>
                <a:spcPts val="0"/>
              </a:spcAft>
            </a:pPr>
            <a:r>
              <a:rPr lang="en-US" sz="2400" dirty="0">
                <a:solidFill>
                  <a:schemeClr val="accent2"/>
                </a:solidFill>
                <a:latin typeface="Lustria"/>
              </a:rPr>
              <a:t>	(</a:t>
            </a:r>
            <a:r>
              <a:rPr lang="en-US" sz="2400" dirty="0">
                <a:solidFill>
                  <a:schemeClr val="accent2"/>
                </a:solidFill>
                <a:latin typeface="Lustria"/>
                <a:hlinkClick r:id="rId4"/>
              </a:rPr>
              <a:t>john.doe@k12.sd.us</a:t>
            </a:r>
            <a:r>
              <a:rPr lang="en-US" sz="2400" dirty="0">
                <a:solidFill>
                  <a:schemeClr val="accent2"/>
                </a:solidFill>
                <a:latin typeface="Lustria"/>
              </a:rPr>
              <a:t>)</a:t>
            </a:r>
          </a:p>
          <a:p>
            <a:pPr lvl="1" rtl="0" fontAlgn="base">
              <a:spcBef>
                <a:spcPts val="600"/>
              </a:spcBef>
              <a:spcAft>
                <a:spcPts val="0"/>
              </a:spcAft>
            </a:pPr>
            <a:endParaRPr lang="en-US" sz="2400" dirty="0">
              <a:solidFill>
                <a:schemeClr val="accent2"/>
              </a:solidFill>
              <a:latin typeface="Lustria"/>
            </a:endParaRPr>
          </a:p>
          <a:p>
            <a:pPr marL="800100" lvl="1" indent="-342900" rtl="0" fontAlgn="base">
              <a:spcBef>
                <a:spcPts val="600"/>
              </a:spcBef>
              <a:spcAft>
                <a:spcPts val="0"/>
              </a:spcAft>
              <a:buFont typeface="Arial" panose="020B0604020202020204" pitchFamily="34" charset="0"/>
              <a:buChar char="•"/>
            </a:pPr>
            <a:r>
              <a:rPr lang="en-US" sz="2400" dirty="0">
                <a:solidFill>
                  <a:schemeClr val="accent2"/>
                </a:solidFill>
                <a:latin typeface="Lustria"/>
              </a:rPr>
              <a:t>Password: k12 email password</a:t>
            </a:r>
          </a:p>
        </p:txBody>
      </p:sp>
      <p:pic>
        <p:nvPicPr>
          <p:cNvPr id="4" name="Picture 3">
            <a:extLst>
              <a:ext uri="{FF2B5EF4-FFF2-40B4-BE49-F238E27FC236}">
                <a16:creationId xmlns:a16="http://schemas.microsoft.com/office/drawing/2014/main" id="{2AE950C8-B6A4-22E5-A384-AFF811AACEFD}"/>
              </a:ext>
            </a:extLst>
          </p:cNvPr>
          <p:cNvPicPr>
            <a:picLocks noChangeAspect="1"/>
          </p:cNvPicPr>
          <p:nvPr/>
        </p:nvPicPr>
        <p:blipFill>
          <a:blip r:embed="rId5"/>
          <a:stretch>
            <a:fillRect/>
          </a:stretch>
        </p:blipFill>
        <p:spPr>
          <a:xfrm>
            <a:off x="7091756" y="2202019"/>
            <a:ext cx="4519052" cy="4031329"/>
          </a:xfrm>
          <a:prstGeom prst="rect">
            <a:avLst/>
          </a:prstGeom>
        </p:spPr>
      </p:pic>
    </p:spTree>
    <p:extLst>
      <p:ext uri="{BB962C8B-B14F-4D97-AF65-F5344CB8AC3E}">
        <p14:creationId xmlns:p14="http://schemas.microsoft.com/office/powerpoint/2010/main" val="2667134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91FC6-4ADD-1DE3-B185-D91BA596BFBA}"/>
              </a:ext>
            </a:extLst>
          </p:cNvPr>
          <p:cNvSpPr>
            <a:spLocks noGrp="1"/>
          </p:cNvSpPr>
          <p:nvPr>
            <p:ph type="title"/>
          </p:nvPr>
        </p:nvSpPr>
        <p:spPr/>
        <p:txBody>
          <a:bodyPr/>
          <a:lstStyle/>
          <a:p>
            <a:r>
              <a:rPr lang="en-US" dirty="0"/>
              <a:t>SDMyLife – Student view</a:t>
            </a:r>
          </a:p>
        </p:txBody>
      </p:sp>
      <p:pic>
        <p:nvPicPr>
          <p:cNvPr id="4" name="Picture 3" descr="Text&#10;&#10;Description automatically generated">
            <a:extLst>
              <a:ext uri="{FF2B5EF4-FFF2-40B4-BE49-F238E27FC236}">
                <a16:creationId xmlns:a16="http://schemas.microsoft.com/office/drawing/2014/main" id="{EFE4472E-DAF5-1AF4-43C9-31DB089F1BF4}"/>
              </a:ext>
            </a:extLst>
          </p:cNvPr>
          <p:cNvPicPr>
            <a:picLocks noChangeAspect="1"/>
          </p:cNvPicPr>
          <p:nvPr/>
        </p:nvPicPr>
        <p:blipFill>
          <a:blip r:embed="rId3"/>
          <a:stretch>
            <a:fillRect/>
          </a:stretch>
        </p:blipFill>
        <p:spPr>
          <a:xfrm>
            <a:off x="8628611" y="892370"/>
            <a:ext cx="2862839" cy="633372"/>
          </a:xfrm>
          <a:prstGeom prst="rect">
            <a:avLst/>
          </a:prstGeom>
        </p:spPr>
      </p:pic>
      <p:sp>
        <p:nvSpPr>
          <p:cNvPr id="7" name="TextBox 6">
            <a:extLst>
              <a:ext uri="{FF2B5EF4-FFF2-40B4-BE49-F238E27FC236}">
                <a16:creationId xmlns:a16="http://schemas.microsoft.com/office/drawing/2014/main" id="{11B5EEF1-1448-8D89-D5E1-0B8314102D63}"/>
              </a:ext>
            </a:extLst>
          </p:cNvPr>
          <p:cNvSpPr txBox="1"/>
          <p:nvPr/>
        </p:nvSpPr>
        <p:spPr>
          <a:xfrm>
            <a:off x="3048693" y="3244334"/>
            <a:ext cx="6097384" cy="369332"/>
          </a:xfrm>
          <a:prstGeom prst="rect">
            <a:avLst/>
          </a:prstGeom>
          <a:noFill/>
        </p:spPr>
        <p:txBody>
          <a:bodyPr wrap="square">
            <a:spAutoFit/>
          </a:bodyPr>
          <a:lstStyle/>
          <a:p>
            <a:r>
              <a:rPr lang="en-US" b="0" dirty="0">
                <a:effectLst/>
              </a:rPr>
              <a:t> </a:t>
            </a:r>
            <a:endParaRPr lang="en-US" dirty="0"/>
          </a:p>
        </p:txBody>
      </p:sp>
      <p:pic>
        <p:nvPicPr>
          <p:cNvPr id="5" name="Picture 4">
            <a:extLst>
              <a:ext uri="{FF2B5EF4-FFF2-40B4-BE49-F238E27FC236}">
                <a16:creationId xmlns:a16="http://schemas.microsoft.com/office/drawing/2014/main" id="{56DBF265-AAEA-E90F-CA63-C49E1A6F67E1}"/>
              </a:ext>
            </a:extLst>
          </p:cNvPr>
          <p:cNvPicPr>
            <a:picLocks noChangeAspect="1"/>
          </p:cNvPicPr>
          <p:nvPr/>
        </p:nvPicPr>
        <p:blipFill>
          <a:blip r:embed="rId4"/>
          <a:stretch>
            <a:fillRect/>
          </a:stretch>
        </p:blipFill>
        <p:spPr>
          <a:xfrm>
            <a:off x="1077623" y="1963320"/>
            <a:ext cx="9661814" cy="4657913"/>
          </a:xfrm>
          <a:prstGeom prst="rect">
            <a:avLst/>
          </a:prstGeom>
        </p:spPr>
      </p:pic>
      <p:sp>
        <p:nvSpPr>
          <p:cNvPr id="3" name="Oval 2">
            <a:extLst>
              <a:ext uri="{FF2B5EF4-FFF2-40B4-BE49-F238E27FC236}">
                <a16:creationId xmlns:a16="http://schemas.microsoft.com/office/drawing/2014/main" id="{CD1AD7A4-3CB6-A7C0-FE6B-F611D0BB1EDB}"/>
              </a:ext>
            </a:extLst>
          </p:cNvPr>
          <p:cNvSpPr/>
          <p:nvPr/>
        </p:nvSpPr>
        <p:spPr>
          <a:xfrm>
            <a:off x="5175539" y="2905125"/>
            <a:ext cx="752475" cy="70854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5274A39A-1E30-E91A-A087-8526710C9626}"/>
              </a:ext>
            </a:extLst>
          </p:cNvPr>
          <p:cNvCxnSpPr>
            <a:cxnSpLocks/>
          </p:cNvCxnSpPr>
          <p:nvPr/>
        </p:nvCxnSpPr>
        <p:spPr>
          <a:xfrm flipH="1" flipV="1">
            <a:off x="7753350" y="3952875"/>
            <a:ext cx="1809750" cy="52387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TextBox 10">
            <a:extLst>
              <a:ext uri="{FF2B5EF4-FFF2-40B4-BE49-F238E27FC236}">
                <a16:creationId xmlns:a16="http://schemas.microsoft.com/office/drawing/2014/main" id="{A42E849E-5BE6-49BB-E7B3-837528793BD3}"/>
              </a:ext>
            </a:extLst>
          </p:cNvPr>
          <p:cNvSpPr txBox="1"/>
          <p:nvPr/>
        </p:nvSpPr>
        <p:spPr>
          <a:xfrm>
            <a:off x="9658349" y="3876585"/>
            <a:ext cx="2162175" cy="1200329"/>
          </a:xfrm>
          <a:prstGeom prst="rect">
            <a:avLst/>
          </a:prstGeom>
          <a:noFill/>
        </p:spPr>
        <p:txBody>
          <a:bodyPr wrap="square" rtlCol="0">
            <a:spAutoFit/>
          </a:bodyPr>
          <a:lstStyle/>
          <a:p>
            <a:r>
              <a:rPr lang="en-US" dirty="0"/>
              <a:t>Any progress students have made is easy to access on their dashboard!</a:t>
            </a:r>
          </a:p>
        </p:txBody>
      </p:sp>
    </p:spTree>
    <p:extLst>
      <p:ext uri="{BB962C8B-B14F-4D97-AF65-F5344CB8AC3E}">
        <p14:creationId xmlns:p14="http://schemas.microsoft.com/office/powerpoint/2010/main" val="2133752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C371F-171A-0168-0C48-2326F7A65ABA}"/>
              </a:ext>
            </a:extLst>
          </p:cNvPr>
          <p:cNvSpPr>
            <a:spLocks noGrp="1"/>
          </p:cNvSpPr>
          <p:nvPr>
            <p:ph type="title"/>
          </p:nvPr>
        </p:nvSpPr>
        <p:spPr/>
        <p:txBody>
          <a:bodyPr/>
          <a:lstStyle/>
          <a:p>
            <a:r>
              <a:rPr lang="en-US" dirty="0"/>
              <a:t>Student dashboard</a:t>
            </a:r>
          </a:p>
        </p:txBody>
      </p:sp>
      <p:pic>
        <p:nvPicPr>
          <p:cNvPr id="5" name="Picture 4">
            <a:extLst>
              <a:ext uri="{FF2B5EF4-FFF2-40B4-BE49-F238E27FC236}">
                <a16:creationId xmlns:a16="http://schemas.microsoft.com/office/drawing/2014/main" id="{E6338307-4CE4-7503-8A9F-42D476623E37}"/>
              </a:ext>
            </a:extLst>
          </p:cNvPr>
          <p:cNvPicPr>
            <a:picLocks noChangeAspect="1"/>
          </p:cNvPicPr>
          <p:nvPr/>
        </p:nvPicPr>
        <p:blipFill>
          <a:blip r:embed="rId3"/>
          <a:stretch>
            <a:fillRect/>
          </a:stretch>
        </p:blipFill>
        <p:spPr>
          <a:xfrm>
            <a:off x="6017400" y="837268"/>
            <a:ext cx="4734338" cy="5900151"/>
          </a:xfrm>
          <a:prstGeom prst="rect">
            <a:avLst/>
          </a:prstGeom>
        </p:spPr>
      </p:pic>
      <p:pic>
        <p:nvPicPr>
          <p:cNvPr id="7" name="Picture 6">
            <a:extLst>
              <a:ext uri="{FF2B5EF4-FFF2-40B4-BE49-F238E27FC236}">
                <a16:creationId xmlns:a16="http://schemas.microsoft.com/office/drawing/2014/main" id="{066D0573-14C2-435B-23EA-AC3BA97D2FF6}"/>
              </a:ext>
            </a:extLst>
          </p:cNvPr>
          <p:cNvPicPr>
            <a:picLocks noChangeAspect="1"/>
          </p:cNvPicPr>
          <p:nvPr/>
        </p:nvPicPr>
        <p:blipFill>
          <a:blip r:embed="rId4"/>
          <a:stretch>
            <a:fillRect/>
          </a:stretch>
        </p:blipFill>
        <p:spPr>
          <a:xfrm>
            <a:off x="1109514" y="2080009"/>
            <a:ext cx="4314136" cy="4516734"/>
          </a:xfrm>
          <a:prstGeom prst="rect">
            <a:avLst/>
          </a:prstGeom>
        </p:spPr>
      </p:pic>
      <p:sp>
        <p:nvSpPr>
          <p:cNvPr id="8" name="Oval 7">
            <a:extLst>
              <a:ext uri="{FF2B5EF4-FFF2-40B4-BE49-F238E27FC236}">
                <a16:creationId xmlns:a16="http://schemas.microsoft.com/office/drawing/2014/main" id="{150EF228-AB90-6873-7402-BA96C2C46322}"/>
              </a:ext>
            </a:extLst>
          </p:cNvPr>
          <p:cNvSpPr/>
          <p:nvPr/>
        </p:nvSpPr>
        <p:spPr>
          <a:xfrm>
            <a:off x="4733925" y="2676525"/>
            <a:ext cx="581025" cy="67627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EB29C95-596F-2C81-8279-35BA3983F757}"/>
              </a:ext>
            </a:extLst>
          </p:cNvPr>
          <p:cNvSpPr/>
          <p:nvPr/>
        </p:nvSpPr>
        <p:spPr>
          <a:xfrm>
            <a:off x="10048875" y="1512930"/>
            <a:ext cx="581025" cy="67627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834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09D2-A0EF-794A-EE50-B224F8CD8D4F}"/>
              </a:ext>
            </a:extLst>
          </p:cNvPr>
          <p:cNvSpPr>
            <a:spLocks noGrp="1"/>
          </p:cNvSpPr>
          <p:nvPr>
            <p:ph type="title"/>
          </p:nvPr>
        </p:nvSpPr>
        <p:spPr/>
        <p:txBody>
          <a:bodyPr/>
          <a:lstStyle/>
          <a:p>
            <a:r>
              <a:rPr lang="en-US" dirty="0"/>
              <a:t>Student view</a:t>
            </a:r>
          </a:p>
        </p:txBody>
      </p:sp>
      <p:pic>
        <p:nvPicPr>
          <p:cNvPr id="7" name="Picture 6">
            <a:extLst>
              <a:ext uri="{FF2B5EF4-FFF2-40B4-BE49-F238E27FC236}">
                <a16:creationId xmlns:a16="http://schemas.microsoft.com/office/drawing/2014/main" id="{44B78295-B1C1-2773-2830-5EC79E13B9E5}"/>
              </a:ext>
            </a:extLst>
          </p:cNvPr>
          <p:cNvPicPr>
            <a:picLocks noChangeAspect="1"/>
          </p:cNvPicPr>
          <p:nvPr/>
        </p:nvPicPr>
        <p:blipFill>
          <a:blip r:embed="rId3"/>
          <a:stretch>
            <a:fillRect/>
          </a:stretch>
        </p:blipFill>
        <p:spPr>
          <a:xfrm>
            <a:off x="5047167" y="1109795"/>
            <a:ext cx="6563641" cy="4839375"/>
          </a:xfrm>
          <a:prstGeom prst="rect">
            <a:avLst/>
          </a:prstGeom>
        </p:spPr>
      </p:pic>
      <p:pic>
        <p:nvPicPr>
          <p:cNvPr id="5" name="Picture 4">
            <a:extLst>
              <a:ext uri="{FF2B5EF4-FFF2-40B4-BE49-F238E27FC236}">
                <a16:creationId xmlns:a16="http://schemas.microsoft.com/office/drawing/2014/main" id="{733833E9-1436-F935-5B7C-170CF4F611ED}"/>
              </a:ext>
            </a:extLst>
          </p:cNvPr>
          <p:cNvPicPr>
            <a:picLocks noChangeAspect="1"/>
          </p:cNvPicPr>
          <p:nvPr/>
        </p:nvPicPr>
        <p:blipFill>
          <a:blip r:embed="rId4"/>
          <a:stretch>
            <a:fillRect/>
          </a:stretch>
        </p:blipFill>
        <p:spPr>
          <a:xfrm>
            <a:off x="482452" y="2421653"/>
            <a:ext cx="4663455" cy="4025954"/>
          </a:xfrm>
          <a:prstGeom prst="rect">
            <a:avLst/>
          </a:prstGeom>
        </p:spPr>
      </p:pic>
      <p:sp>
        <p:nvSpPr>
          <p:cNvPr id="6" name="Oval 5">
            <a:extLst>
              <a:ext uri="{FF2B5EF4-FFF2-40B4-BE49-F238E27FC236}">
                <a16:creationId xmlns:a16="http://schemas.microsoft.com/office/drawing/2014/main" id="{4D646393-5AEA-2510-129C-4D610DF8B38D}"/>
              </a:ext>
            </a:extLst>
          </p:cNvPr>
          <p:cNvSpPr/>
          <p:nvPr/>
        </p:nvSpPr>
        <p:spPr>
          <a:xfrm>
            <a:off x="5267325" y="2047875"/>
            <a:ext cx="1162050" cy="48577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510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2FBBD-0ACD-46CA-974D-0918481506F7}"/>
              </a:ext>
            </a:extLst>
          </p:cNvPr>
          <p:cNvSpPr>
            <a:spLocks noGrp="1"/>
          </p:cNvSpPr>
          <p:nvPr>
            <p:ph type="title"/>
          </p:nvPr>
        </p:nvSpPr>
        <p:spPr/>
        <p:txBody>
          <a:bodyPr/>
          <a:lstStyle/>
          <a:p>
            <a:r>
              <a:rPr lang="en-US" dirty="0"/>
              <a:t>SDMyLife </a:t>
            </a:r>
          </a:p>
        </p:txBody>
      </p:sp>
      <p:pic>
        <p:nvPicPr>
          <p:cNvPr id="3" name="Picture 2" descr="Text&#10;&#10;Description automatically generated">
            <a:extLst>
              <a:ext uri="{FF2B5EF4-FFF2-40B4-BE49-F238E27FC236}">
                <a16:creationId xmlns:a16="http://schemas.microsoft.com/office/drawing/2014/main" id="{F7E2C3FE-2E44-9AE7-6F1E-FBAF74315DB4}"/>
              </a:ext>
            </a:extLst>
          </p:cNvPr>
          <p:cNvPicPr>
            <a:picLocks noChangeAspect="1"/>
          </p:cNvPicPr>
          <p:nvPr/>
        </p:nvPicPr>
        <p:blipFill>
          <a:blip r:embed="rId3"/>
          <a:stretch>
            <a:fillRect/>
          </a:stretch>
        </p:blipFill>
        <p:spPr>
          <a:xfrm>
            <a:off x="8628611" y="892370"/>
            <a:ext cx="2862839" cy="633372"/>
          </a:xfrm>
          <a:prstGeom prst="rect">
            <a:avLst/>
          </a:prstGeom>
        </p:spPr>
      </p:pic>
      <p:pic>
        <p:nvPicPr>
          <p:cNvPr id="5" name="Graphic 4" descr="Employee badge with solid fill">
            <a:extLst>
              <a:ext uri="{FF2B5EF4-FFF2-40B4-BE49-F238E27FC236}">
                <a16:creationId xmlns:a16="http://schemas.microsoft.com/office/drawing/2014/main" id="{8A8DE341-5CFC-FCAD-7AD6-69F8D90A33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49194" y="2858816"/>
            <a:ext cx="2808559" cy="2808559"/>
          </a:xfrm>
          <a:prstGeom prst="rect">
            <a:avLst/>
          </a:prstGeom>
        </p:spPr>
      </p:pic>
      <p:sp>
        <p:nvSpPr>
          <p:cNvPr id="8" name="TextBox 7">
            <a:extLst>
              <a:ext uri="{FF2B5EF4-FFF2-40B4-BE49-F238E27FC236}">
                <a16:creationId xmlns:a16="http://schemas.microsoft.com/office/drawing/2014/main" id="{79FEBC4E-79C3-A69F-205D-432606B75C82}"/>
              </a:ext>
            </a:extLst>
          </p:cNvPr>
          <p:cNvSpPr txBox="1"/>
          <p:nvPr/>
        </p:nvSpPr>
        <p:spPr>
          <a:xfrm>
            <a:off x="2334247" y="3195580"/>
            <a:ext cx="7248698" cy="2677656"/>
          </a:xfrm>
          <a:prstGeom prst="rect">
            <a:avLst/>
          </a:prstGeom>
          <a:noFill/>
        </p:spPr>
        <p:txBody>
          <a:bodyPr wrap="square" rtlCol="0">
            <a:spAutoFit/>
          </a:bodyPr>
          <a:lstStyle/>
          <a:p>
            <a:r>
              <a:rPr lang="en-US" sz="3600" b="1" dirty="0">
                <a:solidFill>
                  <a:schemeClr val="accent1"/>
                </a:solidFill>
              </a:rPr>
              <a:t>Kara Schweitzer</a:t>
            </a:r>
          </a:p>
          <a:p>
            <a:r>
              <a:rPr lang="en-US" sz="2400" b="1" dirty="0">
                <a:solidFill>
                  <a:schemeClr val="accent1"/>
                </a:solidFill>
              </a:rPr>
              <a:t>SDMyLife and Career</a:t>
            </a:r>
          </a:p>
          <a:p>
            <a:r>
              <a:rPr lang="en-US" sz="2400" b="1" dirty="0">
                <a:solidFill>
                  <a:schemeClr val="accent1"/>
                </a:solidFill>
              </a:rPr>
              <a:t>Development Specialist</a:t>
            </a:r>
          </a:p>
          <a:p>
            <a:r>
              <a:rPr lang="en-US" sz="2400" dirty="0"/>
              <a:t>605.280.7501</a:t>
            </a:r>
          </a:p>
          <a:p>
            <a:r>
              <a:rPr lang="en-US" sz="2400" dirty="0">
                <a:solidFill>
                  <a:schemeClr val="accent2"/>
                </a:solidFill>
                <a:hlinkClick r:id="rId6">
                  <a:extLst>
                    <a:ext uri="{A12FA001-AC4F-418D-AE19-62706E023703}">
                      <ahyp:hlinkClr xmlns:ahyp="http://schemas.microsoft.com/office/drawing/2018/hyperlinkcolor" val="tx"/>
                    </a:ext>
                  </a:extLst>
                </a:hlinkClick>
              </a:rPr>
              <a:t>Kara.Schweitzer@state.sd.us</a:t>
            </a:r>
            <a:endParaRPr lang="en-US" sz="2400" dirty="0">
              <a:solidFill>
                <a:schemeClr val="accent2"/>
              </a:solidFill>
            </a:endParaRPr>
          </a:p>
          <a:p>
            <a:endParaRPr lang="en-US" dirty="0"/>
          </a:p>
          <a:p>
            <a:endParaRPr lang="en-US" dirty="0"/>
          </a:p>
        </p:txBody>
      </p:sp>
    </p:spTree>
    <p:extLst>
      <p:ext uri="{BB962C8B-B14F-4D97-AF65-F5344CB8AC3E}">
        <p14:creationId xmlns:p14="http://schemas.microsoft.com/office/powerpoint/2010/main" val="1935843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C9137-75F8-B412-8848-A4531202FDBB}"/>
              </a:ext>
            </a:extLst>
          </p:cNvPr>
          <p:cNvPicPr>
            <a:picLocks noChangeAspect="1"/>
          </p:cNvPicPr>
          <p:nvPr/>
        </p:nvPicPr>
        <p:blipFill>
          <a:blip r:embed="rId2"/>
          <a:stretch>
            <a:fillRect/>
          </a:stretch>
        </p:blipFill>
        <p:spPr>
          <a:xfrm>
            <a:off x="120650" y="911749"/>
            <a:ext cx="11950700" cy="5586953"/>
          </a:xfrm>
          <a:prstGeom prst="rect">
            <a:avLst/>
          </a:prstGeom>
          <a:noFill/>
        </p:spPr>
      </p:pic>
    </p:spTree>
    <p:extLst>
      <p:ext uri="{BB962C8B-B14F-4D97-AF65-F5344CB8AC3E}">
        <p14:creationId xmlns:p14="http://schemas.microsoft.com/office/powerpoint/2010/main" val="1432888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F0E0AA-7287-7865-023D-5811FB93D162}"/>
              </a:ext>
            </a:extLst>
          </p:cNvPr>
          <p:cNvPicPr>
            <a:picLocks noChangeAspect="1"/>
          </p:cNvPicPr>
          <p:nvPr/>
        </p:nvPicPr>
        <p:blipFill>
          <a:blip r:embed="rId2"/>
          <a:stretch>
            <a:fillRect/>
          </a:stretch>
        </p:blipFill>
        <p:spPr>
          <a:xfrm>
            <a:off x="417321" y="754464"/>
            <a:ext cx="8057678" cy="3642434"/>
          </a:xfrm>
          <a:prstGeom prst="rect">
            <a:avLst/>
          </a:prstGeom>
        </p:spPr>
      </p:pic>
      <p:pic>
        <p:nvPicPr>
          <p:cNvPr id="6" name="Picture 5">
            <a:extLst>
              <a:ext uri="{FF2B5EF4-FFF2-40B4-BE49-F238E27FC236}">
                <a16:creationId xmlns:a16="http://schemas.microsoft.com/office/drawing/2014/main" id="{6CADBE98-AE9C-C764-93C9-5762C6264F4B}"/>
              </a:ext>
            </a:extLst>
          </p:cNvPr>
          <p:cNvPicPr>
            <a:picLocks noChangeAspect="1"/>
          </p:cNvPicPr>
          <p:nvPr/>
        </p:nvPicPr>
        <p:blipFill>
          <a:blip r:embed="rId3"/>
          <a:stretch>
            <a:fillRect/>
          </a:stretch>
        </p:blipFill>
        <p:spPr>
          <a:xfrm>
            <a:off x="6368648" y="2346734"/>
            <a:ext cx="5823352" cy="3756802"/>
          </a:xfrm>
          <a:prstGeom prst="rect">
            <a:avLst/>
          </a:prstGeom>
        </p:spPr>
      </p:pic>
      <p:sp>
        <p:nvSpPr>
          <p:cNvPr id="7" name="TextBox 6">
            <a:extLst>
              <a:ext uri="{FF2B5EF4-FFF2-40B4-BE49-F238E27FC236}">
                <a16:creationId xmlns:a16="http://schemas.microsoft.com/office/drawing/2014/main" id="{B4CEB6BA-2680-C58C-57C0-3AC898F97942}"/>
              </a:ext>
            </a:extLst>
          </p:cNvPr>
          <p:cNvSpPr txBox="1"/>
          <p:nvPr/>
        </p:nvSpPr>
        <p:spPr>
          <a:xfrm>
            <a:off x="9101818" y="912935"/>
            <a:ext cx="2672861" cy="646331"/>
          </a:xfrm>
          <a:prstGeom prst="rect">
            <a:avLst/>
          </a:prstGeom>
          <a:noFill/>
        </p:spPr>
        <p:txBody>
          <a:bodyPr wrap="square" rtlCol="0">
            <a:spAutoFit/>
          </a:bodyPr>
          <a:lstStyle/>
          <a:p>
            <a:r>
              <a:rPr lang="en-US" sz="3600" dirty="0">
                <a:solidFill>
                  <a:schemeClr val="accent2"/>
                </a:solidFill>
              </a:rPr>
              <a:t>Matchmaker</a:t>
            </a:r>
          </a:p>
        </p:txBody>
      </p:sp>
      <p:pic>
        <p:nvPicPr>
          <p:cNvPr id="9" name="Picture 8">
            <a:extLst>
              <a:ext uri="{FF2B5EF4-FFF2-40B4-BE49-F238E27FC236}">
                <a16:creationId xmlns:a16="http://schemas.microsoft.com/office/drawing/2014/main" id="{BCAF212F-3D95-92F4-5608-791BBB545161}"/>
              </a:ext>
            </a:extLst>
          </p:cNvPr>
          <p:cNvPicPr>
            <a:picLocks noChangeAspect="1"/>
          </p:cNvPicPr>
          <p:nvPr/>
        </p:nvPicPr>
        <p:blipFill>
          <a:blip r:embed="rId4"/>
          <a:stretch>
            <a:fillRect/>
          </a:stretch>
        </p:blipFill>
        <p:spPr>
          <a:xfrm>
            <a:off x="742844" y="4752164"/>
            <a:ext cx="6415821" cy="1826444"/>
          </a:xfrm>
          <a:prstGeom prst="rect">
            <a:avLst/>
          </a:prstGeom>
        </p:spPr>
      </p:pic>
    </p:spTree>
    <p:extLst>
      <p:ext uri="{BB962C8B-B14F-4D97-AF65-F5344CB8AC3E}">
        <p14:creationId xmlns:p14="http://schemas.microsoft.com/office/powerpoint/2010/main" val="35931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4CEB6BA-2680-C58C-57C0-3AC898F97942}"/>
              </a:ext>
            </a:extLst>
          </p:cNvPr>
          <p:cNvSpPr txBox="1"/>
          <p:nvPr/>
        </p:nvSpPr>
        <p:spPr>
          <a:xfrm>
            <a:off x="9101818" y="912935"/>
            <a:ext cx="2672861" cy="646331"/>
          </a:xfrm>
          <a:prstGeom prst="rect">
            <a:avLst/>
          </a:prstGeom>
          <a:noFill/>
        </p:spPr>
        <p:txBody>
          <a:bodyPr wrap="square" rtlCol="0">
            <a:spAutoFit/>
          </a:bodyPr>
          <a:lstStyle/>
          <a:p>
            <a:r>
              <a:rPr lang="en-US" sz="3600" dirty="0">
                <a:solidFill>
                  <a:schemeClr val="accent2"/>
                </a:solidFill>
              </a:rPr>
              <a:t>Matchmaker</a:t>
            </a:r>
          </a:p>
        </p:txBody>
      </p:sp>
      <p:pic>
        <p:nvPicPr>
          <p:cNvPr id="4" name="Picture 3">
            <a:extLst>
              <a:ext uri="{FF2B5EF4-FFF2-40B4-BE49-F238E27FC236}">
                <a16:creationId xmlns:a16="http://schemas.microsoft.com/office/drawing/2014/main" id="{D81900B9-BD0C-E009-41FF-197158CC668B}"/>
              </a:ext>
            </a:extLst>
          </p:cNvPr>
          <p:cNvPicPr>
            <a:picLocks noChangeAspect="1"/>
          </p:cNvPicPr>
          <p:nvPr/>
        </p:nvPicPr>
        <p:blipFill>
          <a:blip r:embed="rId2"/>
          <a:stretch>
            <a:fillRect/>
          </a:stretch>
        </p:blipFill>
        <p:spPr>
          <a:xfrm>
            <a:off x="1125415" y="1728870"/>
            <a:ext cx="9405257" cy="4689154"/>
          </a:xfrm>
          <a:prstGeom prst="rect">
            <a:avLst/>
          </a:prstGeom>
        </p:spPr>
      </p:pic>
      <p:sp>
        <p:nvSpPr>
          <p:cNvPr id="5" name="TextBox 4">
            <a:extLst>
              <a:ext uri="{FF2B5EF4-FFF2-40B4-BE49-F238E27FC236}">
                <a16:creationId xmlns:a16="http://schemas.microsoft.com/office/drawing/2014/main" id="{7B80350E-B212-FF92-3BC8-CC56730BBBD4}"/>
              </a:ext>
            </a:extLst>
          </p:cNvPr>
          <p:cNvSpPr txBox="1"/>
          <p:nvPr/>
        </p:nvSpPr>
        <p:spPr>
          <a:xfrm>
            <a:off x="8393724" y="5621899"/>
            <a:ext cx="3198201" cy="646331"/>
          </a:xfrm>
          <a:prstGeom prst="rect">
            <a:avLst/>
          </a:prstGeom>
          <a:noFill/>
        </p:spPr>
        <p:txBody>
          <a:bodyPr wrap="square" rtlCol="0">
            <a:spAutoFit/>
          </a:bodyPr>
          <a:lstStyle/>
          <a:p>
            <a:r>
              <a:rPr lang="en-US" sz="3600" dirty="0">
                <a:solidFill>
                  <a:schemeClr val="accent2"/>
                </a:solidFill>
              </a:rPr>
              <a:t>On to Phase 2!</a:t>
            </a:r>
          </a:p>
        </p:txBody>
      </p:sp>
    </p:spTree>
    <p:extLst>
      <p:ext uri="{BB962C8B-B14F-4D97-AF65-F5344CB8AC3E}">
        <p14:creationId xmlns:p14="http://schemas.microsoft.com/office/powerpoint/2010/main" val="18834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B0D59D-2807-7494-D355-62A699816D4E}"/>
              </a:ext>
            </a:extLst>
          </p:cNvPr>
          <p:cNvPicPr>
            <a:picLocks noChangeAspect="1"/>
          </p:cNvPicPr>
          <p:nvPr/>
        </p:nvPicPr>
        <p:blipFill>
          <a:blip r:embed="rId2"/>
          <a:stretch>
            <a:fillRect/>
          </a:stretch>
        </p:blipFill>
        <p:spPr>
          <a:xfrm>
            <a:off x="422031" y="744012"/>
            <a:ext cx="10274544" cy="3859511"/>
          </a:xfrm>
          <a:prstGeom prst="rect">
            <a:avLst/>
          </a:prstGeom>
        </p:spPr>
      </p:pic>
      <p:pic>
        <p:nvPicPr>
          <p:cNvPr id="9" name="Picture 8">
            <a:extLst>
              <a:ext uri="{FF2B5EF4-FFF2-40B4-BE49-F238E27FC236}">
                <a16:creationId xmlns:a16="http://schemas.microsoft.com/office/drawing/2014/main" id="{8B870ADC-6548-DB28-A9DA-E48FD3C4AEE2}"/>
              </a:ext>
            </a:extLst>
          </p:cNvPr>
          <p:cNvPicPr>
            <a:picLocks noChangeAspect="1"/>
          </p:cNvPicPr>
          <p:nvPr/>
        </p:nvPicPr>
        <p:blipFill>
          <a:blip r:embed="rId3"/>
          <a:stretch>
            <a:fillRect/>
          </a:stretch>
        </p:blipFill>
        <p:spPr>
          <a:xfrm>
            <a:off x="3776049" y="3867320"/>
            <a:ext cx="7717696" cy="2267464"/>
          </a:xfrm>
          <a:prstGeom prst="rect">
            <a:avLst/>
          </a:prstGeom>
        </p:spPr>
      </p:pic>
      <p:sp>
        <p:nvSpPr>
          <p:cNvPr id="12" name="TextBox 11">
            <a:extLst>
              <a:ext uri="{FF2B5EF4-FFF2-40B4-BE49-F238E27FC236}">
                <a16:creationId xmlns:a16="http://schemas.microsoft.com/office/drawing/2014/main" id="{B3A834F7-86A4-C0E5-30EE-24B82BE1B013}"/>
              </a:ext>
            </a:extLst>
          </p:cNvPr>
          <p:cNvSpPr txBox="1"/>
          <p:nvPr/>
        </p:nvSpPr>
        <p:spPr>
          <a:xfrm>
            <a:off x="626938" y="5811619"/>
            <a:ext cx="2672861" cy="646331"/>
          </a:xfrm>
          <a:prstGeom prst="rect">
            <a:avLst/>
          </a:prstGeom>
          <a:noFill/>
        </p:spPr>
        <p:txBody>
          <a:bodyPr wrap="square" rtlCol="0">
            <a:spAutoFit/>
          </a:bodyPr>
          <a:lstStyle/>
          <a:p>
            <a:r>
              <a:rPr lang="en-US" sz="3600" dirty="0">
                <a:solidFill>
                  <a:schemeClr val="accent2"/>
                </a:solidFill>
              </a:rPr>
              <a:t>Matchmaker</a:t>
            </a:r>
          </a:p>
        </p:txBody>
      </p:sp>
    </p:spTree>
    <p:extLst>
      <p:ext uri="{BB962C8B-B14F-4D97-AF65-F5344CB8AC3E}">
        <p14:creationId xmlns:p14="http://schemas.microsoft.com/office/powerpoint/2010/main" val="418956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3A834F7-86A4-C0E5-30EE-24B82BE1B013}"/>
              </a:ext>
            </a:extLst>
          </p:cNvPr>
          <p:cNvSpPr txBox="1"/>
          <p:nvPr/>
        </p:nvSpPr>
        <p:spPr>
          <a:xfrm>
            <a:off x="1028872" y="862828"/>
            <a:ext cx="2672861" cy="646331"/>
          </a:xfrm>
          <a:prstGeom prst="rect">
            <a:avLst/>
          </a:prstGeom>
          <a:noFill/>
        </p:spPr>
        <p:txBody>
          <a:bodyPr wrap="square" rtlCol="0">
            <a:spAutoFit/>
          </a:bodyPr>
          <a:lstStyle/>
          <a:p>
            <a:r>
              <a:rPr lang="en-US" sz="3600" dirty="0">
                <a:solidFill>
                  <a:schemeClr val="accent2"/>
                </a:solidFill>
              </a:rPr>
              <a:t>Matchmaker</a:t>
            </a:r>
          </a:p>
        </p:txBody>
      </p:sp>
      <p:pic>
        <p:nvPicPr>
          <p:cNvPr id="5" name="Picture 4">
            <a:extLst>
              <a:ext uri="{FF2B5EF4-FFF2-40B4-BE49-F238E27FC236}">
                <a16:creationId xmlns:a16="http://schemas.microsoft.com/office/drawing/2014/main" id="{32C44298-F158-DBF4-85BD-39C2B48FFC5E}"/>
              </a:ext>
            </a:extLst>
          </p:cNvPr>
          <p:cNvPicPr>
            <a:picLocks noChangeAspect="1"/>
          </p:cNvPicPr>
          <p:nvPr/>
        </p:nvPicPr>
        <p:blipFill>
          <a:blip r:embed="rId2"/>
          <a:stretch>
            <a:fillRect/>
          </a:stretch>
        </p:blipFill>
        <p:spPr>
          <a:xfrm>
            <a:off x="954594" y="1832325"/>
            <a:ext cx="10128738" cy="4458764"/>
          </a:xfrm>
          <a:prstGeom prst="rect">
            <a:avLst/>
          </a:prstGeom>
        </p:spPr>
      </p:pic>
      <p:sp>
        <p:nvSpPr>
          <p:cNvPr id="6" name="TextBox 5">
            <a:extLst>
              <a:ext uri="{FF2B5EF4-FFF2-40B4-BE49-F238E27FC236}">
                <a16:creationId xmlns:a16="http://schemas.microsoft.com/office/drawing/2014/main" id="{D1F3524B-3706-B896-FAE3-30FE2600B4DB}"/>
              </a:ext>
            </a:extLst>
          </p:cNvPr>
          <p:cNvSpPr txBox="1"/>
          <p:nvPr/>
        </p:nvSpPr>
        <p:spPr>
          <a:xfrm>
            <a:off x="8447248" y="5967924"/>
            <a:ext cx="3198201" cy="646331"/>
          </a:xfrm>
          <a:prstGeom prst="rect">
            <a:avLst/>
          </a:prstGeom>
          <a:noFill/>
        </p:spPr>
        <p:txBody>
          <a:bodyPr wrap="square" rtlCol="0">
            <a:spAutoFit/>
          </a:bodyPr>
          <a:lstStyle/>
          <a:p>
            <a:r>
              <a:rPr lang="en-US" sz="3600" dirty="0">
                <a:solidFill>
                  <a:schemeClr val="accent2"/>
                </a:solidFill>
              </a:rPr>
              <a:t>On to Phase 3!</a:t>
            </a:r>
          </a:p>
        </p:txBody>
      </p:sp>
    </p:spTree>
    <p:extLst>
      <p:ext uri="{BB962C8B-B14F-4D97-AF65-F5344CB8AC3E}">
        <p14:creationId xmlns:p14="http://schemas.microsoft.com/office/powerpoint/2010/main" val="2695522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C06DDB-906E-7041-0160-972E925743D4}"/>
              </a:ext>
            </a:extLst>
          </p:cNvPr>
          <p:cNvPicPr>
            <a:picLocks noChangeAspect="1"/>
          </p:cNvPicPr>
          <p:nvPr/>
        </p:nvPicPr>
        <p:blipFill>
          <a:blip r:embed="rId2"/>
          <a:stretch>
            <a:fillRect/>
          </a:stretch>
        </p:blipFill>
        <p:spPr>
          <a:xfrm>
            <a:off x="607318" y="764616"/>
            <a:ext cx="9910563" cy="3478689"/>
          </a:xfrm>
          <a:prstGeom prst="rect">
            <a:avLst/>
          </a:prstGeom>
        </p:spPr>
      </p:pic>
      <p:sp>
        <p:nvSpPr>
          <p:cNvPr id="7" name="TextBox 6">
            <a:extLst>
              <a:ext uri="{FF2B5EF4-FFF2-40B4-BE49-F238E27FC236}">
                <a16:creationId xmlns:a16="http://schemas.microsoft.com/office/drawing/2014/main" id="{F5C6D467-D60A-3B88-F98D-AB496A08254D}"/>
              </a:ext>
            </a:extLst>
          </p:cNvPr>
          <p:cNvSpPr txBox="1"/>
          <p:nvPr/>
        </p:nvSpPr>
        <p:spPr>
          <a:xfrm>
            <a:off x="789909" y="5770218"/>
            <a:ext cx="2672861" cy="646331"/>
          </a:xfrm>
          <a:prstGeom prst="rect">
            <a:avLst/>
          </a:prstGeom>
          <a:noFill/>
        </p:spPr>
        <p:txBody>
          <a:bodyPr wrap="square" rtlCol="0">
            <a:spAutoFit/>
          </a:bodyPr>
          <a:lstStyle/>
          <a:p>
            <a:r>
              <a:rPr lang="en-US" sz="3600" dirty="0">
                <a:solidFill>
                  <a:schemeClr val="accent2"/>
                </a:solidFill>
              </a:rPr>
              <a:t>Matchmaker</a:t>
            </a:r>
          </a:p>
        </p:txBody>
      </p:sp>
      <p:pic>
        <p:nvPicPr>
          <p:cNvPr id="9" name="Picture 8">
            <a:extLst>
              <a:ext uri="{FF2B5EF4-FFF2-40B4-BE49-F238E27FC236}">
                <a16:creationId xmlns:a16="http://schemas.microsoft.com/office/drawing/2014/main" id="{DFF22612-C9CD-2E40-54B1-9CF3062750DB}"/>
              </a:ext>
            </a:extLst>
          </p:cNvPr>
          <p:cNvPicPr>
            <a:picLocks noChangeAspect="1"/>
          </p:cNvPicPr>
          <p:nvPr/>
        </p:nvPicPr>
        <p:blipFill>
          <a:blip r:embed="rId3"/>
          <a:stretch>
            <a:fillRect/>
          </a:stretch>
        </p:blipFill>
        <p:spPr>
          <a:xfrm>
            <a:off x="4123120" y="3429000"/>
            <a:ext cx="7607912" cy="2216966"/>
          </a:xfrm>
          <a:prstGeom prst="rect">
            <a:avLst/>
          </a:prstGeom>
        </p:spPr>
      </p:pic>
      <p:sp>
        <p:nvSpPr>
          <p:cNvPr id="10" name="TextBox 9">
            <a:extLst>
              <a:ext uri="{FF2B5EF4-FFF2-40B4-BE49-F238E27FC236}">
                <a16:creationId xmlns:a16="http://schemas.microsoft.com/office/drawing/2014/main" id="{5374498C-5A47-306F-D328-8CF3D4E365A3}"/>
              </a:ext>
            </a:extLst>
          </p:cNvPr>
          <p:cNvSpPr txBox="1"/>
          <p:nvPr/>
        </p:nvSpPr>
        <p:spPr>
          <a:xfrm>
            <a:off x="7677151" y="5770217"/>
            <a:ext cx="4301674" cy="646331"/>
          </a:xfrm>
          <a:prstGeom prst="rect">
            <a:avLst/>
          </a:prstGeom>
          <a:noFill/>
        </p:spPr>
        <p:txBody>
          <a:bodyPr wrap="square" rtlCol="0">
            <a:spAutoFit/>
          </a:bodyPr>
          <a:lstStyle/>
          <a:p>
            <a:r>
              <a:rPr lang="en-US" sz="3600" dirty="0">
                <a:solidFill>
                  <a:schemeClr val="accent2"/>
                </a:solidFill>
              </a:rPr>
              <a:t>On to exploring!</a:t>
            </a:r>
          </a:p>
        </p:txBody>
      </p:sp>
    </p:spTree>
    <p:extLst>
      <p:ext uri="{BB962C8B-B14F-4D97-AF65-F5344CB8AC3E}">
        <p14:creationId xmlns:p14="http://schemas.microsoft.com/office/powerpoint/2010/main" val="197878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BA14A-3DEF-11AA-099C-4180281E87CA}"/>
              </a:ext>
            </a:extLst>
          </p:cNvPr>
          <p:cNvSpPr>
            <a:spLocks noGrp="1"/>
          </p:cNvSpPr>
          <p:nvPr>
            <p:ph type="title"/>
          </p:nvPr>
        </p:nvSpPr>
        <p:spPr/>
        <p:txBody>
          <a:bodyPr/>
          <a:lstStyle/>
          <a:p>
            <a:r>
              <a:rPr lang="en-US" dirty="0"/>
              <a:t>Student view</a:t>
            </a:r>
          </a:p>
        </p:txBody>
      </p:sp>
      <p:pic>
        <p:nvPicPr>
          <p:cNvPr id="5" name="Picture 4">
            <a:extLst>
              <a:ext uri="{FF2B5EF4-FFF2-40B4-BE49-F238E27FC236}">
                <a16:creationId xmlns:a16="http://schemas.microsoft.com/office/drawing/2014/main" id="{E0AE4C87-A498-A0AC-EEDA-FFA22FE65088}"/>
              </a:ext>
            </a:extLst>
          </p:cNvPr>
          <p:cNvPicPr>
            <a:picLocks noChangeAspect="1"/>
          </p:cNvPicPr>
          <p:nvPr/>
        </p:nvPicPr>
        <p:blipFill>
          <a:blip r:embed="rId2"/>
          <a:stretch>
            <a:fillRect/>
          </a:stretch>
        </p:blipFill>
        <p:spPr>
          <a:xfrm>
            <a:off x="1306285" y="2169728"/>
            <a:ext cx="9907676" cy="4521964"/>
          </a:xfrm>
          <a:prstGeom prst="rect">
            <a:avLst/>
          </a:prstGeom>
        </p:spPr>
      </p:pic>
      <p:sp>
        <p:nvSpPr>
          <p:cNvPr id="6" name="Oval 5">
            <a:extLst>
              <a:ext uri="{FF2B5EF4-FFF2-40B4-BE49-F238E27FC236}">
                <a16:creationId xmlns:a16="http://schemas.microsoft.com/office/drawing/2014/main" id="{9201ED35-B94B-A2CA-4744-BC9B8FF4FBBA}"/>
              </a:ext>
            </a:extLst>
          </p:cNvPr>
          <p:cNvSpPr/>
          <p:nvPr/>
        </p:nvSpPr>
        <p:spPr>
          <a:xfrm>
            <a:off x="6662057" y="2622620"/>
            <a:ext cx="4401178" cy="99478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1F99C2F-9993-A8D3-369E-6D47FA76B5FA}"/>
              </a:ext>
            </a:extLst>
          </p:cNvPr>
          <p:cNvSpPr/>
          <p:nvPr/>
        </p:nvSpPr>
        <p:spPr>
          <a:xfrm>
            <a:off x="8953500" y="4067175"/>
            <a:ext cx="2181225" cy="533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9066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C7FE4-4B1B-1B44-673C-383F7256FACD}"/>
              </a:ext>
            </a:extLst>
          </p:cNvPr>
          <p:cNvSpPr>
            <a:spLocks noGrp="1"/>
          </p:cNvSpPr>
          <p:nvPr>
            <p:ph type="title"/>
          </p:nvPr>
        </p:nvSpPr>
        <p:spPr/>
        <p:txBody>
          <a:bodyPr/>
          <a:lstStyle/>
          <a:p>
            <a:r>
              <a:rPr lang="en-US" dirty="0"/>
              <a:t>Exploring careers</a:t>
            </a:r>
          </a:p>
        </p:txBody>
      </p:sp>
      <p:sp>
        <p:nvSpPr>
          <p:cNvPr id="3" name="Content Placeholder 2">
            <a:extLst>
              <a:ext uri="{FF2B5EF4-FFF2-40B4-BE49-F238E27FC236}">
                <a16:creationId xmlns:a16="http://schemas.microsoft.com/office/drawing/2014/main" id="{913C32E7-764D-84E5-7595-4593761A4574}"/>
              </a:ext>
            </a:extLst>
          </p:cNvPr>
          <p:cNvSpPr>
            <a:spLocks noGrp="1"/>
          </p:cNvSpPr>
          <p:nvPr>
            <p:ph idx="1"/>
          </p:nvPr>
        </p:nvSpPr>
        <p:spPr>
          <a:xfrm>
            <a:off x="835308" y="2340965"/>
            <a:ext cx="3357762" cy="3678303"/>
          </a:xfrm>
        </p:spPr>
        <p:txBody>
          <a:bodyPr/>
          <a:lstStyle/>
          <a:p>
            <a:r>
              <a:rPr lang="en-US" dirty="0"/>
              <a:t>Saved careers</a:t>
            </a:r>
          </a:p>
          <a:p>
            <a:r>
              <a:rPr lang="en-US" dirty="0"/>
              <a:t>Review job description</a:t>
            </a:r>
          </a:p>
          <a:p>
            <a:r>
              <a:rPr lang="en-US" dirty="0"/>
              <a:t>Demand</a:t>
            </a:r>
          </a:p>
          <a:p>
            <a:r>
              <a:rPr lang="en-US" dirty="0"/>
              <a:t>Salary</a:t>
            </a:r>
          </a:p>
          <a:p>
            <a:r>
              <a:rPr lang="en-US" dirty="0"/>
              <a:t>Education </a:t>
            </a:r>
          </a:p>
          <a:p>
            <a:r>
              <a:rPr lang="en-US" dirty="0"/>
              <a:t>Related Careers</a:t>
            </a:r>
          </a:p>
        </p:txBody>
      </p:sp>
      <p:pic>
        <p:nvPicPr>
          <p:cNvPr id="5" name="Picture 4">
            <a:extLst>
              <a:ext uri="{FF2B5EF4-FFF2-40B4-BE49-F238E27FC236}">
                <a16:creationId xmlns:a16="http://schemas.microsoft.com/office/drawing/2014/main" id="{EF8222D2-9F13-D14C-78F0-D48061743DC6}"/>
              </a:ext>
            </a:extLst>
          </p:cNvPr>
          <p:cNvPicPr>
            <a:picLocks noChangeAspect="1"/>
          </p:cNvPicPr>
          <p:nvPr/>
        </p:nvPicPr>
        <p:blipFill>
          <a:blip r:embed="rId2"/>
          <a:stretch>
            <a:fillRect/>
          </a:stretch>
        </p:blipFill>
        <p:spPr>
          <a:xfrm>
            <a:off x="4519596" y="2132766"/>
            <a:ext cx="7018071" cy="4094702"/>
          </a:xfrm>
          <a:prstGeom prst="rect">
            <a:avLst/>
          </a:prstGeom>
        </p:spPr>
      </p:pic>
    </p:spTree>
    <p:extLst>
      <p:ext uri="{BB962C8B-B14F-4D97-AF65-F5344CB8AC3E}">
        <p14:creationId xmlns:p14="http://schemas.microsoft.com/office/powerpoint/2010/main" val="3601625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5817B-13CD-9EE7-742C-E5C90E7F7E40}"/>
              </a:ext>
            </a:extLst>
          </p:cNvPr>
          <p:cNvSpPr>
            <a:spLocks noGrp="1"/>
          </p:cNvSpPr>
          <p:nvPr>
            <p:ph type="title"/>
          </p:nvPr>
        </p:nvSpPr>
        <p:spPr/>
        <p:txBody>
          <a:bodyPr/>
          <a:lstStyle/>
          <a:p>
            <a:r>
              <a:rPr lang="en-US" dirty="0"/>
              <a:t>Exploring careers</a:t>
            </a:r>
          </a:p>
        </p:txBody>
      </p:sp>
      <p:pic>
        <p:nvPicPr>
          <p:cNvPr id="5" name="Picture 4">
            <a:extLst>
              <a:ext uri="{FF2B5EF4-FFF2-40B4-BE49-F238E27FC236}">
                <a16:creationId xmlns:a16="http://schemas.microsoft.com/office/drawing/2014/main" id="{EFCB03F7-C580-D070-CDA5-C069DBBC791A}"/>
              </a:ext>
            </a:extLst>
          </p:cNvPr>
          <p:cNvPicPr>
            <a:picLocks noChangeAspect="1"/>
          </p:cNvPicPr>
          <p:nvPr/>
        </p:nvPicPr>
        <p:blipFill>
          <a:blip r:embed="rId2"/>
          <a:stretch>
            <a:fillRect/>
          </a:stretch>
        </p:blipFill>
        <p:spPr>
          <a:xfrm>
            <a:off x="7980715" y="847201"/>
            <a:ext cx="3443479" cy="5603479"/>
          </a:xfrm>
          <a:prstGeom prst="rect">
            <a:avLst/>
          </a:prstGeom>
        </p:spPr>
      </p:pic>
      <p:pic>
        <p:nvPicPr>
          <p:cNvPr id="7" name="Picture 6">
            <a:extLst>
              <a:ext uri="{FF2B5EF4-FFF2-40B4-BE49-F238E27FC236}">
                <a16:creationId xmlns:a16="http://schemas.microsoft.com/office/drawing/2014/main" id="{28B7162A-E66A-A506-7ADB-384B6EE3E2A5}"/>
              </a:ext>
            </a:extLst>
          </p:cNvPr>
          <p:cNvPicPr>
            <a:picLocks noChangeAspect="1"/>
          </p:cNvPicPr>
          <p:nvPr/>
        </p:nvPicPr>
        <p:blipFill>
          <a:blip r:embed="rId3"/>
          <a:stretch>
            <a:fillRect/>
          </a:stretch>
        </p:blipFill>
        <p:spPr>
          <a:xfrm>
            <a:off x="678336" y="2171673"/>
            <a:ext cx="4718653" cy="3984171"/>
          </a:xfrm>
          <a:prstGeom prst="rect">
            <a:avLst/>
          </a:prstGeom>
        </p:spPr>
      </p:pic>
      <p:cxnSp>
        <p:nvCxnSpPr>
          <p:cNvPr id="11" name="Straight Arrow Connector 10">
            <a:extLst>
              <a:ext uri="{FF2B5EF4-FFF2-40B4-BE49-F238E27FC236}">
                <a16:creationId xmlns:a16="http://schemas.microsoft.com/office/drawing/2014/main" id="{D85376D4-A6EB-5826-B0CE-5F20BDD6DD74}"/>
              </a:ext>
            </a:extLst>
          </p:cNvPr>
          <p:cNvCxnSpPr/>
          <p:nvPr/>
        </p:nvCxnSpPr>
        <p:spPr>
          <a:xfrm flipH="1" flipV="1">
            <a:off x="5124450" y="2533650"/>
            <a:ext cx="1047750" cy="895350"/>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F063E719-D03A-666D-F2A6-930400EAC8C5}"/>
              </a:ext>
            </a:extLst>
          </p:cNvPr>
          <p:cNvCxnSpPr>
            <a:cxnSpLocks/>
          </p:cNvCxnSpPr>
          <p:nvPr/>
        </p:nvCxnSpPr>
        <p:spPr>
          <a:xfrm>
            <a:off x="6688852" y="4544290"/>
            <a:ext cx="1588373" cy="1018310"/>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sp>
        <p:nvSpPr>
          <p:cNvPr id="14" name="TextBox 13">
            <a:extLst>
              <a:ext uri="{FF2B5EF4-FFF2-40B4-BE49-F238E27FC236}">
                <a16:creationId xmlns:a16="http://schemas.microsoft.com/office/drawing/2014/main" id="{58CF207E-C1B3-4E63-E9C8-73DD254D66B4}"/>
              </a:ext>
            </a:extLst>
          </p:cNvPr>
          <p:cNvSpPr txBox="1"/>
          <p:nvPr/>
        </p:nvSpPr>
        <p:spPr>
          <a:xfrm>
            <a:off x="6169211" y="3369707"/>
            <a:ext cx="1727013" cy="1200329"/>
          </a:xfrm>
          <a:prstGeom prst="rect">
            <a:avLst/>
          </a:prstGeom>
          <a:noFill/>
        </p:spPr>
        <p:txBody>
          <a:bodyPr wrap="square" rtlCol="0">
            <a:spAutoFit/>
          </a:bodyPr>
          <a:lstStyle/>
          <a:p>
            <a:r>
              <a:rPr lang="en-US" dirty="0"/>
              <a:t>Professional Interviews</a:t>
            </a:r>
          </a:p>
          <a:p>
            <a:endParaRPr lang="en-US" dirty="0"/>
          </a:p>
          <a:p>
            <a:r>
              <a:rPr lang="en-US" dirty="0"/>
              <a:t>Career Cluster</a:t>
            </a:r>
          </a:p>
        </p:txBody>
      </p:sp>
    </p:spTree>
    <p:extLst>
      <p:ext uri="{BB962C8B-B14F-4D97-AF65-F5344CB8AC3E}">
        <p14:creationId xmlns:p14="http://schemas.microsoft.com/office/powerpoint/2010/main" val="3025953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9E0E5-675D-F927-47BF-6F085624C972}"/>
              </a:ext>
            </a:extLst>
          </p:cNvPr>
          <p:cNvSpPr>
            <a:spLocks noGrp="1"/>
          </p:cNvSpPr>
          <p:nvPr>
            <p:ph type="title"/>
          </p:nvPr>
        </p:nvSpPr>
        <p:spPr/>
        <p:txBody>
          <a:bodyPr/>
          <a:lstStyle/>
          <a:p>
            <a:r>
              <a:rPr lang="en-US" dirty="0"/>
              <a:t>Exploring careers</a:t>
            </a:r>
          </a:p>
        </p:txBody>
      </p:sp>
      <p:pic>
        <p:nvPicPr>
          <p:cNvPr id="5" name="Picture 4">
            <a:extLst>
              <a:ext uri="{FF2B5EF4-FFF2-40B4-BE49-F238E27FC236}">
                <a16:creationId xmlns:a16="http://schemas.microsoft.com/office/drawing/2014/main" id="{D435579C-1C15-09E8-B415-F7F1B5C56EC1}"/>
              </a:ext>
            </a:extLst>
          </p:cNvPr>
          <p:cNvPicPr>
            <a:picLocks noChangeAspect="1"/>
          </p:cNvPicPr>
          <p:nvPr/>
        </p:nvPicPr>
        <p:blipFill>
          <a:blip r:embed="rId2"/>
          <a:stretch>
            <a:fillRect/>
          </a:stretch>
        </p:blipFill>
        <p:spPr>
          <a:xfrm>
            <a:off x="5857914" y="1085116"/>
            <a:ext cx="5172055" cy="3467495"/>
          </a:xfrm>
          <a:prstGeom prst="rect">
            <a:avLst/>
          </a:prstGeom>
        </p:spPr>
      </p:pic>
      <p:pic>
        <p:nvPicPr>
          <p:cNvPr id="7" name="Picture 6">
            <a:extLst>
              <a:ext uri="{FF2B5EF4-FFF2-40B4-BE49-F238E27FC236}">
                <a16:creationId xmlns:a16="http://schemas.microsoft.com/office/drawing/2014/main" id="{177838C9-7564-C897-2878-175728A5CF2F}"/>
              </a:ext>
            </a:extLst>
          </p:cNvPr>
          <p:cNvPicPr>
            <a:picLocks noChangeAspect="1"/>
          </p:cNvPicPr>
          <p:nvPr/>
        </p:nvPicPr>
        <p:blipFill>
          <a:blip r:embed="rId3"/>
          <a:stretch>
            <a:fillRect/>
          </a:stretch>
        </p:blipFill>
        <p:spPr>
          <a:xfrm>
            <a:off x="581192" y="2696178"/>
            <a:ext cx="4496361" cy="3712866"/>
          </a:xfrm>
          <a:prstGeom prst="rect">
            <a:avLst/>
          </a:prstGeom>
        </p:spPr>
      </p:pic>
      <p:pic>
        <p:nvPicPr>
          <p:cNvPr id="9" name="Picture 8">
            <a:extLst>
              <a:ext uri="{FF2B5EF4-FFF2-40B4-BE49-F238E27FC236}">
                <a16:creationId xmlns:a16="http://schemas.microsoft.com/office/drawing/2014/main" id="{B4B31A3E-A207-4ECB-A99E-D9B839ACBF22}"/>
              </a:ext>
            </a:extLst>
          </p:cNvPr>
          <p:cNvPicPr>
            <a:picLocks noChangeAspect="1"/>
          </p:cNvPicPr>
          <p:nvPr/>
        </p:nvPicPr>
        <p:blipFill>
          <a:blip r:embed="rId4"/>
          <a:stretch>
            <a:fillRect/>
          </a:stretch>
        </p:blipFill>
        <p:spPr>
          <a:xfrm>
            <a:off x="6211236" y="2638196"/>
            <a:ext cx="5599094" cy="3743215"/>
          </a:xfrm>
          <a:prstGeom prst="rect">
            <a:avLst/>
          </a:prstGeom>
        </p:spPr>
      </p:pic>
      <p:pic>
        <p:nvPicPr>
          <p:cNvPr id="11" name="Picture 10">
            <a:extLst>
              <a:ext uri="{FF2B5EF4-FFF2-40B4-BE49-F238E27FC236}">
                <a16:creationId xmlns:a16="http://schemas.microsoft.com/office/drawing/2014/main" id="{9FD69784-47D0-F90D-8764-14B510950342}"/>
              </a:ext>
            </a:extLst>
          </p:cNvPr>
          <p:cNvPicPr>
            <a:picLocks noChangeAspect="1"/>
          </p:cNvPicPr>
          <p:nvPr/>
        </p:nvPicPr>
        <p:blipFill>
          <a:blip r:embed="rId5"/>
          <a:stretch>
            <a:fillRect/>
          </a:stretch>
        </p:blipFill>
        <p:spPr>
          <a:xfrm>
            <a:off x="1859700" y="2125842"/>
            <a:ext cx="5254749" cy="4030002"/>
          </a:xfrm>
          <a:prstGeom prst="rect">
            <a:avLst/>
          </a:prstGeom>
        </p:spPr>
      </p:pic>
    </p:spTree>
    <p:extLst>
      <p:ext uri="{BB962C8B-B14F-4D97-AF65-F5344CB8AC3E}">
        <p14:creationId xmlns:p14="http://schemas.microsoft.com/office/powerpoint/2010/main" val="31884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61D33-76C6-4607-ABA3-427EA3F49C0D}"/>
              </a:ext>
            </a:extLst>
          </p:cNvPr>
          <p:cNvSpPr>
            <a:spLocks noGrp="1"/>
          </p:cNvSpPr>
          <p:nvPr>
            <p:ph type="title"/>
          </p:nvPr>
        </p:nvSpPr>
        <p:spPr/>
        <p:txBody>
          <a:bodyPr/>
          <a:lstStyle/>
          <a:p>
            <a:pPr algn="r"/>
            <a:r>
              <a:rPr lang="en-US" dirty="0"/>
              <a:t>SDMYLIFE</a:t>
            </a:r>
          </a:p>
        </p:txBody>
      </p:sp>
      <p:pic>
        <p:nvPicPr>
          <p:cNvPr id="36" name="Picture 35" descr="Text&#10;&#10;Description automatically generated">
            <a:extLst>
              <a:ext uri="{FF2B5EF4-FFF2-40B4-BE49-F238E27FC236}">
                <a16:creationId xmlns:a16="http://schemas.microsoft.com/office/drawing/2014/main" id="{40BD7E7F-A469-3100-A411-7355B4650738}"/>
              </a:ext>
            </a:extLst>
          </p:cNvPr>
          <p:cNvPicPr>
            <a:picLocks noChangeAspect="1"/>
          </p:cNvPicPr>
          <p:nvPr/>
        </p:nvPicPr>
        <p:blipFill>
          <a:blip r:embed="rId3"/>
          <a:stretch>
            <a:fillRect/>
          </a:stretch>
        </p:blipFill>
        <p:spPr>
          <a:xfrm>
            <a:off x="731520" y="892370"/>
            <a:ext cx="2862839" cy="633372"/>
          </a:xfrm>
          <a:prstGeom prst="rect">
            <a:avLst/>
          </a:prstGeom>
        </p:spPr>
      </p:pic>
      <p:pic>
        <p:nvPicPr>
          <p:cNvPr id="44" name="Graphic 43" descr="School girl outline">
            <a:extLst>
              <a:ext uri="{FF2B5EF4-FFF2-40B4-BE49-F238E27FC236}">
                <a16:creationId xmlns:a16="http://schemas.microsoft.com/office/drawing/2014/main" id="{38D17E91-62A4-48C4-0977-82849571E7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1192" y="5508430"/>
            <a:ext cx="914400" cy="914400"/>
          </a:xfrm>
          <a:prstGeom prst="rect">
            <a:avLst/>
          </a:prstGeom>
        </p:spPr>
      </p:pic>
      <p:pic>
        <p:nvPicPr>
          <p:cNvPr id="46" name="Graphic 45" descr="Tools with solid fill">
            <a:extLst>
              <a:ext uri="{FF2B5EF4-FFF2-40B4-BE49-F238E27FC236}">
                <a16:creationId xmlns:a16="http://schemas.microsoft.com/office/drawing/2014/main" id="{6906E073-ECC6-5856-DC02-490AA35CAAF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47721" y="5838523"/>
            <a:ext cx="596776" cy="596776"/>
          </a:xfrm>
          <a:prstGeom prst="rect">
            <a:avLst/>
          </a:prstGeom>
        </p:spPr>
      </p:pic>
      <p:pic>
        <p:nvPicPr>
          <p:cNvPr id="50" name="Graphic 49" descr="Magnifying glass with solid fill">
            <a:extLst>
              <a:ext uri="{FF2B5EF4-FFF2-40B4-BE49-F238E27FC236}">
                <a16:creationId xmlns:a16="http://schemas.microsoft.com/office/drawing/2014/main" id="{C9F0FA05-2C8F-2339-3F5B-1CF344F4CB8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51229" y="5802146"/>
            <a:ext cx="620684" cy="620684"/>
          </a:xfrm>
          <a:prstGeom prst="rect">
            <a:avLst/>
          </a:prstGeom>
        </p:spPr>
      </p:pic>
      <p:pic>
        <p:nvPicPr>
          <p:cNvPr id="52" name="Graphic 51" descr="Books with solid fill">
            <a:extLst>
              <a:ext uri="{FF2B5EF4-FFF2-40B4-BE49-F238E27FC236}">
                <a16:creationId xmlns:a16="http://schemas.microsoft.com/office/drawing/2014/main" id="{60BCA0AF-5B3B-F6D4-661B-D948AD26D2D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15585" y="5802146"/>
            <a:ext cx="620684" cy="620684"/>
          </a:xfrm>
          <a:prstGeom prst="rect">
            <a:avLst/>
          </a:prstGeom>
        </p:spPr>
      </p:pic>
      <p:pic>
        <p:nvPicPr>
          <p:cNvPr id="54" name="Graphic 53" descr="Graduation cap with solid fill">
            <a:extLst>
              <a:ext uri="{FF2B5EF4-FFF2-40B4-BE49-F238E27FC236}">
                <a16:creationId xmlns:a16="http://schemas.microsoft.com/office/drawing/2014/main" id="{DFC999B2-6C14-02D0-2312-867B4490610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468917" y="5845501"/>
            <a:ext cx="620685" cy="620685"/>
          </a:xfrm>
          <a:prstGeom prst="rect">
            <a:avLst/>
          </a:prstGeom>
        </p:spPr>
      </p:pic>
      <p:sp>
        <p:nvSpPr>
          <p:cNvPr id="58" name="TextBox 57">
            <a:extLst>
              <a:ext uri="{FF2B5EF4-FFF2-40B4-BE49-F238E27FC236}">
                <a16:creationId xmlns:a16="http://schemas.microsoft.com/office/drawing/2014/main" id="{0BF1CBE6-AD55-D967-E1C6-86687F829C59}"/>
              </a:ext>
            </a:extLst>
          </p:cNvPr>
          <p:cNvSpPr txBox="1"/>
          <p:nvPr/>
        </p:nvSpPr>
        <p:spPr>
          <a:xfrm>
            <a:off x="5392533" y="3365230"/>
            <a:ext cx="5386726" cy="830997"/>
          </a:xfrm>
          <a:prstGeom prst="rect">
            <a:avLst/>
          </a:prstGeom>
          <a:noFill/>
        </p:spPr>
        <p:txBody>
          <a:bodyPr wrap="square">
            <a:spAutoFit/>
          </a:bodyPr>
          <a:lstStyle/>
          <a:p>
            <a:r>
              <a:rPr lang="en-US" sz="4800" dirty="0">
                <a:solidFill>
                  <a:schemeClr val="accent1"/>
                </a:solidFill>
              </a:rPr>
              <a:t>www.sdmylife.com</a:t>
            </a:r>
          </a:p>
        </p:txBody>
      </p:sp>
      <p:pic>
        <p:nvPicPr>
          <p:cNvPr id="5" name="Picture 4" descr="Logo&#10;&#10;Description automatically generated">
            <a:extLst>
              <a:ext uri="{FF2B5EF4-FFF2-40B4-BE49-F238E27FC236}">
                <a16:creationId xmlns:a16="http://schemas.microsoft.com/office/drawing/2014/main" id="{9B1D1341-D1E1-7B97-E197-95230612BD7A}"/>
              </a:ext>
            </a:extLst>
          </p:cNvPr>
          <p:cNvPicPr>
            <a:picLocks noChangeAspect="1"/>
          </p:cNvPicPr>
          <p:nvPr/>
        </p:nvPicPr>
        <p:blipFill>
          <a:blip r:embed="rId14"/>
          <a:stretch>
            <a:fillRect/>
          </a:stretch>
        </p:blipFill>
        <p:spPr>
          <a:xfrm>
            <a:off x="731520" y="1715956"/>
            <a:ext cx="4095266" cy="2738928"/>
          </a:xfrm>
          <a:prstGeom prst="rect">
            <a:avLst/>
          </a:prstGeom>
        </p:spPr>
      </p:pic>
      <p:sp>
        <p:nvSpPr>
          <p:cNvPr id="8" name="Google Shape;133;p24">
            <a:extLst>
              <a:ext uri="{FF2B5EF4-FFF2-40B4-BE49-F238E27FC236}">
                <a16:creationId xmlns:a16="http://schemas.microsoft.com/office/drawing/2014/main" id="{B04F93D0-3B05-A633-9108-FFC0FDA5A06A}"/>
              </a:ext>
            </a:extLst>
          </p:cNvPr>
          <p:cNvSpPr txBox="1">
            <a:spLocks/>
          </p:cNvSpPr>
          <p:nvPr/>
        </p:nvSpPr>
        <p:spPr>
          <a:xfrm>
            <a:off x="2033049" y="3797683"/>
            <a:ext cx="1327758" cy="7970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9pPr>
          </a:lstStyle>
          <a:p>
            <a:pPr defTabSz="457200">
              <a:buClr>
                <a:prstClr val="black"/>
              </a:buClr>
            </a:pPr>
            <a:r>
              <a:rPr lang="en-US" sz="1600" kern="1200" dirty="0">
                <a:solidFill>
                  <a:prstClr val="black"/>
                </a:solidFill>
                <a:latin typeface="Chivo" panose="020B0604020202020204" charset="0"/>
                <a:ea typeface="Chivo" panose="020B0604020202020204" charset="0"/>
                <a:cs typeface="Chivo" panose="020B0604020202020204" charset="0"/>
              </a:rPr>
              <a:t>powered by</a:t>
            </a:r>
          </a:p>
        </p:txBody>
      </p:sp>
      <p:pic>
        <p:nvPicPr>
          <p:cNvPr id="9" name="Picture 2" descr="Xello | Educational Technology | CBGF Portfolio">
            <a:extLst>
              <a:ext uri="{FF2B5EF4-FFF2-40B4-BE49-F238E27FC236}">
                <a16:creationId xmlns:a16="http://schemas.microsoft.com/office/drawing/2014/main" id="{4DC42E40-7A89-E0BB-FA34-BCFE8A44BE4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16484" y="4133361"/>
            <a:ext cx="2960887" cy="922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38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8372E0-1322-3AE4-DFB6-56F5377AB0A1}"/>
              </a:ext>
            </a:extLst>
          </p:cNvPr>
          <p:cNvSpPr>
            <a:spLocks noGrp="1"/>
          </p:cNvSpPr>
          <p:nvPr>
            <p:ph type="title"/>
          </p:nvPr>
        </p:nvSpPr>
        <p:spPr>
          <a:xfrm>
            <a:off x="581192" y="702156"/>
            <a:ext cx="11029616" cy="1013800"/>
          </a:xfrm>
        </p:spPr>
        <p:txBody>
          <a:bodyPr/>
          <a:lstStyle/>
          <a:p>
            <a:r>
              <a:rPr lang="en-US" dirty="0"/>
              <a:t>Additional assessments – learning style</a:t>
            </a:r>
          </a:p>
        </p:txBody>
      </p:sp>
      <p:pic>
        <p:nvPicPr>
          <p:cNvPr id="6" name="Picture 5">
            <a:extLst>
              <a:ext uri="{FF2B5EF4-FFF2-40B4-BE49-F238E27FC236}">
                <a16:creationId xmlns:a16="http://schemas.microsoft.com/office/drawing/2014/main" id="{84090B9E-7067-467D-3B5E-76A013B7870D}"/>
              </a:ext>
            </a:extLst>
          </p:cNvPr>
          <p:cNvPicPr>
            <a:picLocks noChangeAspect="1"/>
          </p:cNvPicPr>
          <p:nvPr/>
        </p:nvPicPr>
        <p:blipFill>
          <a:blip r:embed="rId2"/>
          <a:stretch>
            <a:fillRect/>
          </a:stretch>
        </p:blipFill>
        <p:spPr>
          <a:xfrm>
            <a:off x="581192" y="2053758"/>
            <a:ext cx="8600664" cy="2783486"/>
          </a:xfrm>
          <a:prstGeom prst="rect">
            <a:avLst/>
          </a:prstGeom>
        </p:spPr>
      </p:pic>
      <p:pic>
        <p:nvPicPr>
          <p:cNvPr id="8" name="Picture 7">
            <a:extLst>
              <a:ext uri="{FF2B5EF4-FFF2-40B4-BE49-F238E27FC236}">
                <a16:creationId xmlns:a16="http://schemas.microsoft.com/office/drawing/2014/main" id="{2C200197-032A-2EC6-8CFA-5E97D00E3672}"/>
              </a:ext>
            </a:extLst>
          </p:cNvPr>
          <p:cNvPicPr>
            <a:picLocks noChangeAspect="1"/>
          </p:cNvPicPr>
          <p:nvPr/>
        </p:nvPicPr>
        <p:blipFill>
          <a:blip r:embed="rId3"/>
          <a:stretch>
            <a:fillRect/>
          </a:stretch>
        </p:blipFill>
        <p:spPr>
          <a:xfrm>
            <a:off x="5762988" y="3927297"/>
            <a:ext cx="5847820" cy="2495498"/>
          </a:xfrm>
          <a:prstGeom prst="rect">
            <a:avLst/>
          </a:prstGeom>
        </p:spPr>
      </p:pic>
    </p:spTree>
    <p:extLst>
      <p:ext uri="{BB962C8B-B14F-4D97-AF65-F5344CB8AC3E}">
        <p14:creationId xmlns:p14="http://schemas.microsoft.com/office/powerpoint/2010/main" val="280855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8372E0-1322-3AE4-DFB6-56F5377AB0A1}"/>
              </a:ext>
            </a:extLst>
          </p:cNvPr>
          <p:cNvSpPr>
            <a:spLocks noGrp="1"/>
          </p:cNvSpPr>
          <p:nvPr>
            <p:ph type="title"/>
          </p:nvPr>
        </p:nvSpPr>
        <p:spPr>
          <a:xfrm>
            <a:off x="581192" y="702156"/>
            <a:ext cx="11029616" cy="1013800"/>
          </a:xfrm>
        </p:spPr>
        <p:txBody>
          <a:bodyPr/>
          <a:lstStyle/>
          <a:p>
            <a:r>
              <a:rPr lang="en-US" dirty="0"/>
              <a:t>Additional assessments – learning style</a:t>
            </a:r>
          </a:p>
        </p:txBody>
      </p:sp>
      <p:pic>
        <p:nvPicPr>
          <p:cNvPr id="2" name="Picture 1">
            <a:extLst>
              <a:ext uri="{FF2B5EF4-FFF2-40B4-BE49-F238E27FC236}">
                <a16:creationId xmlns:a16="http://schemas.microsoft.com/office/drawing/2014/main" id="{8BB66228-0A4B-471E-D0F3-975538F10196}"/>
              </a:ext>
            </a:extLst>
          </p:cNvPr>
          <p:cNvPicPr>
            <a:picLocks noChangeAspect="1"/>
          </p:cNvPicPr>
          <p:nvPr/>
        </p:nvPicPr>
        <p:blipFill>
          <a:blip r:embed="rId2"/>
          <a:stretch>
            <a:fillRect/>
          </a:stretch>
        </p:blipFill>
        <p:spPr>
          <a:xfrm>
            <a:off x="1517037" y="2326693"/>
            <a:ext cx="8963394" cy="3931687"/>
          </a:xfrm>
          <a:prstGeom prst="rect">
            <a:avLst/>
          </a:prstGeom>
        </p:spPr>
      </p:pic>
    </p:spTree>
    <p:extLst>
      <p:ext uri="{BB962C8B-B14F-4D97-AF65-F5344CB8AC3E}">
        <p14:creationId xmlns:p14="http://schemas.microsoft.com/office/powerpoint/2010/main" val="3315598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8372E0-1322-3AE4-DFB6-56F5377AB0A1}"/>
              </a:ext>
            </a:extLst>
          </p:cNvPr>
          <p:cNvSpPr>
            <a:spLocks noGrp="1"/>
          </p:cNvSpPr>
          <p:nvPr>
            <p:ph type="title"/>
          </p:nvPr>
        </p:nvSpPr>
        <p:spPr>
          <a:xfrm>
            <a:off x="581192" y="702156"/>
            <a:ext cx="11029616" cy="1013800"/>
          </a:xfrm>
        </p:spPr>
        <p:txBody>
          <a:bodyPr/>
          <a:lstStyle/>
          <a:p>
            <a:r>
              <a:rPr lang="en-US" dirty="0"/>
              <a:t>Additional assessments – skills lab</a:t>
            </a:r>
          </a:p>
        </p:txBody>
      </p:sp>
      <p:pic>
        <p:nvPicPr>
          <p:cNvPr id="5" name="Picture 4">
            <a:extLst>
              <a:ext uri="{FF2B5EF4-FFF2-40B4-BE49-F238E27FC236}">
                <a16:creationId xmlns:a16="http://schemas.microsoft.com/office/drawing/2014/main" id="{F21EFAD8-BE09-0340-63AD-B9FD29B95FAC}"/>
              </a:ext>
            </a:extLst>
          </p:cNvPr>
          <p:cNvPicPr>
            <a:picLocks noChangeAspect="1"/>
          </p:cNvPicPr>
          <p:nvPr/>
        </p:nvPicPr>
        <p:blipFill>
          <a:blip r:embed="rId2"/>
          <a:stretch>
            <a:fillRect/>
          </a:stretch>
        </p:blipFill>
        <p:spPr>
          <a:xfrm>
            <a:off x="452176" y="1888926"/>
            <a:ext cx="9618059" cy="3080148"/>
          </a:xfrm>
          <a:prstGeom prst="rect">
            <a:avLst/>
          </a:prstGeom>
        </p:spPr>
      </p:pic>
      <p:pic>
        <p:nvPicPr>
          <p:cNvPr id="7" name="Picture 6">
            <a:extLst>
              <a:ext uri="{FF2B5EF4-FFF2-40B4-BE49-F238E27FC236}">
                <a16:creationId xmlns:a16="http://schemas.microsoft.com/office/drawing/2014/main" id="{EFFE9006-504E-9EAC-9CB5-FF05A447977C}"/>
              </a:ext>
            </a:extLst>
          </p:cNvPr>
          <p:cNvPicPr>
            <a:picLocks noChangeAspect="1"/>
          </p:cNvPicPr>
          <p:nvPr/>
        </p:nvPicPr>
        <p:blipFill>
          <a:blip r:embed="rId3"/>
          <a:stretch>
            <a:fillRect/>
          </a:stretch>
        </p:blipFill>
        <p:spPr>
          <a:xfrm>
            <a:off x="4441372" y="4612192"/>
            <a:ext cx="7466456" cy="1820265"/>
          </a:xfrm>
          <a:prstGeom prst="rect">
            <a:avLst/>
          </a:prstGeom>
        </p:spPr>
      </p:pic>
    </p:spTree>
    <p:extLst>
      <p:ext uri="{BB962C8B-B14F-4D97-AF65-F5344CB8AC3E}">
        <p14:creationId xmlns:p14="http://schemas.microsoft.com/office/powerpoint/2010/main" val="112739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8372E0-1322-3AE4-DFB6-56F5377AB0A1}"/>
              </a:ext>
            </a:extLst>
          </p:cNvPr>
          <p:cNvSpPr>
            <a:spLocks noGrp="1"/>
          </p:cNvSpPr>
          <p:nvPr>
            <p:ph type="title"/>
          </p:nvPr>
        </p:nvSpPr>
        <p:spPr>
          <a:xfrm>
            <a:off x="581192" y="702156"/>
            <a:ext cx="11029616" cy="1013800"/>
          </a:xfrm>
        </p:spPr>
        <p:txBody>
          <a:bodyPr/>
          <a:lstStyle/>
          <a:p>
            <a:r>
              <a:rPr lang="en-US" dirty="0"/>
              <a:t>Additional assessments – skills lab</a:t>
            </a:r>
          </a:p>
        </p:txBody>
      </p:sp>
      <p:pic>
        <p:nvPicPr>
          <p:cNvPr id="5" name="Picture 4">
            <a:extLst>
              <a:ext uri="{FF2B5EF4-FFF2-40B4-BE49-F238E27FC236}">
                <a16:creationId xmlns:a16="http://schemas.microsoft.com/office/drawing/2014/main" id="{0A12E638-2FC3-DF76-021E-115E31C1B435}"/>
              </a:ext>
            </a:extLst>
          </p:cNvPr>
          <p:cNvPicPr>
            <a:picLocks noChangeAspect="1"/>
          </p:cNvPicPr>
          <p:nvPr/>
        </p:nvPicPr>
        <p:blipFill>
          <a:blip r:embed="rId2"/>
          <a:stretch>
            <a:fillRect/>
          </a:stretch>
        </p:blipFill>
        <p:spPr>
          <a:xfrm>
            <a:off x="778073" y="2642187"/>
            <a:ext cx="10258984" cy="4215813"/>
          </a:xfrm>
          <a:prstGeom prst="rect">
            <a:avLst/>
          </a:prstGeom>
        </p:spPr>
      </p:pic>
      <p:pic>
        <p:nvPicPr>
          <p:cNvPr id="7" name="Picture 6">
            <a:extLst>
              <a:ext uri="{FF2B5EF4-FFF2-40B4-BE49-F238E27FC236}">
                <a16:creationId xmlns:a16="http://schemas.microsoft.com/office/drawing/2014/main" id="{E718B8BA-BFE4-821D-2AE6-0938103FE716}"/>
              </a:ext>
            </a:extLst>
          </p:cNvPr>
          <p:cNvPicPr>
            <a:picLocks noChangeAspect="1"/>
          </p:cNvPicPr>
          <p:nvPr/>
        </p:nvPicPr>
        <p:blipFill>
          <a:blip r:embed="rId3"/>
          <a:stretch>
            <a:fillRect/>
          </a:stretch>
        </p:blipFill>
        <p:spPr>
          <a:xfrm>
            <a:off x="4531431" y="2117890"/>
            <a:ext cx="6505626" cy="2176343"/>
          </a:xfrm>
          <a:prstGeom prst="rect">
            <a:avLst/>
          </a:prstGeom>
        </p:spPr>
      </p:pic>
    </p:spTree>
    <p:extLst>
      <p:ext uri="{BB962C8B-B14F-4D97-AF65-F5344CB8AC3E}">
        <p14:creationId xmlns:p14="http://schemas.microsoft.com/office/powerpoint/2010/main" val="388747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693540-95C8-56DD-D4BD-F346448D9925}"/>
              </a:ext>
            </a:extLst>
          </p:cNvPr>
          <p:cNvPicPr>
            <a:picLocks noChangeAspect="1"/>
          </p:cNvPicPr>
          <p:nvPr/>
        </p:nvPicPr>
        <p:blipFill>
          <a:blip r:embed="rId2"/>
          <a:stretch>
            <a:fillRect/>
          </a:stretch>
        </p:blipFill>
        <p:spPr>
          <a:xfrm>
            <a:off x="180452" y="834013"/>
            <a:ext cx="11612802" cy="5511770"/>
          </a:xfrm>
          <a:prstGeom prst="rect">
            <a:avLst/>
          </a:prstGeom>
        </p:spPr>
      </p:pic>
      <p:sp>
        <p:nvSpPr>
          <p:cNvPr id="4" name="Oval 3">
            <a:extLst>
              <a:ext uri="{FF2B5EF4-FFF2-40B4-BE49-F238E27FC236}">
                <a16:creationId xmlns:a16="http://schemas.microsoft.com/office/drawing/2014/main" id="{B3EA3B2A-967D-974D-4BB3-E201100BF9AF}"/>
              </a:ext>
            </a:extLst>
          </p:cNvPr>
          <p:cNvSpPr/>
          <p:nvPr/>
        </p:nvSpPr>
        <p:spPr>
          <a:xfrm>
            <a:off x="90435" y="753626"/>
            <a:ext cx="974690" cy="50241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ABED990-C411-6EA4-8364-32DC2D577DA7}"/>
              </a:ext>
            </a:extLst>
          </p:cNvPr>
          <p:cNvSpPr/>
          <p:nvPr/>
        </p:nvSpPr>
        <p:spPr>
          <a:xfrm>
            <a:off x="8382000" y="1990725"/>
            <a:ext cx="1857375" cy="227647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266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2FBBD-0ACD-46CA-974D-0918481506F7}"/>
              </a:ext>
            </a:extLst>
          </p:cNvPr>
          <p:cNvSpPr>
            <a:spLocks noGrp="1"/>
          </p:cNvSpPr>
          <p:nvPr>
            <p:ph type="title"/>
          </p:nvPr>
        </p:nvSpPr>
        <p:spPr/>
        <p:txBody>
          <a:bodyPr/>
          <a:lstStyle/>
          <a:p>
            <a:r>
              <a:rPr lang="en-US" dirty="0"/>
              <a:t>SDMyLife </a:t>
            </a:r>
          </a:p>
        </p:txBody>
      </p:sp>
      <p:pic>
        <p:nvPicPr>
          <p:cNvPr id="3" name="Picture 2" descr="Text&#10;&#10;Description automatically generated">
            <a:extLst>
              <a:ext uri="{FF2B5EF4-FFF2-40B4-BE49-F238E27FC236}">
                <a16:creationId xmlns:a16="http://schemas.microsoft.com/office/drawing/2014/main" id="{F7E2C3FE-2E44-9AE7-6F1E-FBAF74315DB4}"/>
              </a:ext>
            </a:extLst>
          </p:cNvPr>
          <p:cNvPicPr>
            <a:picLocks noChangeAspect="1"/>
          </p:cNvPicPr>
          <p:nvPr/>
        </p:nvPicPr>
        <p:blipFill>
          <a:blip r:embed="rId3"/>
          <a:stretch>
            <a:fillRect/>
          </a:stretch>
        </p:blipFill>
        <p:spPr>
          <a:xfrm>
            <a:off x="8628611" y="892370"/>
            <a:ext cx="2862839" cy="633372"/>
          </a:xfrm>
          <a:prstGeom prst="rect">
            <a:avLst/>
          </a:prstGeom>
        </p:spPr>
      </p:pic>
      <p:pic>
        <p:nvPicPr>
          <p:cNvPr id="5" name="Graphic 4" descr="Employee badge with solid fill">
            <a:extLst>
              <a:ext uri="{FF2B5EF4-FFF2-40B4-BE49-F238E27FC236}">
                <a16:creationId xmlns:a16="http://schemas.microsoft.com/office/drawing/2014/main" id="{8A8DE341-5CFC-FCAD-7AD6-69F8D90A33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24971" y="2944541"/>
            <a:ext cx="2283229" cy="2283229"/>
          </a:xfrm>
          <a:prstGeom prst="rect">
            <a:avLst/>
          </a:prstGeom>
        </p:spPr>
      </p:pic>
      <p:sp>
        <p:nvSpPr>
          <p:cNvPr id="4" name="TextBox 3">
            <a:extLst>
              <a:ext uri="{FF2B5EF4-FFF2-40B4-BE49-F238E27FC236}">
                <a16:creationId xmlns:a16="http://schemas.microsoft.com/office/drawing/2014/main" id="{4F0D55C3-8783-6FC9-E409-FCE480E20BB0}"/>
              </a:ext>
            </a:extLst>
          </p:cNvPr>
          <p:cNvSpPr txBox="1"/>
          <p:nvPr/>
        </p:nvSpPr>
        <p:spPr>
          <a:xfrm>
            <a:off x="2362822" y="3033655"/>
            <a:ext cx="7248698" cy="2677656"/>
          </a:xfrm>
          <a:prstGeom prst="rect">
            <a:avLst/>
          </a:prstGeom>
          <a:noFill/>
        </p:spPr>
        <p:txBody>
          <a:bodyPr wrap="square" rtlCol="0">
            <a:spAutoFit/>
          </a:bodyPr>
          <a:lstStyle/>
          <a:p>
            <a:r>
              <a:rPr lang="en-US" sz="3600" b="1" dirty="0">
                <a:solidFill>
                  <a:schemeClr val="accent1"/>
                </a:solidFill>
              </a:rPr>
              <a:t>Kara Schweitzer</a:t>
            </a:r>
          </a:p>
          <a:p>
            <a:r>
              <a:rPr lang="en-US" sz="2400" b="1" dirty="0">
                <a:solidFill>
                  <a:schemeClr val="accent1"/>
                </a:solidFill>
              </a:rPr>
              <a:t>SDMyLife and Career</a:t>
            </a:r>
          </a:p>
          <a:p>
            <a:r>
              <a:rPr lang="en-US" sz="2400" b="1" dirty="0">
                <a:solidFill>
                  <a:schemeClr val="accent1"/>
                </a:solidFill>
              </a:rPr>
              <a:t>Development Specialist</a:t>
            </a:r>
          </a:p>
          <a:p>
            <a:r>
              <a:rPr lang="en-US" sz="2400" dirty="0"/>
              <a:t>605.280.7501</a:t>
            </a:r>
          </a:p>
          <a:p>
            <a:r>
              <a:rPr lang="en-US" sz="2400" dirty="0">
                <a:solidFill>
                  <a:schemeClr val="accent2"/>
                </a:solidFill>
                <a:hlinkClick r:id="rId6">
                  <a:extLst>
                    <a:ext uri="{A12FA001-AC4F-418D-AE19-62706E023703}">
                      <ahyp:hlinkClr xmlns:ahyp="http://schemas.microsoft.com/office/drawing/2018/hyperlinkcolor" val="tx"/>
                    </a:ext>
                  </a:extLst>
                </a:hlinkClick>
              </a:rPr>
              <a:t>Kara.Schweitzer@state.sd.us</a:t>
            </a:r>
            <a:endParaRPr lang="en-US" sz="2400" dirty="0">
              <a:solidFill>
                <a:schemeClr val="accent2"/>
              </a:solidFill>
            </a:endParaRPr>
          </a:p>
          <a:p>
            <a:endParaRPr lang="en-US" dirty="0"/>
          </a:p>
          <a:p>
            <a:endParaRPr lang="en-US" dirty="0"/>
          </a:p>
        </p:txBody>
      </p:sp>
    </p:spTree>
    <p:extLst>
      <p:ext uri="{BB962C8B-B14F-4D97-AF65-F5344CB8AC3E}">
        <p14:creationId xmlns:p14="http://schemas.microsoft.com/office/powerpoint/2010/main" val="2526677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70B3D-3B03-4C53-AC8E-08DC507CB676}"/>
              </a:ext>
            </a:extLst>
          </p:cNvPr>
          <p:cNvSpPr>
            <a:spLocks noGrp="1"/>
          </p:cNvSpPr>
          <p:nvPr>
            <p:ph type="title"/>
          </p:nvPr>
        </p:nvSpPr>
        <p:spPr/>
        <p:txBody>
          <a:bodyPr/>
          <a:lstStyle/>
          <a:p>
            <a:r>
              <a:rPr lang="en-US" dirty="0"/>
              <a:t>SDMYLIFE</a:t>
            </a:r>
          </a:p>
        </p:txBody>
      </p:sp>
      <p:pic>
        <p:nvPicPr>
          <p:cNvPr id="5" name="Picture 4" descr="Text&#10;&#10;Description automatically generated">
            <a:extLst>
              <a:ext uri="{FF2B5EF4-FFF2-40B4-BE49-F238E27FC236}">
                <a16:creationId xmlns:a16="http://schemas.microsoft.com/office/drawing/2014/main" id="{A315C8F2-DB1D-A419-7719-0B836395F69B}"/>
              </a:ext>
            </a:extLst>
          </p:cNvPr>
          <p:cNvPicPr>
            <a:picLocks noChangeAspect="1"/>
          </p:cNvPicPr>
          <p:nvPr/>
        </p:nvPicPr>
        <p:blipFill>
          <a:blip r:embed="rId3"/>
          <a:stretch>
            <a:fillRect/>
          </a:stretch>
        </p:blipFill>
        <p:spPr>
          <a:xfrm>
            <a:off x="8628611" y="892370"/>
            <a:ext cx="2862839" cy="633372"/>
          </a:xfrm>
          <a:prstGeom prst="rect">
            <a:avLst/>
          </a:prstGeom>
        </p:spPr>
      </p:pic>
      <p:pic>
        <p:nvPicPr>
          <p:cNvPr id="15" name="Graphic 14" descr="School boy outline">
            <a:extLst>
              <a:ext uri="{FF2B5EF4-FFF2-40B4-BE49-F238E27FC236}">
                <a16:creationId xmlns:a16="http://schemas.microsoft.com/office/drawing/2014/main" id="{126E4C3B-61EF-B752-5654-BABBBED9E5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5854" y="5558052"/>
            <a:ext cx="914400" cy="914400"/>
          </a:xfrm>
          <a:prstGeom prst="rect">
            <a:avLst/>
          </a:prstGeom>
        </p:spPr>
      </p:pic>
      <p:pic>
        <p:nvPicPr>
          <p:cNvPr id="17" name="Graphic 16" descr="Books with solid fill">
            <a:extLst>
              <a:ext uri="{FF2B5EF4-FFF2-40B4-BE49-F238E27FC236}">
                <a16:creationId xmlns:a16="http://schemas.microsoft.com/office/drawing/2014/main" id="{51356E9E-28D7-D53E-6BCB-47BE6B0A1B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59681" y="5685905"/>
            <a:ext cx="786547" cy="786547"/>
          </a:xfrm>
          <a:prstGeom prst="rect">
            <a:avLst/>
          </a:prstGeom>
        </p:spPr>
      </p:pic>
      <p:pic>
        <p:nvPicPr>
          <p:cNvPr id="4" name="Graphic 3" descr="Magnifying glass outline">
            <a:extLst>
              <a:ext uri="{FF2B5EF4-FFF2-40B4-BE49-F238E27FC236}">
                <a16:creationId xmlns:a16="http://schemas.microsoft.com/office/drawing/2014/main" id="{DEC4B870-9A65-A15D-5098-551927E32B0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02128" y="5674430"/>
            <a:ext cx="786547" cy="786547"/>
          </a:xfrm>
          <a:prstGeom prst="rect">
            <a:avLst/>
          </a:prstGeom>
        </p:spPr>
      </p:pic>
      <p:pic>
        <p:nvPicPr>
          <p:cNvPr id="7" name="Graphic 6" descr="Graduation cap outline">
            <a:extLst>
              <a:ext uri="{FF2B5EF4-FFF2-40B4-BE49-F238E27FC236}">
                <a16:creationId xmlns:a16="http://schemas.microsoft.com/office/drawing/2014/main" id="{CAD825F9-2615-56D8-644E-21B3863F9E9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55527" y="5674430"/>
            <a:ext cx="914400" cy="914400"/>
          </a:xfrm>
          <a:prstGeom prst="rect">
            <a:avLst/>
          </a:prstGeom>
        </p:spPr>
      </p:pic>
      <p:pic>
        <p:nvPicPr>
          <p:cNvPr id="9" name="Graphic 8" descr="Single gear outline">
            <a:extLst>
              <a:ext uri="{FF2B5EF4-FFF2-40B4-BE49-F238E27FC236}">
                <a16:creationId xmlns:a16="http://schemas.microsoft.com/office/drawing/2014/main" id="{45B85304-C853-35F4-EA42-821F6A126B5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168341" y="5558052"/>
            <a:ext cx="914400" cy="914400"/>
          </a:xfrm>
          <a:prstGeom prst="rect">
            <a:avLst/>
          </a:prstGeom>
        </p:spPr>
      </p:pic>
      <p:sp>
        <p:nvSpPr>
          <p:cNvPr id="16" name="TextBox 15">
            <a:extLst>
              <a:ext uri="{FF2B5EF4-FFF2-40B4-BE49-F238E27FC236}">
                <a16:creationId xmlns:a16="http://schemas.microsoft.com/office/drawing/2014/main" id="{F640B530-27C0-5D44-F016-97A8089F3F89}"/>
              </a:ext>
            </a:extLst>
          </p:cNvPr>
          <p:cNvSpPr txBox="1"/>
          <p:nvPr/>
        </p:nvSpPr>
        <p:spPr>
          <a:xfrm>
            <a:off x="970164" y="3072462"/>
            <a:ext cx="5597236" cy="1826141"/>
          </a:xfrm>
          <a:prstGeom prst="rect">
            <a:avLst/>
          </a:prstGeom>
          <a:noFill/>
        </p:spPr>
        <p:txBody>
          <a:bodyPr wrap="square">
            <a:spAutoFit/>
          </a:bodyPr>
          <a:lstStyle/>
          <a:p>
            <a:pPr rtl="0" fontAlgn="base">
              <a:spcBef>
                <a:spcPts val="0"/>
              </a:spcBef>
              <a:spcAft>
                <a:spcPts val="0"/>
              </a:spcAft>
              <a:buFont typeface="Arial" panose="020B0604020202020204" pitchFamily="34" charset="0"/>
              <a:buChar char="•"/>
            </a:pPr>
            <a:r>
              <a:rPr lang="en-US" sz="2400" b="0" i="0" u="none" strike="noStrike" dirty="0">
                <a:solidFill>
                  <a:schemeClr val="accent2"/>
                </a:solidFill>
                <a:effectLst/>
                <a:latin typeface="Lustria"/>
              </a:rPr>
              <a:t>FREE resource for all SD 6-12 grade students</a:t>
            </a:r>
            <a:endParaRPr lang="en-US" sz="2400" b="0" i="0" u="none" strike="noStrike" dirty="0">
              <a:solidFill>
                <a:schemeClr val="accent2"/>
              </a:solidFill>
              <a:effectLst/>
              <a:latin typeface="Arial" panose="020B0604020202020204" pitchFamily="34" charset="0"/>
            </a:endParaRPr>
          </a:p>
          <a:p>
            <a:pPr rtl="0" fontAlgn="base">
              <a:spcBef>
                <a:spcPts val="2000"/>
              </a:spcBef>
              <a:spcAft>
                <a:spcPts val="0"/>
              </a:spcAft>
              <a:buFont typeface="Arial" panose="020B0604020202020204" pitchFamily="34" charset="0"/>
              <a:buChar char="•"/>
            </a:pPr>
            <a:r>
              <a:rPr lang="en-US" sz="2400" b="0" i="0" u="none" strike="noStrike" dirty="0">
                <a:solidFill>
                  <a:schemeClr val="accent2"/>
                </a:solidFill>
                <a:effectLst/>
                <a:latin typeface="Lustria"/>
              </a:rPr>
              <a:t>Career Exploration &amp; Career Decision Making</a:t>
            </a:r>
            <a:endParaRPr lang="en-US" sz="2400" b="0" i="0" u="none" strike="noStrike" dirty="0">
              <a:solidFill>
                <a:schemeClr val="accent2"/>
              </a:solidFill>
              <a:effectLst/>
              <a:latin typeface="Arial" panose="020B0604020202020204" pitchFamily="34" charset="0"/>
            </a:endParaRPr>
          </a:p>
        </p:txBody>
      </p:sp>
      <p:sp>
        <p:nvSpPr>
          <p:cNvPr id="20" name="TextBox 19">
            <a:extLst>
              <a:ext uri="{FF2B5EF4-FFF2-40B4-BE49-F238E27FC236}">
                <a16:creationId xmlns:a16="http://schemas.microsoft.com/office/drawing/2014/main" id="{BC362C8F-3C6B-3227-8A41-9A8D32100885}"/>
              </a:ext>
            </a:extLst>
          </p:cNvPr>
          <p:cNvSpPr txBox="1"/>
          <p:nvPr/>
        </p:nvSpPr>
        <p:spPr>
          <a:xfrm>
            <a:off x="729095" y="2145474"/>
            <a:ext cx="8609908" cy="646331"/>
          </a:xfrm>
          <a:prstGeom prst="rect">
            <a:avLst/>
          </a:prstGeom>
          <a:noFill/>
        </p:spPr>
        <p:txBody>
          <a:bodyPr wrap="square">
            <a:spAutoFit/>
          </a:bodyPr>
          <a:lstStyle/>
          <a:p>
            <a:r>
              <a:rPr lang="en-US" sz="3600" b="0" i="0" u="none" strike="noStrike" dirty="0">
                <a:solidFill>
                  <a:schemeClr val="accent1"/>
                </a:solidFill>
                <a:effectLst/>
                <a:latin typeface="Lustria"/>
              </a:rPr>
              <a:t>What is SDMyLife?</a:t>
            </a:r>
            <a:endParaRPr lang="en-US" sz="3600" dirty="0">
              <a:solidFill>
                <a:schemeClr val="accent1"/>
              </a:solidFill>
            </a:endParaRPr>
          </a:p>
        </p:txBody>
      </p:sp>
      <p:sp>
        <p:nvSpPr>
          <p:cNvPr id="22" name="TextBox 21">
            <a:extLst>
              <a:ext uri="{FF2B5EF4-FFF2-40B4-BE49-F238E27FC236}">
                <a16:creationId xmlns:a16="http://schemas.microsoft.com/office/drawing/2014/main" id="{E16BE965-9601-DBD4-3CC4-10047A3C91A3}"/>
              </a:ext>
            </a:extLst>
          </p:cNvPr>
          <p:cNvSpPr txBox="1"/>
          <p:nvPr/>
        </p:nvSpPr>
        <p:spPr>
          <a:xfrm>
            <a:off x="6464530" y="3318283"/>
            <a:ext cx="5289666" cy="1713290"/>
          </a:xfrm>
          <a:prstGeom prst="rect">
            <a:avLst/>
          </a:prstGeom>
          <a:noFill/>
        </p:spPr>
        <p:txBody>
          <a:bodyPr wrap="square">
            <a:spAutoFit/>
          </a:bodyPr>
          <a:lstStyle/>
          <a:p>
            <a:pPr rtl="0" fontAlgn="base">
              <a:spcBef>
                <a:spcPts val="2000"/>
              </a:spcBef>
              <a:spcAft>
                <a:spcPts val="0"/>
              </a:spcAft>
              <a:buFont typeface="Arial" panose="020B0604020202020204" pitchFamily="34" charset="0"/>
              <a:buChar char="•"/>
            </a:pPr>
            <a:r>
              <a:rPr lang="en-US" sz="2400" b="0" i="0" u="none" strike="noStrike" dirty="0">
                <a:solidFill>
                  <a:schemeClr val="accent2"/>
                </a:solidFill>
                <a:effectLst/>
                <a:latin typeface="Lustria"/>
              </a:rPr>
              <a:t>Secondary and Post-Secondary Planning</a:t>
            </a:r>
            <a:endParaRPr lang="en-US" sz="2400" b="0" i="0" u="none" strike="noStrike" dirty="0">
              <a:solidFill>
                <a:schemeClr val="accent2"/>
              </a:solidFill>
              <a:effectLst/>
              <a:latin typeface="Arial" panose="020B0604020202020204" pitchFamily="34" charset="0"/>
            </a:endParaRPr>
          </a:p>
          <a:p>
            <a:pPr rtl="0" fontAlgn="base">
              <a:spcBef>
                <a:spcPts val="2000"/>
              </a:spcBef>
              <a:spcAft>
                <a:spcPts val="0"/>
              </a:spcAft>
              <a:buFont typeface="Arial" panose="020B0604020202020204" pitchFamily="34" charset="0"/>
              <a:buChar char="•"/>
            </a:pPr>
            <a:r>
              <a:rPr lang="en-US" sz="2400" b="0" i="0" u="none" strike="noStrike" dirty="0">
                <a:solidFill>
                  <a:schemeClr val="accent2"/>
                </a:solidFill>
                <a:effectLst/>
                <a:latin typeface="Lustria"/>
              </a:rPr>
              <a:t>Academic Planning</a:t>
            </a:r>
            <a:endParaRPr lang="en-US" sz="2400" b="0" i="0" u="none" strike="noStrike" dirty="0">
              <a:solidFill>
                <a:schemeClr val="accent2"/>
              </a:solidFill>
              <a:effectLst/>
              <a:latin typeface="Arial" panose="020B0604020202020204" pitchFamily="34" charset="0"/>
            </a:endParaRPr>
          </a:p>
          <a:p>
            <a:pPr rtl="0" fontAlgn="base">
              <a:spcBef>
                <a:spcPts val="2000"/>
              </a:spcBef>
              <a:spcAft>
                <a:spcPts val="0"/>
              </a:spcAft>
              <a:buFont typeface="Arial" panose="020B0604020202020204" pitchFamily="34" charset="0"/>
              <a:buChar char="•"/>
            </a:pPr>
            <a:r>
              <a:rPr lang="en-US" sz="2400" b="0" i="0" u="none" strike="noStrike" dirty="0">
                <a:solidFill>
                  <a:schemeClr val="accent2"/>
                </a:solidFill>
                <a:effectLst/>
                <a:latin typeface="Lustria"/>
              </a:rPr>
              <a:t>ACT Test Prep Methodize</a:t>
            </a:r>
            <a:endParaRPr lang="en-US" sz="2400" b="0" i="0" u="none" strike="noStrike" dirty="0">
              <a:solidFill>
                <a:schemeClr val="accent2"/>
              </a:solidFill>
              <a:effectLst/>
              <a:latin typeface="Arial" panose="020B0604020202020204" pitchFamily="34" charset="0"/>
            </a:endParaRPr>
          </a:p>
        </p:txBody>
      </p:sp>
    </p:spTree>
    <p:extLst>
      <p:ext uri="{BB962C8B-B14F-4D97-AF65-F5344CB8AC3E}">
        <p14:creationId xmlns:p14="http://schemas.microsoft.com/office/powerpoint/2010/main" val="582309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91FC6-4ADD-1DE3-B185-D91BA596BFBA}"/>
              </a:ext>
            </a:extLst>
          </p:cNvPr>
          <p:cNvSpPr>
            <a:spLocks noGrp="1"/>
          </p:cNvSpPr>
          <p:nvPr>
            <p:ph type="title"/>
          </p:nvPr>
        </p:nvSpPr>
        <p:spPr/>
        <p:txBody>
          <a:bodyPr/>
          <a:lstStyle/>
          <a:p>
            <a:r>
              <a:rPr lang="en-US" dirty="0"/>
              <a:t>Why sdmylife?</a:t>
            </a:r>
          </a:p>
        </p:txBody>
      </p:sp>
      <p:pic>
        <p:nvPicPr>
          <p:cNvPr id="4" name="Picture 3" descr="Text&#10;&#10;Description automatically generated">
            <a:extLst>
              <a:ext uri="{FF2B5EF4-FFF2-40B4-BE49-F238E27FC236}">
                <a16:creationId xmlns:a16="http://schemas.microsoft.com/office/drawing/2014/main" id="{B7AEF9CA-38DA-1701-B353-4B8C928F3565}"/>
              </a:ext>
            </a:extLst>
          </p:cNvPr>
          <p:cNvPicPr>
            <a:picLocks noChangeAspect="1"/>
          </p:cNvPicPr>
          <p:nvPr/>
        </p:nvPicPr>
        <p:blipFill>
          <a:blip r:embed="rId3"/>
          <a:stretch>
            <a:fillRect/>
          </a:stretch>
        </p:blipFill>
        <p:spPr>
          <a:xfrm>
            <a:off x="8628611" y="892370"/>
            <a:ext cx="2862839" cy="633372"/>
          </a:xfrm>
          <a:prstGeom prst="rect">
            <a:avLst/>
          </a:prstGeom>
        </p:spPr>
      </p:pic>
      <p:sp>
        <p:nvSpPr>
          <p:cNvPr id="9" name="TextBox 8">
            <a:extLst>
              <a:ext uri="{FF2B5EF4-FFF2-40B4-BE49-F238E27FC236}">
                <a16:creationId xmlns:a16="http://schemas.microsoft.com/office/drawing/2014/main" id="{574CF376-ADD8-49EB-A258-C135E213028B}"/>
              </a:ext>
            </a:extLst>
          </p:cNvPr>
          <p:cNvSpPr txBox="1"/>
          <p:nvPr/>
        </p:nvSpPr>
        <p:spPr>
          <a:xfrm>
            <a:off x="2621071" y="2845507"/>
            <a:ext cx="8870379" cy="3693319"/>
          </a:xfrm>
          <a:prstGeom prst="rect">
            <a:avLst/>
          </a:prstGeom>
          <a:noFill/>
        </p:spPr>
        <p:txBody>
          <a:bodyPr wrap="square" rtlCol="0">
            <a:spAutoFit/>
          </a:bodyPr>
          <a:lstStyle/>
          <a:p>
            <a:r>
              <a:rPr lang="en-US" dirty="0"/>
              <a:t> </a:t>
            </a:r>
          </a:p>
          <a:p>
            <a:r>
              <a:rPr lang="en-US" dirty="0"/>
              <a:t>“</a:t>
            </a:r>
            <a:r>
              <a:rPr lang="en-US" b="1" dirty="0"/>
              <a:t>24:43:11:01.  Number of required credits for graduation from high school --  Personal learning plan required.</a:t>
            </a:r>
            <a:r>
              <a:rPr lang="en-US" dirty="0"/>
              <a:t>”… “All students in grades 9 through 12 must have a personal learning plan. The personal learning plan must document a minimum of 22 units of credit.”</a:t>
            </a:r>
          </a:p>
          <a:p>
            <a:r>
              <a:rPr lang="en-US" dirty="0"/>
              <a:t> </a:t>
            </a:r>
          </a:p>
          <a:p>
            <a:r>
              <a:rPr lang="en-US" dirty="0"/>
              <a:t>“</a:t>
            </a:r>
            <a:r>
              <a:rPr lang="en-US" b="1" dirty="0"/>
              <a:t>24:43:11:08.  Testing requirements.</a:t>
            </a:r>
            <a:r>
              <a:rPr lang="en-US" dirty="0"/>
              <a:t> School districts shall administer a career interest assessment by the conclusion of grade eight and a career aptitude assessment by the end of the fall semester of grade ten. The assessment used in the development of the student's personal learning plan shall be provided by the Department of Education.” </a:t>
            </a:r>
          </a:p>
          <a:p>
            <a:r>
              <a:rPr lang="en-US" dirty="0"/>
              <a:t> </a:t>
            </a:r>
          </a:p>
          <a:p>
            <a:r>
              <a:rPr lang="en-US" dirty="0"/>
              <a:t>SDMyLife’s </a:t>
            </a:r>
            <a:r>
              <a:rPr lang="en-US" b="1" dirty="0"/>
              <a:t>career interest assessment is called the Career Matchmaker</a:t>
            </a:r>
            <a:r>
              <a:rPr lang="en-US" dirty="0"/>
              <a:t>, and the </a:t>
            </a:r>
            <a:r>
              <a:rPr lang="en-US" b="1" dirty="0"/>
              <a:t>career aptitude test is called the Skills Lab.</a:t>
            </a:r>
          </a:p>
        </p:txBody>
      </p:sp>
      <p:sp>
        <p:nvSpPr>
          <p:cNvPr id="5" name="TextBox 4">
            <a:extLst>
              <a:ext uri="{FF2B5EF4-FFF2-40B4-BE49-F238E27FC236}">
                <a16:creationId xmlns:a16="http://schemas.microsoft.com/office/drawing/2014/main" id="{DA2A2734-DD8C-228F-3216-0E122F5E8186}"/>
              </a:ext>
            </a:extLst>
          </p:cNvPr>
          <p:cNvSpPr txBox="1"/>
          <p:nvPr/>
        </p:nvSpPr>
        <p:spPr>
          <a:xfrm>
            <a:off x="414251" y="2044005"/>
            <a:ext cx="11363498" cy="923330"/>
          </a:xfrm>
          <a:prstGeom prst="rect">
            <a:avLst/>
          </a:prstGeom>
          <a:noFill/>
        </p:spPr>
        <p:txBody>
          <a:bodyPr wrap="square">
            <a:spAutoFit/>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Neither the State of South Dakota or the South Dakota Department of Education require its use. </a:t>
            </a:r>
            <a:endParaRPr lang="en-US" sz="1600" dirty="0">
              <a:solidFill>
                <a:srgbClr val="000000"/>
              </a:solidFill>
              <a:effectLst/>
              <a:latin typeface="Georgia" panose="02040502050405020303" pitchFamily="18" charset="0"/>
              <a:ea typeface="Calibri" panose="020F0502020204030204" pitchFamily="34" charset="0"/>
              <a:cs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600" dirty="0">
              <a:solidFill>
                <a:srgbClr val="000000"/>
              </a:solidFill>
              <a:effectLst/>
              <a:latin typeface="Georgia" panose="02040502050405020303" pitchFamily="18" charset="0"/>
              <a:ea typeface="Calibri" panose="020F0502020204030204" pitchFamily="34" charset="0"/>
              <a:cs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However, it can be a free tool for the following Administrative rules:</a:t>
            </a:r>
            <a:endParaRPr lang="en-US" sz="1600" dirty="0">
              <a:solidFill>
                <a:srgbClr val="000000"/>
              </a:solidFill>
              <a:effectLst/>
              <a:latin typeface="Georgia" panose="02040502050405020303"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6095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91FC6-4ADD-1DE3-B185-D91BA596BFBA}"/>
              </a:ext>
            </a:extLst>
          </p:cNvPr>
          <p:cNvSpPr>
            <a:spLocks noGrp="1"/>
          </p:cNvSpPr>
          <p:nvPr>
            <p:ph type="title"/>
          </p:nvPr>
        </p:nvSpPr>
        <p:spPr/>
        <p:txBody>
          <a:bodyPr/>
          <a:lstStyle/>
          <a:p>
            <a:r>
              <a:rPr lang="en-US" dirty="0"/>
              <a:t>SDMyLife</a:t>
            </a:r>
          </a:p>
        </p:txBody>
      </p:sp>
      <p:pic>
        <p:nvPicPr>
          <p:cNvPr id="4" name="Picture 3" descr="Text&#10;&#10;Description automatically generated">
            <a:extLst>
              <a:ext uri="{FF2B5EF4-FFF2-40B4-BE49-F238E27FC236}">
                <a16:creationId xmlns:a16="http://schemas.microsoft.com/office/drawing/2014/main" id="{B7AEF9CA-38DA-1701-B353-4B8C928F3565}"/>
              </a:ext>
            </a:extLst>
          </p:cNvPr>
          <p:cNvPicPr>
            <a:picLocks noChangeAspect="1"/>
          </p:cNvPicPr>
          <p:nvPr/>
        </p:nvPicPr>
        <p:blipFill>
          <a:blip r:embed="rId3"/>
          <a:stretch>
            <a:fillRect/>
          </a:stretch>
        </p:blipFill>
        <p:spPr>
          <a:xfrm>
            <a:off x="8628611" y="892370"/>
            <a:ext cx="2862839" cy="633372"/>
          </a:xfrm>
          <a:prstGeom prst="rect">
            <a:avLst/>
          </a:prstGeom>
        </p:spPr>
      </p:pic>
      <p:pic>
        <p:nvPicPr>
          <p:cNvPr id="1026" name="Picture 2">
            <a:extLst>
              <a:ext uri="{FF2B5EF4-FFF2-40B4-BE49-F238E27FC236}">
                <a16:creationId xmlns:a16="http://schemas.microsoft.com/office/drawing/2014/main" id="{1F6FFD3A-F5AB-4E51-7C94-3EB6D9A053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570" y="1986742"/>
            <a:ext cx="10640990" cy="4655433"/>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902587C5-1097-80F4-6C1C-5542F857DCEF}"/>
              </a:ext>
            </a:extLst>
          </p:cNvPr>
          <p:cNvSpPr/>
          <p:nvPr/>
        </p:nvSpPr>
        <p:spPr>
          <a:xfrm>
            <a:off x="6957753" y="1986742"/>
            <a:ext cx="789709" cy="48213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EC50DA6-64F8-925C-488E-39A5B319C243}"/>
              </a:ext>
            </a:extLst>
          </p:cNvPr>
          <p:cNvSpPr/>
          <p:nvPr/>
        </p:nvSpPr>
        <p:spPr>
          <a:xfrm>
            <a:off x="10640753" y="1986742"/>
            <a:ext cx="789709" cy="48213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2421619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C45BA3-2A1D-44BA-4528-61E6E71225C6}"/>
              </a:ext>
            </a:extLst>
          </p:cNvPr>
          <p:cNvPicPr>
            <a:picLocks noChangeAspect="1"/>
          </p:cNvPicPr>
          <p:nvPr/>
        </p:nvPicPr>
        <p:blipFill>
          <a:blip r:embed="rId2"/>
          <a:stretch>
            <a:fillRect/>
          </a:stretch>
        </p:blipFill>
        <p:spPr>
          <a:xfrm>
            <a:off x="367733" y="854110"/>
            <a:ext cx="11456533" cy="5413210"/>
          </a:xfrm>
          <a:prstGeom prst="rect">
            <a:avLst/>
          </a:prstGeom>
          <a:noFill/>
        </p:spPr>
      </p:pic>
    </p:spTree>
    <p:extLst>
      <p:ext uri="{BB962C8B-B14F-4D97-AF65-F5344CB8AC3E}">
        <p14:creationId xmlns:p14="http://schemas.microsoft.com/office/powerpoint/2010/main" val="589924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387FB5-2E17-DE9E-0FD4-FDEA3CB7213C}"/>
              </a:ext>
            </a:extLst>
          </p:cNvPr>
          <p:cNvPicPr>
            <a:picLocks noChangeAspect="1"/>
          </p:cNvPicPr>
          <p:nvPr/>
        </p:nvPicPr>
        <p:blipFill>
          <a:blip r:embed="rId2"/>
          <a:stretch>
            <a:fillRect/>
          </a:stretch>
        </p:blipFill>
        <p:spPr>
          <a:xfrm>
            <a:off x="505201" y="793820"/>
            <a:ext cx="11181598" cy="4225304"/>
          </a:xfrm>
          <a:prstGeom prst="rect">
            <a:avLst/>
          </a:prstGeom>
        </p:spPr>
      </p:pic>
    </p:spTree>
    <p:extLst>
      <p:ext uri="{BB962C8B-B14F-4D97-AF65-F5344CB8AC3E}">
        <p14:creationId xmlns:p14="http://schemas.microsoft.com/office/powerpoint/2010/main" val="3097956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7A6E28-D3AD-3A12-1A19-FC9CCCCFE9B3}"/>
              </a:ext>
            </a:extLst>
          </p:cNvPr>
          <p:cNvPicPr>
            <a:picLocks noChangeAspect="1"/>
          </p:cNvPicPr>
          <p:nvPr/>
        </p:nvPicPr>
        <p:blipFill>
          <a:blip r:embed="rId2"/>
          <a:stretch>
            <a:fillRect/>
          </a:stretch>
        </p:blipFill>
        <p:spPr>
          <a:xfrm>
            <a:off x="316915" y="562708"/>
            <a:ext cx="11558169" cy="5873824"/>
          </a:xfrm>
          <a:prstGeom prst="rect">
            <a:avLst/>
          </a:prstGeom>
        </p:spPr>
      </p:pic>
    </p:spTree>
    <p:extLst>
      <p:ext uri="{BB962C8B-B14F-4D97-AF65-F5344CB8AC3E}">
        <p14:creationId xmlns:p14="http://schemas.microsoft.com/office/powerpoint/2010/main" val="24885319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5830d922-8690-4cdc-8065-8c09f0d53b89&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OE-template.potx" id="{924B9FC0-ED08-410D-AC9D-F7B628971C67}" vid="{A4CFA758-D888-4CF2-8A15-C5C84D2177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9794CFAA299147B2E1944CDB1E891E" ma:contentTypeVersion="12" ma:contentTypeDescription="Create a new document." ma:contentTypeScope="" ma:versionID="7416b7235f99f470bf64abfac4e3294b">
  <xsd:schema xmlns:xsd="http://www.w3.org/2001/XMLSchema" xmlns:xs="http://www.w3.org/2001/XMLSchema" xmlns:p="http://schemas.microsoft.com/office/2006/metadata/properties" xmlns:ns2="43f58a11-f7c6-4403-a5cb-a614c2a87166" xmlns:ns3="853c9343-3086-4295-8dfc-e14ff63cbec1" targetNamespace="http://schemas.microsoft.com/office/2006/metadata/properties" ma:root="true" ma:fieldsID="58c189ad8f65b5a942baf0adc831b409" ns2:_="" ns3:_="">
    <xsd:import namespace="43f58a11-f7c6-4403-a5cb-a614c2a87166"/>
    <xsd:import namespace="853c9343-3086-4295-8dfc-e14ff63cbe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58a11-f7c6-4403-a5cb-a614c2a871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3294375-8520-4c51-81be-671e42c4be9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53c9343-3086-4295-8dfc-e14ff63cbec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db54592-6790-4803-8b53-5bb808c8d57b}" ma:internalName="TaxCatchAll" ma:showField="CatchAllData" ma:web="853c9343-3086-4295-8dfc-e14ff63cbe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53c9343-3086-4295-8dfc-e14ff63cbec1" xsi:nil="true"/>
    <lcf76f155ced4ddcb4097134ff3c332f xmlns="43f58a11-f7c6-4403-a5cb-a614c2a871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02DEFCD-336D-439C-BA70-0B42404A123F}">
  <ds:schemaRefs>
    <ds:schemaRef ds:uri="http://schemas.microsoft.com/sharepoint/v3/contenttype/forms"/>
  </ds:schemaRefs>
</ds:datastoreItem>
</file>

<file path=customXml/itemProps2.xml><?xml version="1.0" encoding="utf-8"?>
<ds:datastoreItem xmlns:ds="http://schemas.openxmlformats.org/officeDocument/2006/customXml" ds:itemID="{443AF1D0-8232-4B05-9EF8-1546EFE524D2}">
  <ds:schemaRefs>
    <ds:schemaRef ds:uri="43f58a11-f7c6-4403-a5cb-a614c2a87166"/>
    <ds:schemaRef ds:uri="853c9343-3086-4295-8dfc-e14ff63cbe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D4A29AA-B056-4DAF-90CB-282272314018}">
  <ds:schemaRefs>
    <ds:schemaRef ds:uri="http://schemas.openxmlformats.org/package/2006/metadata/core-properties"/>
    <ds:schemaRef ds:uri="http://schemas.microsoft.com/office/2006/documentManagement/types"/>
    <ds:schemaRef ds:uri="853c9343-3086-4295-8dfc-e14ff63cbec1"/>
    <ds:schemaRef ds:uri="http://schemas.microsoft.com/office/2006/metadata/properties"/>
    <ds:schemaRef ds:uri="http://purl.org/dc/dcmitype/"/>
    <ds:schemaRef ds:uri="http://purl.org/dc/terms/"/>
    <ds:schemaRef ds:uri="43f58a11-f7c6-4403-a5cb-a614c2a87166"/>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5894</TotalTime>
  <Words>616</Words>
  <Application>Microsoft Office PowerPoint</Application>
  <PresentationFormat>Widescreen</PresentationFormat>
  <Paragraphs>117</Paragraphs>
  <Slides>35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Chivo</vt:lpstr>
      <vt:lpstr>Georgia</vt:lpstr>
      <vt:lpstr>Gill Sans MT</vt:lpstr>
      <vt:lpstr>Lustria</vt:lpstr>
      <vt:lpstr>Roboto</vt:lpstr>
      <vt:lpstr>Wingdings 2</vt:lpstr>
      <vt:lpstr>Dividend</vt:lpstr>
      <vt:lpstr>SDMyLife 101</vt:lpstr>
      <vt:lpstr>SDMyLife </vt:lpstr>
      <vt:lpstr>SDMYLIFE</vt:lpstr>
      <vt:lpstr>SDMYLIFE</vt:lpstr>
      <vt:lpstr>Why sdmylife?</vt:lpstr>
      <vt:lpstr>SDMyLife</vt:lpstr>
      <vt:lpstr>PowerPoint Presentation</vt:lpstr>
      <vt:lpstr>PowerPoint Presentation</vt:lpstr>
      <vt:lpstr>PowerPoint Presentation</vt:lpstr>
      <vt:lpstr>PowerPoint Presentation</vt:lpstr>
      <vt:lpstr>SDMyLife – educator dashboard</vt:lpstr>
      <vt:lpstr>PowerPoint Presentation</vt:lpstr>
      <vt:lpstr>Student Xello accounts</vt:lpstr>
      <vt:lpstr>Sdmylife &amp; infinite campus</vt:lpstr>
      <vt:lpstr>SDMyLife.com</vt:lpstr>
      <vt:lpstr>Xello student log in</vt:lpstr>
      <vt:lpstr>SDMyLife – Student view</vt:lpstr>
      <vt:lpstr>Student dashboard</vt:lpstr>
      <vt:lpstr>Student view</vt:lpstr>
      <vt:lpstr>PowerPoint Presentation</vt:lpstr>
      <vt:lpstr>PowerPoint Presentation</vt:lpstr>
      <vt:lpstr>PowerPoint Presentation</vt:lpstr>
      <vt:lpstr>PowerPoint Presentation</vt:lpstr>
      <vt:lpstr>PowerPoint Presentation</vt:lpstr>
      <vt:lpstr>PowerPoint Presentation</vt:lpstr>
      <vt:lpstr>Student view</vt:lpstr>
      <vt:lpstr>Exploring careers</vt:lpstr>
      <vt:lpstr>Exploring careers</vt:lpstr>
      <vt:lpstr>Exploring careers</vt:lpstr>
      <vt:lpstr>Additional assessments – learning style</vt:lpstr>
      <vt:lpstr>Additional assessments – learning style</vt:lpstr>
      <vt:lpstr>Additional assessments – skills lab</vt:lpstr>
      <vt:lpstr>Additional assessments – skills lab</vt:lpstr>
      <vt:lpstr>PowerPoint Presentation</vt:lpstr>
      <vt:lpstr>SDMyLife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Odean-Carlin, Kodi</dc:creator>
  <cp:lastModifiedBy>Schweitzer, Kara</cp:lastModifiedBy>
  <cp:revision>63</cp:revision>
  <cp:lastPrinted>2024-10-08T22:41:13Z</cp:lastPrinted>
  <dcterms:created xsi:type="dcterms:W3CDTF">2022-06-14T13:55:40Z</dcterms:created>
  <dcterms:modified xsi:type="dcterms:W3CDTF">2025-02-26T16:32:05Z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0x010100D09794CFAA299147B2E1944CDB1E891E</vt:lpwstr>
  </property>
  <property fmtid="{D5CDD505-2E9C-101B-9397-08002B2CF9AE}" pid="3" name="MediaServiceImageTags">
    <vt:lpwstr/>
  </property>
</Properties>
</file>