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058400" cy="7772400"/>
  <p:notesSz cx="6858000" cy="9144000"/>
  <p:embeddedFontLst>
    <p:embeddedFont>
      <p:font typeface="Open Sans" panose="020B0606030504020204" pitchFamily="34" charset="0"/>
      <p:regular r:id="rId4"/>
    </p:embeddedFont>
    <p:embeddedFont>
      <p:font typeface="Open Sans Bold" panose="020B0806030504020204" charset="0"/>
      <p:regular r:id="rId5"/>
    </p:embeddedFont>
    <p:embeddedFont>
      <p:font typeface="Open Sans Italics"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3" d="100"/>
          <a:sy n="93"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0"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TSLP.org QR Code"/>
          <p:cNvSpPr/>
          <p:nvPr/>
        </p:nvSpPr>
        <p:spPr>
          <a:xfrm>
            <a:off x="6744928" y="294254"/>
            <a:ext cx="2845987" cy="2017093"/>
          </a:xfrm>
          <a:custGeom>
            <a:avLst/>
            <a:gdLst/>
            <a:ahLst/>
            <a:cxnLst/>
            <a:rect l="l" t="t" r="r" b="b"/>
            <a:pathLst>
              <a:path w="2845987" h="2017093">
                <a:moveTo>
                  <a:pt x="0" y="0"/>
                </a:moveTo>
                <a:lnTo>
                  <a:pt x="2845987" y="0"/>
                </a:lnTo>
                <a:lnTo>
                  <a:pt x="2845987" y="2017093"/>
                </a:lnTo>
                <a:lnTo>
                  <a:pt x="0" y="2017093"/>
                </a:lnTo>
                <a:lnTo>
                  <a:pt x="0" y="0"/>
                </a:lnTo>
                <a:close/>
              </a:path>
            </a:pathLst>
          </a:custGeom>
          <a:blipFill>
            <a:blip r:embed="rId2"/>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7256692" y="1888432"/>
            <a:ext cx="2115356" cy="2059479"/>
          </a:xfrm>
          <a:custGeom>
            <a:avLst/>
            <a:gdLst/>
            <a:ahLst/>
            <a:cxnLst/>
            <a:rect l="l" t="t" r="r" b="b"/>
            <a:pathLst>
              <a:path w="2115356" h="2059479">
                <a:moveTo>
                  <a:pt x="0" y="0"/>
                </a:moveTo>
                <a:lnTo>
                  <a:pt x="2115355" y="0"/>
                </a:lnTo>
                <a:lnTo>
                  <a:pt x="2115355" y="2059479"/>
                </a:lnTo>
                <a:lnTo>
                  <a:pt x="0" y="2059479"/>
                </a:lnTo>
                <a:lnTo>
                  <a:pt x="0" y="0"/>
                </a:lnTo>
                <a:close/>
              </a:path>
            </a:pathLst>
          </a:custGeom>
          <a:blipFill>
            <a:blip r:embed="rId3"/>
            <a:stretch>
              <a:fillRect t="-2713"/>
            </a:stretch>
          </a:blipFill>
        </p:spPr>
        <p:txBody>
          <a:bodyPr/>
          <a:lstStyle/>
          <a:p>
            <a:endParaRPr lang="en-US"/>
          </a:p>
        </p:txBody>
      </p:sp>
      <p:sp>
        <p:nvSpPr>
          <p:cNvPr id="4" name="TextBox 4"/>
          <p:cNvSpPr txBox="1"/>
          <p:nvPr/>
        </p:nvSpPr>
        <p:spPr>
          <a:xfrm>
            <a:off x="7256692" y="4119844"/>
            <a:ext cx="2397754" cy="2536078"/>
          </a:xfrm>
          <a:prstGeom prst="rect">
            <a:avLst/>
          </a:prstGeom>
        </p:spPr>
        <p:txBody>
          <a:bodyPr lIns="0" tIns="0" rIns="0" bIns="0" rtlCol="0" anchor="t">
            <a:spAutoFit/>
          </a:bodyPr>
          <a:lstStyle/>
          <a:p>
            <a:pPr algn="ctr">
              <a:lnSpc>
                <a:spcPts val="1974"/>
              </a:lnSpc>
            </a:pPr>
            <a:r>
              <a:rPr lang="en-US" sz="1410" b="1" u="sng">
                <a:solidFill>
                  <a:srgbClr val="000000"/>
                </a:solidFill>
                <a:latin typeface="Open Sans Bold"/>
                <a:ea typeface="Open Sans Bold"/>
                <a:cs typeface="Open Sans Bold"/>
                <a:sym typeface="Open Sans Bold"/>
              </a:rPr>
              <a:t>TSLP Mission:</a:t>
            </a:r>
          </a:p>
          <a:p>
            <a:pPr algn="ctr">
              <a:lnSpc>
                <a:spcPts val="1728"/>
              </a:lnSpc>
            </a:pPr>
            <a:r>
              <a:rPr lang="en-US" sz="1234" i="1">
                <a:solidFill>
                  <a:srgbClr val="000000"/>
                </a:solidFill>
                <a:latin typeface="Open Sans Italics"/>
                <a:ea typeface="Open Sans Italics"/>
                <a:cs typeface="Open Sans Italics"/>
                <a:sym typeface="Open Sans Italics"/>
              </a:rPr>
              <a:t>To be committed to the pursuit and application of ideas, strategies, and networks that will prepare students with disabilities to be life ready.</a:t>
            </a:r>
          </a:p>
          <a:p>
            <a:pPr algn="ctr">
              <a:lnSpc>
                <a:spcPts val="1974"/>
              </a:lnSpc>
            </a:pPr>
            <a:endParaRPr lang="en-US" sz="1234" i="1">
              <a:solidFill>
                <a:srgbClr val="000000"/>
              </a:solidFill>
              <a:latin typeface="Open Sans Italics"/>
              <a:ea typeface="Open Sans Italics"/>
              <a:cs typeface="Open Sans Italics"/>
              <a:sym typeface="Open Sans Italics"/>
            </a:endParaRPr>
          </a:p>
          <a:p>
            <a:pPr algn="ctr">
              <a:lnSpc>
                <a:spcPts val="1974"/>
              </a:lnSpc>
            </a:pPr>
            <a:r>
              <a:rPr lang="en-US" sz="1410" u="sng">
                <a:solidFill>
                  <a:srgbClr val="000000"/>
                </a:solidFill>
                <a:latin typeface="Open Sans"/>
                <a:ea typeface="Open Sans"/>
                <a:cs typeface="Open Sans"/>
                <a:sym typeface="Open Sans"/>
              </a:rPr>
              <a:t>TSLP Website</a:t>
            </a:r>
          </a:p>
          <a:p>
            <a:pPr algn="ctr">
              <a:lnSpc>
                <a:spcPts val="1974"/>
              </a:lnSpc>
            </a:pPr>
            <a:r>
              <a:rPr lang="en-US" sz="1410">
                <a:solidFill>
                  <a:srgbClr val="000000"/>
                </a:solidFill>
                <a:latin typeface="Open Sans"/>
                <a:ea typeface="Open Sans"/>
                <a:cs typeface="Open Sans"/>
                <a:sym typeface="Open Sans"/>
              </a:rPr>
              <a:t>http://tslp.org</a:t>
            </a:r>
          </a:p>
          <a:p>
            <a:pPr algn="ctr">
              <a:lnSpc>
                <a:spcPts val="1974"/>
              </a:lnSpc>
            </a:pPr>
            <a:endParaRPr lang="en-US" sz="1410">
              <a:solidFill>
                <a:srgbClr val="000000"/>
              </a:solidFill>
              <a:latin typeface="Open Sans"/>
              <a:ea typeface="Open Sans"/>
              <a:cs typeface="Open Sans"/>
              <a:sym typeface="Open Sans"/>
            </a:endParaRPr>
          </a:p>
          <a:p>
            <a:pPr algn="ctr">
              <a:lnSpc>
                <a:spcPts val="1974"/>
              </a:lnSpc>
              <a:spcBef>
                <a:spcPct val="0"/>
              </a:spcBef>
            </a:pPr>
            <a:endParaRPr lang="en-US" sz="1410">
              <a:solidFill>
                <a:srgbClr val="000000"/>
              </a:solidFill>
              <a:latin typeface="Open Sans"/>
              <a:ea typeface="Open Sans"/>
              <a:cs typeface="Open Sans"/>
              <a:sym typeface="Open Sans"/>
            </a:endParaRPr>
          </a:p>
        </p:txBody>
      </p:sp>
      <p:sp>
        <p:nvSpPr>
          <p:cNvPr id="5" name="Freeform 5">
            <a:extLst>
              <a:ext uri="{C183D7F6-B498-43B3-948B-1728B52AA6E4}">
                <adec:decorative xmlns:adec="http://schemas.microsoft.com/office/drawing/2017/decorative" val="1"/>
              </a:ext>
            </a:extLst>
          </p:cNvPr>
          <p:cNvSpPr/>
          <p:nvPr/>
        </p:nvSpPr>
        <p:spPr>
          <a:xfrm>
            <a:off x="7806156" y="6410483"/>
            <a:ext cx="1192518" cy="845197"/>
          </a:xfrm>
          <a:custGeom>
            <a:avLst/>
            <a:gdLst/>
            <a:ahLst/>
            <a:cxnLst/>
            <a:rect l="l" t="t" r="r" b="b"/>
            <a:pathLst>
              <a:path w="1192518" h="845197">
                <a:moveTo>
                  <a:pt x="0" y="0"/>
                </a:moveTo>
                <a:lnTo>
                  <a:pt x="1192518" y="0"/>
                </a:lnTo>
                <a:lnTo>
                  <a:pt x="1192518" y="845197"/>
                </a:lnTo>
                <a:lnTo>
                  <a:pt x="0" y="845197"/>
                </a:lnTo>
                <a:lnTo>
                  <a:pt x="0" y="0"/>
                </a:lnTo>
                <a:close/>
              </a:path>
            </a:pathLst>
          </a:custGeom>
          <a:blipFill>
            <a:blip r:embed="rId2"/>
            <a:stretch>
              <a:fillRect/>
            </a:stretch>
          </a:blipFill>
        </p:spPr>
        <p:txBody>
          <a:bodyPr/>
          <a:lstStyle/>
          <a:p>
            <a:endParaRPr lang="en-US"/>
          </a:p>
        </p:txBody>
      </p:sp>
      <p:sp>
        <p:nvSpPr>
          <p:cNvPr id="6" name="Freeform 6" descr="TSLP.org QR code"/>
          <p:cNvSpPr/>
          <p:nvPr/>
        </p:nvSpPr>
        <p:spPr>
          <a:xfrm>
            <a:off x="922519" y="6098835"/>
            <a:ext cx="1251451" cy="1251451"/>
          </a:xfrm>
          <a:custGeom>
            <a:avLst/>
            <a:gdLst/>
            <a:ahLst/>
            <a:cxnLst/>
            <a:rect l="l" t="t" r="r" b="b"/>
            <a:pathLst>
              <a:path w="1251451" h="1251451">
                <a:moveTo>
                  <a:pt x="0" y="0"/>
                </a:moveTo>
                <a:lnTo>
                  <a:pt x="1251451" y="0"/>
                </a:lnTo>
                <a:lnTo>
                  <a:pt x="1251451" y="1251450"/>
                </a:lnTo>
                <a:lnTo>
                  <a:pt x="0" y="1251450"/>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3544179" y="265679"/>
            <a:ext cx="2970043" cy="5739296"/>
          </a:xfrm>
          <a:prstGeom prst="rect">
            <a:avLst/>
          </a:prstGeom>
        </p:spPr>
        <p:txBody>
          <a:bodyPr lIns="0" tIns="0" rIns="0" bIns="0" rtlCol="0" anchor="t">
            <a:spAutoFit/>
          </a:bodyPr>
          <a:lstStyle/>
          <a:p>
            <a:pPr algn="ctr">
              <a:lnSpc>
                <a:spcPts val="2067"/>
              </a:lnSpc>
            </a:pPr>
            <a:r>
              <a:rPr lang="en-US" sz="1476" b="1" dirty="0">
                <a:solidFill>
                  <a:srgbClr val="000000"/>
                </a:solidFill>
                <a:latin typeface="Open Sans Bold"/>
                <a:ea typeface="Open Sans Bold"/>
                <a:cs typeface="Open Sans Bold"/>
                <a:sym typeface="Open Sans Bold"/>
              </a:rPr>
              <a:t>Services Provided:</a:t>
            </a:r>
          </a:p>
          <a:p>
            <a:pPr algn="ctr">
              <a:lnSpc>
                <a:spcPts val="2067"/>
              </a:lnSpc>
            </a:pPr>
            <a:endParaRPr lang="en-US" sz="1476" b="1" dirty="0">
              <a:solidFill>
                <a:srgbClr val="000000"/>
              </a:solidFill>
              <a:latin typeface="Open Sans Bold"/>
              <a:ea typeface="Open Sans Bold"/>
              <a:cs typeface="Open Sans Bold"/>
              <a:sym typeface="Open Sans Bold"/>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Linkages with schools, families, and service agencies </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Regional Transition Liaisons</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Technical assistance and training</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Identification of local resources</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Transition assessment resources</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Project Skills activities</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Student leadership activities</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Youth Leadership Forum coordination</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Catch the College Wave and Let’s Talk Work events</a:t>
            </a:r>
          </a:p>
          <a:p>
            <a:pPr algn="l">
              <a:lnSpc>
                <a:spcPts val="1809"/>
              </a:lnSpc>
            </a:pPr>
            <a:endParaRPr lang="en-US" sz="1292" dirty="0">
              <a:solidFill>
                <a:srgbClr val="000000"/>
              </a:solidFill>
              <a:latin typeface="Open Sans"/>
              <a:ea typeface="Open Sans"/>
              <a:cs typeface="Open Sans"/>
              <a:sym typeface="Open Sans"/>
            </a:endParaRPr>
          </a:p>
          <a:p>
            <a:pPr marL="279007" lvl="1" indent="-139503" algn="l">
              <a:lnSpc>
                <a:spcPts val="1809"/>
              </a:lnSpc>
              <a:buFont typeface="Arial"/>
              <a:buChar char="•"/>
            </a:pPr>
            <a:r>
              <a:rPr lang="en-US" sz="1292" dirty="0">
                <a:solidFill>
                  <a:srgbClr val="000000"/>
                </a:solidFill>
                <a:latin typeface="Open Sans"/>
                <a:ea typeface="Open Sans"/>
                <a:cs typeface="Open Sans"/>
                <a:sym typeface="Open Sans"/>
              </a:rPr>
              <a:t>Post-secondary linkages</a:t>
            </a:r>
          </a:p>
          <a:p>
            <a:pPr algn="just">
              <a:lnSpc>
                <a:spcPts val="1460"/>
              </a:lnSpc>
            </a:pPr>
            <a:endParaRPr lang="en-US" sz="1292" dirty="0">
              <a:solidFill>
                <a:srgbClr val="000000"/>
              </a:solidFill>
              <a:latin typeface="Open Sans"/>
              <a:ea typeface="Open Sans"/>
              <a:cs typeface="Open Sans"/>
              <a:sym typeface="Open Sans"/>
            </a:endParaRPr>
          </a:p>
        </p:txBody>
      </p:sp>
      <p:sp>
        <p:nvSpPr>
          <p:cNvPr id="8" name="TextBox 8"/>
          <p:cNvSpPr txBox="1"/>
          <p:nvPr/>
        </p:nvSpPr>
        <p:spPr>
          <a:xfrm>
            <a:off x="3655213" y="6011379"/>
            <a:ext cx="2859008" cy="1488868"/>
          </a:xfrm>
          <a:prstGeom prst="rect">
            <a:avLst/>
          </a:prstGeom>
        </p:spPr>
        <p:txBody>
          <a:bodyPr lIns="0" tIns="0" rIns="0" bIns="0" rtlCol="0" anchor="t">
            <a:spAutoFit/>
          </a:bodyPr>
          <a:lstStyle/>
          <a:p>
            <a:pPr algn="just">
              <a:lnSpc>
                <a:spcPts val="1120"/>
              </a:lnSpc>
              <a:spcBef>
                <a:spcPct val="0"/>
              </a:spcBef>
            </a:pPr>
            <a:r>
              <a:rPr lang="en-US" sz="800" dirty="0">
                <a:solidFill>
                  <a:srgbClr val="000000"/>
                </a:solidFill>
                <a:latin typeface="Open Sans"/>
                <a:ea typeface="Open Sans"/>
                <a:cs typeface="Open Sans"/>
                <a:sym typeface="Open Sans"/>
              </a:rPr>
              <a:t>The development of these materials was supported in part by IDEA Part B Grant #H027A 150091-15A from the U.S. Dept. of Education Office of Special Ed. Programs through the South Dakota Dept. of Ed. Special Ed. Programs. The views expressed herein do not necessarily reflect the views of the Dept. of Ed. and should not be regarded as such. Special Ed. Programs receives funding from the Office of Special Ed. Programs, Office of Special Ed. and Rehabilitative Services, U.S. Dept. of Ed. This information is copyright free. Readers are encouraged to copy and share, but please credit the Special Ed. Programs, SD Dept. of Ed.</a:t>
            </a:r>
          </a:p>
        </p:txBody>
      </p:sp>
      <p:sp>
        <p:nvSpPr>
          <p:cNvPr id="9" name="TextBox 9"/>
          <p:cNvSpPr txBox="1"/>
          <p:nvPr/>
        </p:nvSpPr>
        <p:spPr>
          <a:xfrm>
            <a:off x="274415" y="265679"/>
            <a:ext cx="2859009" cy="6765250"/>
          </a:xfrm>
          <a:prstGeom prst="rect">
            <a:avLst/>
          </a:prstGeom>
        </p:spPr>
        <p:txBody>
          <a:bodyPr wrap="square" lIns="0" tIns="0" rIns="0" bIns="0" rtlCol="0" anchor="t">
            <a:spAutoFit/>
          </a:bodyPr>
          <a:lstStyle/>
          <a:p>
            <a:pPr algn="ctr">
              <a:lnSpc>
                <a:spcPts val="2067"/>
              </a:lnSpc>
            </a:pPr>
            <a:r>
              <a:rPr lang="en-US" sz="1476" b="1" dirty="0">
                <a:solidFill>
                  <a:srgbClr val="000000"/>
                </a:solidFill>
                <a:latin typeface="Open Sans Bold"/>
                <a:ea typeface="Open Sans Bold"/>
                <a:cs typeface="Open Sans Bold"/>
                <a:sym typeface="Open Sans Bold"/>
              </a:rPr>
              <a:t>Regional Transition Liaisons:</a:t>
            </a:r>
          </a:p>
          <a:p>
            <a:pPr algn="ctr">
              <a:lnSpc>
                <a:spcPts val="2067"/>
              </a:lnSpc>
            </a:pPr>
            <a:endParaRPr lang="en-US" sz="1476" b="1" dirty="0">
              <a:solidFill>
                <a:srgbClr val="000000"/>
              </a:solidFill>
              <a:latin typeface="Open Sans Bold"/>
              <a:ea typeface="Open Sans Bold"/>
              <a:cs typeface="Open Sans Bold"/>
              <a:sym typeface="Open Sans Bold"/>
            </a:endParaRPr>
          </a:p>
          <a:p>
            <a:pPr algn="l">
              <a:lnSpc>
                <a:spcPts val="1787"/>
              </a:lnSpc>
            </a:pPr>
            <a:r>
              <a:rPr lang="en-US" sz="1276" dirty="0">
                <a:solidFill>
                  <a:srgbClr val="000000"/>
                </a:solidFill>
                <a:latin typeface="Open Sans"/>
                <a:ea typeface="Open Sans"/>
                <a:cs typeface="Open Sans"/>
                <a:sym typeface="Open Sans"/>
              </a:rPr>
              <a:t>The State of South Dakota has five regionally-based staff to provide support and technical assistance to students with disabilities and their families, as well as local education agencies seeking information on transition planning.</a:t>
            </a:r>
          </a:p>
          <a:p>
            <a:pPr algn="l">
              <a:lnSpc>
                <a:spcPts val="1787"/>
              </a:lnSpc>
            </a:pPr>
            <a:endParaRPr lang="en-US" sz="1276" dirty="0">
              <a:solidFill>
                <a:srgbClr val="000000"/>
              </a:solidFill>
              <a:latin typeface="Open Sans"/>
              <a:ea typeface="Open Sans"/>
              <a:cs typeface="Open Sans"/>
              <a:sym typeface="Open Sans"/>
            </a:endParaRPr>
          </a:p>
          <a:p>
            <a:pPr algn="l">
              <a:lnSpc>
                <a:spcPts val="1787"/>
              </a:lnSpc>
            </a:pPr>
            <a:r>
              <a:rPr lang="en-US" sz="1276" dirty="0">
                <a:solidFill>
                  <a:srgbClr val="000000"/>
                </a:solidFill>
                <a:latin typeface="Open Sans"/>
                <a:ea typeface="Open Sans"/>
                <a:cs typeface="Open Sans"/>
                <a:sym typeface="Open Sans"/>
              </a:rPr>
              <a:t>Activities provided by the liaisons include:</a:t>
            </a:r>
          </a:p>
          <a:p>
            <a:pPr algn="l">
              <a:lnSpc>
                <a:spcPts val="1787"/>
              </a:lnSpc>
            </a:pPr>
            <a:endParaRPr lang="en-US" sz="1276" dirty="0">
              <a:solidFill>
                <a:srgbClr val="000000"/>
              </a:solidFill>
              <a:latin typeface="Open Sans"/>
              <a:ea typeface="Open Sans"/>
              <a:cs typeface="Open Sans"/>
              <a:sym typeface="Open Sans"/>
            </a:endParaRPr>
          </a:p>
          <a:p>
            <a:pPr marL="275685" lvl="1" indent="-137843" algn="l">
              <a:lnSpc>
                <a:spcPts val="1787"/>
              </a:lnSpc>
              <a:buFont typeface="Arial"/>
              <a:buChar char="•"/>
            </a:pPr>
            <a:r>
              <a:rPr lang="en-US" sz="1276" dirty="0">
                <a:solidFill>
                  <a:srgbClr val="000000"/>
                </a:solidFill>
                <a:latin typeface="Open Sans"/>
                <a:ea typeface="Open Sans"/>
                <a:cs typeface="Open Sans"/>
                <a:sym typeface="Open Sans"/>
              </a:rPr>
              <a:t>Training to students, families, schools, Vocational Rehabilitation (VR) counselors, and adult service agencies on transition and development of transition plans. </a:t>
            </a:r>
          </a:p>
          <a:p>
            <a:pPr algn="l">
              <a:lnSpc>
                <a:spcPts val="1787"/>
              </a:lnSpc>
            </a:pPr>
            <a:endParaRPr lang="en-US" sz="1276" dirty="0">
              <a:solidFill>
                <a:srgbClr val="000000"/>
              </a:solidFill>
              <a:latin typeface="Open Sans"/>
              <a:ea typeface="Open Sans"/>
              <a:cs typeface="Open Sans"/>
              <a:sym typeface="Open Sans"/>
            </a:endParaRPr>
          </a:p>
          <a:p>
            <a:pPr marL="275685" lvl="1" indent="-137843" algn="l">
              <a:lnSpc>
                <a:spcPts val="1787"/>
              </a:lnSpc>
              <a:buFont typeface="Arial"/>
              <a:buChar char="•"/>
            </a:pPr>
            <a:r>
              <a:rPr lang="en-US" sz="1276" dirty="0">
                <a:solidFill>
                  <a:srgbClr val="000000"/>
                </a:solidFill>
                <a:latin typeface="Open Sans"/>
                <a:ea typeface="Open Sans"/>
                <a:cs typeface="Open Sans"/>
                <a:sym typeface="Open Sans"/>
              </a:rPr>
              <a:t>Identifying and obtaining instructional materials. </a:t>
            </a:r>
          </a:p>
          <a:p>
            <a:pPr algn="l">
              <a:lnSpc>
                <a:spcPts val="1787"/>
              </a:lnSpc>
            </a:pPr>
            <a:endParaRPr lang="en-US" sz="1276" dirty="0">
              <a:solidFill>
                <a:srgbClr val="000000"/>
              </a:solidFill>
              <a:latin typeface="Open Sans"/>
              <a:ea typeface="Open Sans"/>
              <a:cs typeface="Open Sans"/>
              <a:sym typeface="Open Sans"/>
            </a:endParaRPr>
          </a:p>
          <a:p>
            <a:pPr marL="275685" lvl="1" indent="-137843" algn="l">
              <a:lnSpc>
                <a:spcPts val="1787"/>
              </a:lnSpc>
              <a:buFont typeface="Arial"/>
              <a:buChar char="•"/>
            </a:pPr>
            <a:r>
              <a:rPr lang="en-US" sz="1276" dirty="0">
                <a:solidFill>
                  <a:srgbClr val="000000"/>
                </a:solidFill>
                <a:latin typeface="Open Sans"/>
                <a:ea typeface="Open Sans"/>
                <a:cs typeface="Open Sans"/>
                <a:sym typeface="Open Sans"/>
              </a:rPr>
              <a:t>Written Technical Assistance Guide made available for special educators. </a:t>
            </a:r>
          </a:p>
          <a:p>
            <a:pPr algn="l">
              <a:lnSpc>
                <a:spcPts val="1787"/>
              </a:lnSpc>
            </a:pPr>
            <a:endParaRPr lang="en-US" sz="1276" dirty="0">
              <a:solidFill>
                <a:srgbClr val="000000"/>
              </a:solidFill>
              <a:latin typeface="Open Sans"/>
              <a:ea typeface="Open Sans"/>
              <a:cs typeface="Open Sans"/>
              <a:sym typeface="Open Sans"/>
            </a:endParaRPr>
          </a:p>
          <a:p>
            <a:pPr algn="l">
              <a:lnSpc>
                <a:spcPts val="1787"/>
              </a:lnSpc>
            </a:pPr>
            <a:r>
              <a:rPr lang="en-US" sz="1276" dirty="0">
                <a:solidFill>
                  <a:srgbClr val="000000"/>
                </a:solidFill>
                <a:latin typeface="Open Sans"/>
                <a:ea typeface="Open Sans"/>
                <a:cs typeface="Open Sans"/>
                <a:sym typeface="Open Sans"/>
              </a:rPr>
              <a:t>                   </a:t>
            </a:r>
            <a:r>
              <a:rPr lang="en-US" sz="1276" dirty="0">
                <a:solidFill>
                  <a:schemeClr val="bg1"/>
                </a:solidFill>
                <a:latin typeface="Open Sans"/>
                <a:ea typeface="Open Sans"/>
                <a:cs typeface="Open Sans"/>
                <a:sym typeface="Open Sans"/>
              </a:rPr>
              <a:t>  </a:t>
            </a:r>
            <a:r>
              <a:rPr lang="en-US" sz="1276" b="1" dirty="0">
                <a:solidFill>
                  <a:schemeClr val="bg1"/>
                </a:solidFill>
                <a:latin typeface="Open Sans Bold"/>
                <a:ea typeface="Open Sans Bold"/>
                <a:cs typeface="Open Sans Bold"/>
                <a:sym typeface="Open Sans Bold"/>
              </a:rPr>
              <a:t> </a:t>
            </a:r>
            <a:endParaRPr lang="en-US" sz="1276" b="1" dirty="0">
              <a:solidFill>
                <a:srgbClr val="000000"/>
              </a:solidFill>
              <a:latin typeface="Open Sans Bold"/>
              <a:ea typeface="Open Sans Bold"/>
              <a:cs typeface="Open Sans Bold"/>
              <a:sym typeface="Open Sans Bold"/>
            </a:endParaRPr>
          </a:p>
          <a:p>
            <a:pPr algn="ctr">
              <a:lnSpc>
                <a:spcPts val="1787"/>
              </a:lnSpc>
            </a:pPr>
            <a:endParaRPr lang="en-US" sz="1276" b="1" dirty="0">
              <a:solidFill>
                <a:srgbClr val="000000"/>
              </a:solidFill>
              <a:latin typeface="Open Sans Bold"/>
              <a:ea typeface="Open Sans Bold"/>
              <a:cs typeface="Open Sans Bold"/>
              <a:sym typeface="Open Sans Bold"/>
            </a:endParaRPr>
          </a:p>
          <a:p>
            <a:pPr algn="ctr">
              <a:lnSpc>
                <a:spcPts val="1927"/>
              </a:lnSpc>
            </a:pPr>
            <a:endParaRPr lang="en-US" sz="1276" b="1" dirty="0">
              <a:solidFill>
                <a:srgbClr val="000000"/>
              </a:solidFill>
              <a:latin typeface="Open Sans Bold"/>
              <a:ea typeface="Open Sans Bold"/>
              <a:cs typeface="Open Sans Bold"/>
              <a:sym typeface="Open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3810000" y="3243219"/>
            <a:ext cx="2213984" cy="2222840"/>
          </a:xfrm>
          <a:custGeom>
            <a:avLst/>
            <a:gdLst/>
            <a:ahLst/>
            <a:cxnLst/>
            <a:rect l="l" t="t" r="r" b="b"/>
            <a:pathLst>
              <a:path w="2213984" h="2222840">
                <a:moveTo>
                  <a:pt x="0" y="0"/>
                </a:moveTo>
                <a:lnTo>
                  <a:pt x="2213984" y="0"/>
                </a:lnTo>
                <a:lnTo>
                  <a:pt x="2213984" y="2222840"/>
                </a:lnTo>
                <a:lnTo>
                  <a:pt x="0" y="222284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47529" y="177402"/>
            <a:ext cx="2887074" cy="6912277"/>
          </a:xfrm>
          <a:prstGeom prst="rect">
            <a:avLst/>
          </a:prstGeom>
        </p:spPr>
        <p:txBody>
          <a:bodyPr lIns="0" tIns="0" rIns="0" bIns="0" rtlCol="0" anchor="t">
            <a:spAutoFit/>
          </a:bodyPr>
          <a:lstStyle/>
          <a:p>
            <a:pPr algn="ctr">
              <a:lnSpc>
                <a:spcPts val="1632"/>
              </a:lnSpc>
            </a:pPr>
            <a:r>
              <a:rPr lang="en-US" sz="1400" b="1" dirty="0">
                <a:solidFill>
                  <a:srgbClr val="000000"/>
                </a:solidFill>
                <a:latin typeface="Open Sans Bold"/>
                <a:ea typeface="Open Sans Bold"/>
                <a:cs typeface="Open Sans Bold"/>
                <a:sym typeface="Open Sans Bold"/>
              </a:rPr>
              <a:t>TSLP Offices</a:t>
            </a:r>
          </a:p>
          <a:p>
            <a:pPr algn="ctr">
              <a:lnSpc>
                <a:spcPts val="1224"/>
              </a:lnSpc>
            </a:pPr>
            <a:endParaRPr lang="en-US" sz="1166" b="1" dirty="0">
              <a:solidFill>
                <a:srgbClr val="000000"/>
              </a:solidFill>
              <a:latin typeface="Open Sans Bold"/>
              <a:ea typeface="Open Sans Bold"/>
              <a:cs typeface="Open Sans Bold"/>
              <a:sym typeface="Open Sans Bold"/>
            </a:endParaRPr>
          </a:p>
          <a:p>
            <a:pPr algn="l">
              <a:lnSpc>
                <a:spcPts val="1632"/>
              </a:lnSpc>
            </a:pPr>
            <a:endParaRPr lang="en-US" sz="1166" b="1" u="sng" dirty="0">
              <a:solidFill>
                <a:srgbClr val="000000"/>
              </a:solidFill>
              <a:latin typeface="Open Sans Bold"/>
              <a:ea typeface="Open Sans Bold"/>
              <a:cs typeface="Open Sans Bold"/>
              <a:sym typeface="Open Sans Bold"/>
            </a:endParaRPr>
          </a:p>
          <a:p>
            <a:pPr algn="l">
              <a:lnSpc>
                <a:spcPts val="1632"/>
              </a:lnSpc>
            </a:pPr>
            <a:r>
              <a:rPr lang="en-US" sz="1166" b="1" u="sng" dirty="0">
                <a:solidFill>
                  <a:srgbClr val="000000"/>
                </a:solidFill>
                <a:latin typeface="Open Sans Bold"/>
                <a:ea typeface="Open Sans Bold"/>
                <a:cs typeface="Open Sans Bold"/>
                <a:sym typeface="Open Sans Bold"/>
              </a:rPr>
              <a:t>TSLP Project</a:t>
            </a:r>
          </a:p>
          <a:p>
            <a:pPr algn="l">
              <a:lnSpc>
                <a:spcPts val="1632"/>
              </a:lnSpc>
            </a:pPr>
            <a:r>
              <a:rPr lang="en-US" sz="1166" b="1" dirty="0">
                <a:solidFill>
                  <a:srgbClr val="000000"/>
                </a:solidFill>
                <a:latin typeface="Open Sans Bold"/>
                <a:ea typeface="Open Sans Bold"/>
                <a:cs typeface="Open Sans Bold"/>
                <a:sym typeface="Open Sans Bold"/>
              </a:rPr>
              <a:t>Black Hills Special Services Coop</a:t>
            </a:r>
          </a:p>
          <a:p>
            <a:pPr algn="l">
              <a:lnSpc>
                <a:spcPts val="1632"/>
              </a:lnSpc>
            </a:pPr>
            <a:r>
              <a:rPr lang="en-US" sz="1166" dirty="0">
                <a:solidFill>
                  <a:srgbClr val="000000"/>
                </a:solidFill>
                <a:latin typeface="Open Sans"/>
                <a:ea typeface="Open Sans"/>
                <a:cs typeface="Open Sans"/>
                <a:sym typeface="Open Sans"/>
              </a:rPr>
              <a:t>221 S. Central Ave., Suite 33</a:t>
            </a:r>
          </a:p>
          <a:p>
            <a:pPr algn="l">
              <a:lnSpc>
                <a:spcPts val="1632"/>
              </a:lnSpc>
            </a:pPr>
            <a:r>
              <a:rPr lang="en-US" sz="1166" dirty="0">
                <a:solidFill>
                  <a:srgbClr val="000000"/>
                </a:solidFill>
                <a:latin typeface="Open Sans"/>
                <a:ea typeface="Open Sans"/>
                <a:cs typeface="Open Sans"/>
                <a:sym typeface="Open Sans"/>
              </a:rPr>
              <a:t>Pierre, SD 57501</a:t>
            </a:r>
          </a:p>
          <a:p>
            <a:pPr algn="l">
              <a:lnSpc>
                <a:spcPts val="1632"/>
              </a:lnSpc>
            </a:pPr>
            <a:r>
              <a:rPr lang="en-US" sz="1166" dirty="0">
                <a:solidFill>
                  <a:srgbClr val="000000"/>
                </a:solidFill>
                <a:latin typeface="Open Sans"/>
                <a:ea typeface="Open Sans"/>
                <a:cs typeface="Open Sans"/>
                <a:sym typeface="Open Sans"/>
              </a:rPr>
              <a:t>Phone: (605) 494-3618</a:t>
            </a: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r>
              <a:rPr lang="en-US" sz="1166" b="1" dirty="0">
                <a:solidFill>
                  <a:srgbClr val="000000"/>
                </a:solidFill>
                <a:latin typeface="Open Sans Bold"/>
                <a:ea typeface="Open Sans Bold"/>
                <a:cs typeface="Open Sans Bold"/>
                <a:sym typeface="Open Sans Bold"/>
              </a:rPr>
              <a:t>South Eastern Region</a:t>
            </a:r>
          </a:p>
          <a:p>
            <a:pPr algn="l">
              <a:lnSpc>
                <a:spcPts val="1632"/>
              </a:lnSpc>
            </a:pPr>
            <a:r>
              <a:rPr lang="en-US" sz="1166" dirty="0">
                <a:solidFill>
                  <a:srgbClr val="000000"/>
                </a:solidFill>
                <a:latin typeface="Open Sans"/>
                <a:ea typeface="Open Sans"/>
                <a:cs typeface="Open Sans"/>
                <a:sym typeface="Open Sans"/>
              </a:rPr>
              <a:t>1501 S. Highline Ave. Suite 1C</a:t>
            </a:r>
          </a:p>
          <a:p>
            <a:pPr algn="l">
              <a:lnSpc>
                <a:spcPts val="1632"/>
              </a:lnSpc>
            </a:pPr>
            <a:r>
              <a:rPr lang="en-US" sz="1166" dirty="0">
                <a:solidFill>
                  <a:srgbClr val="000000"/>
                </a:solidFill>
                <a:latin typeface="Open Sans"/>
                <a:ea typeface="Open Sans"/>
                <a:cs typeface="Open Sans"/>
                <a:sym typeface="Open Sans"/>
              </a:rPr>
              <a:t>Sioux Falls, SD 57110</a:t>
            </a:r>
          </a:p>
          <a:p>
            <a:pPr algn="l">
              <a:lnSpc>
                <a:spcPts val="1632"/>
              </a:lnSpc>
            </a:pPr>
            <a:r>
              <a:rPr lang="en-US" sz="1166" dirty="0">
                <a:solidFill>
                  <a:srgbClr val="000000"/>
                </a:solidFill>
                <a:latin typeface="Open Sans"/>
                <a:ea typeface="Open Sans"/>
                <a:cs typeface="Open Sans"/>
                <a:sym typeface="Open Sans"/>
              </a:rPr>
              <a:t>Phone: (605) 362-4844</a:t>
            </a: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r>
              <a:rPr lang="en-US" sz="1166" b="1" dirty="0">
                <a:solidFill>
                  <a:srgbClr val="000000"/>
                </a:solidFill>
                <a:latin typeface="Open Sans Bold"/>
                <a:ea typeface="Open Sans Bold"/>
                <a:cs typeface="Open Sans Bold"/>
                <a:sym typeface="Open Sans Bold"/>
              </a:rPr>
              <a:t>North Central Region</a:t>
            </a:r>
          </a:p>
          <a:p>
            <a:pPr algn="l">
              <a:lnSpc>
                <a:spcPts val="1632"/>
              </a:lnSpc>
            </a:pPr>
            <a:r>
              <a:rPr lang="en-US" sz="1166" dirty="0">
                <a:solidFill>
                  <a:srgbClr val="000000"/>
                </a:solidFill>
                <a:latin typeface="Open Sans"/>
                <a:ea typeface="Open Sans"/>
                <a:cs typeface="Open Sans"/>
                <a:sym typeface="Open Sans"/>
              </a:rPr>
              <a:t>1707 4th Ave. SE</a:t>
            </a:r>
          </a:p>
          <a:p>
            <a:pPr algn="l">
              <a:lnSpc>
                <a:spcPts val="1632"/>
              </a:lnSpc>
            </a:pPr>
            <a:r>
              <a:rPr lang="en-US" sz="1166" dirty="0">
                <a:solidFill>
                  <a:srgbClr val="000000"/>
                </a:solidFill>
                <a:latin typeface="Open Sans"/>
                <a:ea typeface="Open Sans"/>
                <a:cs typeface="Open Sans"/>
                <a:sym typeface="Open Sans"/>
              </a:rPr>
              <a:t>Aberdeen, SD 57401</a:t>
            </a:r>
          </a:p>
          <a:p>
            <a:pPr algn="l">
              <a:lnSpc>
                <a:spcPts val="1632"/>
              </a:lnSpc>
            </a:pPr>
            <a:r>
              <a:rPr lang="en-US" sz="1166" dirty="0">
                <a:solidFill>
                  <a:srgbClr val="000000"/>
                </a:solidFill>
                <a:latin typeface="Open Sans"/>
                <a:ea typeface="Open Sans"/>
                <a:cs typeface="Open Sans"/>
                <a:sym typeface="Open Sans"/>
              </a:rPr>
              <a:t>Phone: (605) 626-2398</a:t>
            </a: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r>
              <a:rPr lang="en-US" sz="1166" b="1" dirty="0">
                <a:solidFill>
                  <a:srgbClr val="000000"/>
                </a:solidFill>
                <a:latin typeface="Open Sans Bold"/>
                <a:ea typeface="Open Sans Bold"/>
                <a:cs typeface="Open Sans Bold"/>
                <a:sym typeface="Open Sans Bold"/>
              </a:rPr>
              <a:t>South Central Region</a:t>
            </a:r>
          </a:p>
          <a:p>
            <a:pPr algn="l">
              <a:lnSpc>
                <a:spcPts val="1632"/>
              </a:lnSpc>
            </a:pPr>
            <a:r>
              <a:rPr lang="en-US" sz="1166" dirty="0">
                <a:solidFill>
                  <a:srgbClr val="000000"/>
                </a:solidFill>
                <a:latin typeface="Open Sans"/>
                <a:ea typeface="Open Sans"/>
                <a:cs typeface="Open Sans"/>
                <a:sym typeface="Open Sans"/>
              </a:rPr>
              <a:t>1321 N. Main St.</a:t>
            </a:r>
          </a:p>
          <a:p>
            <a:pPr algn="l">
              <a:lnSpc>
                <a:spcPts val="1632"/>
              </a:lnSpc>
            </a:pPr>
            <a:r>
              <a:rPr lang="en-US" sz="1166" dirty="0">
                <a:solidFill>
                  <a:srgbClr val="000000"/>
                </a:solidFill>
                <a:latin typeface="Open Sans"/>
                <a:ea typeface="Open Sans"/>
                <a:cs typeface="Open Sans"/>
                <a:sym typeface="Open Sans"/>
              </a:rPr>
              <a:t>Mitchell, SD 57301</a:t>
            </a:r>
          </a:p>
          <a:p>
            <a:pPr algn="l">
              <a:lnSpc>
                <a:spcPts val="1632"/>
              </a:lnSpc>
            </a:pPr>
            <a:r>
              <a:rPr lang="en-US" sz="1166" dirty="0">
                <a:solidFill>
                  <a:srgbClr val="000000"/>
                </a:solidFill>
                <a:latin typeface="Open Sans"/>
                <a:ea typeface="Open Sans"/>
                <a:cs typeface="Open Sans"/>
                <a:sym typeface="Open Sans"/>
              </a:rPr>
              <a:t>Phone: (605) 995-8172</a:t>
            </a: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endParaRPr lang="en-US" sz="1166" dirty="0">
              <a:solidFill>
                <a:srgbClr val="000000"/>
              </a:solidFill>
              <a:latin typeface="Open Sans"/>
              <a:ea typeface="Open Sans"/>
              <a:cs typeface="Open Sans"/>
              <a:sym typeface="Open Sans"/>
            </a:endParaRPr>
          </a:p>
          <a:p>
            <a:pPr algn="l">
              <a:lnSpc>
                <a:spcPts val="1632"/>
              </a:lnSpc>
            </a:pPr>
            <a:r>
              <a:rPr lang="en-US" sz="1166" b="1" dirty="0">
                <a:solidFill>
                  <a:srgbClr val="000000"/>
                </a:solidFill>
                <a:latin typeface="Open Sans Bold"/>
                <a:ea typeface="Open Sans Bold"/>
                <a:cs typeface="Open Sans Bold"/>
                <a:sym typeface="Open Sans Bold"/>
              </a:rPr>
              <a:t>Western Region</a:t>
            </a:r>
          </a:p>
          <a:p>
            <a:pPr algn="l">
              <a:lnSpc>
                <a:spcPts val="1632"/>
              </a:lnSpc>
            </a:pPr>
            <a:r>
              <a:rPr lang="en-US" sz="1166" dirty="0">
                <a:solidFill>
                  <a:srgbClr val="000000"/>
                </a:solidFill>
                <a:latin typeface="Open Sans"/>
                <a:ea typeface="Open Sans"/>
                <a:cs typeface="Open Sans"/>
                <a:sym typeface="Open Sans"/>
              </a:rPr>
              <a:t>120 Industrial Dr., Suite 5</a:t>
            </a:r>
          </a:p>
          <a:p>
            <a:pPr algn="l">
              <a:lnSpc>
                <a:spcPts val="1632"/>
              </a:lnSpc>
            </a:pPr>
            <a:r>
              <a:rPr lang="en-US" sz="1166" dirty="0">
                <a:solidFill>
                  <a:srgbClr val="000000"/>
                </a:solidFill>
                <a:latin typeface="Open Sans"/>
                <a:ea typeface="Open Sans"/>
                <a:cs typeface="Open Sans"/>
                <a:sym typeface="Open Sans"/>
              </a:rPr>
              <a:t>Spearfish. SD 57783</a:t>
            </a:r>
          </a:p>
          <a:p>
            <a:pPr algn="l">
              <a:lnSpc>
                <a:spcPts val="1632"/>
              </a:lnSpc>
            </a:pPr>
            <a:r>
              <a:rPr lang="en-US" sz="1166" dirty="0">
                <a:solidFill>
                  <a:srgbClr val="000000"/>
                </a:solidFill>
                <a:latin typeface="Open Sans"/>
                <a:ea typeface="Open Sans"/>
                <a:cs typeface="Open Sans"/>
                <a:sym typeface="Open Sans"/>
              </a:rPr>
              <a:t>Phone: (605) 642-6989</a:t>
            </a:r>
          </a:p>
          <a:p>
            <a:pPr algn="l">
              <a:lnSpc>
                <a:spcPts val="1632"/>
              </a:lnSpc>
            </a:pPr>
            <a:endParaRPr lang="en-US" sz="1166" dirty="0">
              <a:solidFill>
                <a:srgbClr val="000000"/>
              </a:solidFill>
              <a:latin typeface="Open Sans"/>
              <a:ea typeface="Open Sans"/>
              <a:cs typeface="Open Sans"/>
              <a:sym typeface="Open Sans"/>
            </a:endParaRPr>
          </a:p>
          <a:p>
            <a:pPr algn="ctr">
              <a:lnSpc>
                <a:spcPts val="1632"/>
              </a:lnSpc>
            </a:pPr>
            <a:endParaRPr lang="en-US" sz="1166" dirty="0">
              <a:solidFill>
                <a:srgbClr val="000000"/>
              </a:solidFill>
              <a:latin typeface="Open Sans"/>
              <a:ea typeface="Open Sans"/>
              <a:cs typeface="Open Sans"/>
              <a:sym typeface="Open Sans"/>
            </a:endParaRPr>
          </a:p>
        </p:txBody>
      </p:sp>
      <p:sp>
        <p:nvSpPr>
          <p:cNvPr id="4" name="TextBox 4"/>
          <p:cNvSpPr txBox="1"/>
          <p:nvPr/>
        </p:nvSpPr>
        <p:spPr>
          <a:xfrm>
            <a:off x="3544179" y="167877"/>
            <a:ext cx="2970043" cy="2787173"/>
          </a:xfrm>
          <a:prstGeom prst="rect">
            <a:avLst/>
          </a:prstGeom>
        </p:spPr>
        <p:txBody>
          <a:bodyPr lIns="0" tIns="0" rIns="0" bIns="0" rtlCol="0" anchor="t">
            <a:spAutoFit/>
          </a:bodyPr>
          <a:lstStyle/>
          <a:p>
            <a:pPr algn="l">
              <a:lnSpc>
                <a:spcPts val="2067"/>
              </a:lnSpc>
            </a:pPr>
            <a:r>
              <a:rPr lang="en-US" sz="1476" b="1" dirty="0">
                <a:solidFill>
                  <a:srgbClr val="000000"/>
                </a:solidFill>
                <a:latin typeface="Open Sans Bold"/>
                <a:ea typeface="Open Sans Bold"/>
                <a:cs typeface="Open Sans Bold"/>
                <a:sym typeface="Open Sans Bold"/>
              </a:rPr>
              <a:t>What are Transition Services?</a:t>
            </a:r>
          </a:p>
          <a:p>
            <a:pPr algn="l">
              <a:lnSpc>
                <a:spcPts val="1787"/>
              </a:lnSpc>
            </a:pPr>
            <a:endParaRPr lang="en-US" sz="1476" b="1" dirty="0">
              <a:solidFill>
                <a:srgbClr val="000000"/>
              </a:solidFill>
              <a:latin typeface="Open Sans Bold"/>
              <a:ea typeface="Open Sans Bold"/>
              <a:cs typeface="Open Sans Bold"/>
              <a:sym typeface="Open Sans Bold"/>
            </a:endParaRPr>
          </a:p>
          <a:p>
            <a:pPr algn="l">
              <a:lnSpc>
                <a:spcPts val="1787"/>
              </a:lnSpc>
            </a:pPr>
            <a:r>
              <a:rPr lang="en-US" sz="1100" dirty="0">
                <a:solidFill>
                  <a:srgbClr val="000000"/>
                </a:solidFill>
                <a:latin typeface="Open Sans"/>
                <a:ea typeface="Open Sans"/>
                <a:cs typeface="Open Sans"/>
                <a:sym typeface="Open Sans"/>
              </a:rPr>
              <a:t>The supports and activities that are needed to assist a student with a disability to plan for and achieve post-school success. Transition Services are individualized and coordinated through a team approach and based on the student’s strengths, preferences, interests, and needs. Services include activities that will help a student to understand their strengths and needs and are focused on achieving post-school outcomes.</a:t>
            </a:r>
          </a:p>
        </p:txBody>
      </p:sp>
      <p:sp>
        <p:nvSpPr>
          <p:cNvPr id="5" name="TextBox 5"/>
          <p:cNvSpPr txBox="1"/>
          <p:nvPr/>
        </p:nvSpPr>
        <p:spPr>
          <a:xfrm>
            <a:off x="3544179" y="5754228"/>
            <a:ext cx="3160387" cy="1725985"/>
          </a:xfrm>
          <a:prstGeom prst="rect">
            <a:avLst/>
          </a:prstGeom>
        </p:spPr>
        <p:txBody>
          <a:bodyPr lIns="0" tIns="0" rIns="0" bIns="0" rtlCol="0" anchor="t">
            <a:spAutoFit/>
          </a:bodyPr>
          <a:lstStyle/>
          <a:p>
            <a:pPr algn="l">
              <a:lnSpc>
                <a:spcPts val="1679"/>
              </a:lnSpc>
            </a:pPr>
            <a:r>
              <a:rPr lang="en-US" sz="1200" b="1" dirty="0">
                <a:solidFill>
                  <a:srgbClr val="000000"/>
                </a:solidFill>
                <a:latin typeface="Open Sans Bold"/>
                <a:ea typeface="Open Sans Bold"/>
                <a:cs typeface="Open Sans Bold"/>
                <a:sym typeface="Open Sans Bold"/>
              </a:rPr>
              <a:t>Transition Services Prepare Students For:</a:t>
            </a:r>
          </a:p>
          <a:p>
            <a:pPr marL="259080" lvl="1" indent="-129540" algn="l">
              <a:lnSpc>
                <a:spcPts val="1679"/>
              </a:lnSpc>
              <a:buFont typeface="Arial"/>
              <a:buChar char="•"/>
            </a:pPr>
            <a:r>
              <a:rPr lang="en-US" sz="1100" dirty="0">
                <a:solidFill>
                  <a:srgbClr val="000000"/>
                </a:solidFill>
                <a:latin typeface="Open Sans"/>
                <a:ea typeface="Open Sans"/>
                <a:cs typeface="Open Sans"/>
                <a:sym typeface="Open Sans"/>
              </a:rPr>
              <a:t>Employment</a:t>
            </a:r>
          </a:p>
          <a:p>
            <a:pPr marL="259080" lvl="1" indent="-129540" algn="l">
              <a:lnSpc>
                <a:spcPts val="1679"/>
              </a:lnSpc>
              <a:buFont typeface="Arial"/>
              <a:buChar char="•"/>
            </a:pPr>
            <a:r>
              <a:rPr lang="en-US" sz="1100" dirty="0">
                <a:solidFill>
                  <a:srgbClr val="000000"/>
                </a:solidFill>
                <a:latin typeface="Open Sans"/>
                <a:ea typeface="Open Sans"/>
                <a:cs typeface="Open Sans"/>
                <a:sym typeface="Open Sans"/>
              </a:rPr>
              <a:t>Post-secondary Education</a:t>
            </a:r>
          </a:p>
          <a:p>
            <a:pPr marL="259080" lvl="1" indent="-129540" algn="l">
              <a:lnSpc>
                <a:spcPts val="1679"/>
              </a:lnSpc>
              <a:buFont typeface="Arial"/>
              <a:buChar char="•"/>
            </a:pPr>
            <a:r>
              <a:rPr lang="en-US" sz="1100" dirty="0">
                <a:solidFill>
                  <a:srgbClr val="000000"/>
                </a:solidFill>
                <a:latin typeface="Open Sans"/>
                <a:ea typeface="Open Sans"/>
                <a:cs typeface="Open Sans"/>
                <a:sym typeface="Open Sans"/>
              </a:rPr>
              <a:t>Vocational Training</a:t>
            </a:r>
          </a:p>
          <a:p>
            <a:pPr marL="259080" lvl="1" indent="-129540" algn="l">
              <a:lnSpc>
                <a:spcPts val="1679"/>
              </a:lnSpc>
              <a:buFont typeface="Arial"/>
              <a:buChar char="•"/>
            </a:pPr>
            <a:r>
              <a:rPr lang="en-US" sz="1100" dirty="0">
                <a:solidFill>
                  <a:srgbClr val="000000"/>
                </a:solidFill>
                <a:latin typeface="Open Sans"/>
                <a:ea typeface="Open Sans"/>
                <a:cs typeface="Open Sans"/>
                <a:sym typeface="Open Sans"/>
              </a:rPr>
              <a:t>Continuing and Adult Education</a:t>
            </a:r>
          </a:p>
          <a:p>
            <a:pPr marL="259080" lvl="1" indent="-129540" algn="l">
              <a:lnSpc>
                <a:spcPts val="1679"/>
              </a:lnSpc>
              <a:buFont typeface="Arial"/>
              <a:buChar char="•"/>
            </a:pPr>
            <a:r>
              <a:rPr lang="en-US" sz="1100" dirty="0">
                <a:solidFill>
                  <a:srgbClr val="000000"/>
                </a:solidFill>
                <a:latin typeface="Open Sans"/>
                <a:ea typeface="Open Sans"/>
                <a:cs typeface="Open Sans"/>
                <a:sym typeface="Open Sans"/>
              </a:rPr>
              <a:t>Adult Services</a:t>
            </a:r>
          </a:p>
          <a:p>
            <a:pPr marL="259080" lvl="1" indent="-129540" algn="l">
              <a:lnSpc>
                <a:spcPts val="1679"/>
              </a:lnSpc>
              <a:buFont typeface="Arial"/>
              <a:buChar char="•"/>
            </a:pPr>
            <a:r>
              <a:rPr lang="en-US" sz="1100" dirty="0">
                <a:solidFill>
                  <a:srgbClr val="000000"/>
                </a:solidFill>
                <a:latin typeface="Open Sans"/>
                <a:ea typeface="Open Sans"/>
                <a:cs typeface="Open Sans"/>
                <a:sym typeface="Open Sans"/>
              </a:rPr>
              <a:t>Independent Living</a:t>
            </a:r>
          </a:p>
          <a:p>
            <a:pPr marL="259080" lvl="1" indent="-129540" algn="l">
              <a:lnSpc>
                <a:spcPts val="1679"/>
              </a:lnSpc>
              <a:buFont typeface="Arial"/>
              <a:buChar char="•"/>
            </a:pPr>
            <a:r>
              <a:rPr lang="en-US" sz="1100" dirty="0">
                <a:solidFill>
                  <a:srgbClr val="000000"/>
                </a:solidFill>
                <a:latin typeface="Open Sans"/>
                <a:ea typeface="Open Sans"/>
                <a:cs typeface="Open Sans"/>
                <a:sym typeface="Open Sans"/>
              </a:rPr>
              <a:t>Community Participation</a:t>
            </a:r>
          </a:p>
        </p:txBody>
      </p:sp>
      <p:sp>
        <p:nvSpPr>
          <p:cNvPr id="6" name="TextBox 6"/>
          <p:cNvSpPr txBox="1"/>
          <p:nvPr/>
        </p:nvSpPr>
        <p:spPr>
          <a:xfrm>
            <a:off x="6926290" y="177402"/>
            <a:ext cx="2851345" cy="7820731"/>
          </a:xfrm>
          <a:prstGeom prst="rect">
            <a:avLst/>
          </a:prstGeom>
        </p:spPr>
        <p:txBody>
          <a:bodyPr lIns="0" tIns="0" rIns="0" bIns="0" rtlCol="0" anchor="t">
            <a:spAutoFit/>
          </a:bodyPr>
          <a:lstStyle/>
          <a:p>
            <a:pPr algn="l">
              <a:lnSpc>
                <a:spcPts val="1680"/>
              </a:lnSpc>
            </a:pPr>
            <a:r>
              <a:rPr lang="en-US" sz="1200" b="1" dirty="0">
                <a:solidFill>
                  <a:srgbClr val="000000"/>
                </a:solidFill>
                <a:latin typeface="Open Sans Bold"/>
                <a:ea typeface="Open Sans Bold"/>
                <a:cs typeface="Open Sans Bold"/>
                <a:sym typeface="Open Sans Bold"/>
              </a:rPr>
              <a:t>Youth </a:t>
            </a:r>
            <a:r>
              <a:rPr lang="en-US" sz="1200" b="1">
                <a:solidFill>
                  <a:srgbClr val="000000"/>
                </a:solidFill>
                <a:latin typeface="Open Sans Bold"/>
                <a:ea typeface="Open Sans Bold"/>
                <a:cs typeface="Open Sans Bold"/>
                <a:sym typeface="Open Sans Bold"/>
              </a:rPr>
              <a:t>Leadership Forum (YLF)</a:t>
            </a:r>
            <a:endParaRPr lang="en-US" sz="1200" b="1" dirty="0">
              <a:solidFill>
                <a:srgbClr val="000000"/>
              </a:solidFill>
              <a:latin typeface="Open Sans Bold"/>
              <a:ea typeface="Open Sans Bold"/>
              <a:cs typeface="Open Sans Bold"/>
              <a:sym typeface="Open Sans Bold"/>
            </a:endParaRPr>
          </a:p>
          <a:p>
            <a:pPr algn="l">
              <a:lnSpc>
                <a:spcPts val="1680"/>
              </a:lnSpc>
            </a:pPr>
            <a:r>
              <a:rPr lang="en-US" sz="1100" dirty="0">
                <a:solidFill>
                  <a:srgbClr val="000000"/>
                </a:solidFill>
                <a:latin typeface="Open Sans"/>
                <a:ea typeface="Open Sans"/>
                <a:cs typeface="Open Sans"/>
                <a:sym typeface="Open Sans"/>
              </a:rPr>
              <a:t>A unique career and leadership training program for high school students with disabilities to learn more about self-advocacy skills, disability awareness, and more.</a:t>
            </a:r>
          </a:p>
          <a:p>
            <a:pPr algn="l">
              <a:lnSpc>
                <a:spcPts val="980"/>
              </a:lnSpc>
            </a:pPr>
            <a:endParaRPr lang="en-US" sz="1200" dirty="0">
              <a:solidFill>
                <a:srgbClr val="000000"/>
              </a:solidFill>
              <a:latin typeface="Open Sans"/>
              <a:ea typeface="Open Sans"/>
              <a:cs typeface="Open Sans"/>
              <a:sym typeface="Open Sans"/>
            </a:endParaRPr>
          </a:p>
          <a:p>
            <a:pPr algn="l">
              <a:lnSpc>
                <a:spcPts val="1680"/>
              </a:lnSpc>
            </a:pPr>
            <a:r>
              <a:rPr lang="en-US" sz="1200" b="1" dirty="0">
                <a:solidFill>
                  <a:srgbClr val="000000"/>
                </a:solidFill>
                <a:latin typeface="Open Sans Bold"/>
                <a:ea typeface="Open Sans Bold"/>
                <a:cs typeface="Open Sans Bold"/>
                <a:sym typeface="Open Sans Bold"/>
              </a:rPr>
              <a:t>Regional Transition IEP Workshops</a:t>
            </a:r>
          </a:p>
          <a:p>
            <a:pPr algn="l">
              <a:lnSpc>
                <a:spcPts val="1680"/>
              </a:lnSpc>
            </a:pPr>
            <a:r>
              <a:rPr lang="en-US" sz="1100" dirty="0">
                <a:solidFill>
                  <a:srgbClr val="000000"/>
                </a:solidFill>
                <a:latin typeface="Open Sans"/>
                <a:ea typeface="Open Sans"/>
                <a:cs typeface="Open Sans"/>
                <a:sym typeface="Open Sans"/>
              </a:rPr>
              <a:t>Training for special education teachers and directors on how the transition process can guide IEP development to assist students in achieving their post-secondary goals. </a:t>
            </a:r>
          </a:p>
          <a:p>
            <a:pPr algn="l">
              <a:lnSpc>
                <a:spcPts val="979"/>
              </a:lnSpc>
            </a:pPr>
            <a:endParaRPr lang="en-US" sz="1200" dirty="0">
              <a:solidFill>
                <a:srgbClr val="000000"/>
              </a:solidFill>
              <a:latin typeface="Open Sans"/>
              <a:ea typeface="Open Sans"/>
              <a:cs typeface="Open Sans"/>
              <a:sym typeface="Open Sans"/>
            </a:endParaRPr>
          </a:p>
          <a:p>
            <a:pPr algn="l">
              <a:lnSpc>
                <a:spcPts val="1680"/>
              </a:lnSpc>
            </a:pPr>
            <a:r>
              <a:rPr lang="en-US" sz="1200" b="1" dirty="0">
                <a:solidFill>
                  <a:srgbClr val="000000"/>
                </a:solidFill>
                <a:latin typeface="Open Sans Bold"/>
                <a:ea typeface="Open Sans Bold"/>
                <a:cs typeface="Open Sans Bold"/>
                <a:sym typeface="Open Sans Bold"/>
              </a:rPr>
              <a:t>Catch the College Wave</a:t>
            </a:r>
          </a:p>
          <a:p>
            <a:pPr algn="l">
              <a:lnSpc>
                <a:spcPts val="1680"/>
              </a:lnSpc>
            </a:pPr>
            <a:r>
              <a:rPr lang="en-US" sz="1100" dirty="0">
                <a:solidFill>
                  <a:srgbClr val="000000"/>
                </a:solidFill>
                <a:latin typeface="Open Sans"/>
                <a:ea typeface="Open Sans"/>
                <a:cs typeface="Open Sans"/>
                <a:sym typeface="Open Sans"/>
              </a:rPr>
              <a:t>An event held on a post-secondary campus, designed specifically for high school students who have a disability and are considering post-secondary education.</a:t>
            </a:r>
          </a:p>
          <a:p>
            <a:pPr algn="l">
              <a:lnSpc>
                <a:spcPts val="980"/>
              </a:lnSpc>
            </a:pPr>
            <a:endParaRPr lang="en-US" sz="1200" dirty="0">
              <a:solidFill>
                <a:srgbClr val="000000"/>
              </a:solidFill>
              <a:latin typeface="Open Sans"/>
              <a:ea typeface="Open Sans"/>
              <a:cs typeface="Open Sans"/>
              <a:sym typeface="Open Sans"/>
            </a:endParaRPr>
          </a:p>
          <a:p>
            <a:pPr algn="l">
              <a:lnSpc>
                <a:spcPts val="1680"/>
              </a:lnSpc>
            </a:pPr>
            <a:r>
              <a:rPr lang="en-US" sz="1200" b="1" dirty="0">
                <a:solidFill>
                  <a:srgbClr val="000000"/>
                </a:solidFill>
                <a:latin typeface="Open Sans Bold"/>
                <a:ea typeface="Open Sans Bold"/>
                <a:cs typeface="Open Sans Bold"/>
                <a:sym typeface="Open Sans Bold"/>
              </a:rPr>
              <a:t>Let’s Talk Work</a:t>
            </a:r>
          </a:p>
          <a:p>
            <a:pPr algn="l">
              <a:lnSpc>
                <a:spcPts val="1680"/>
              </a:lnSpc>
            </a:pPr>
            <a:r>
              <a:rPr lang="en-US" sz="1100" dirty="0">
                <a:solidFill>
                  <a:srgbClr val="000000"/>
                </a:solidFill>
                <a:latin typeface="Open Sans"/>
                <a:ea typeface="Open Sans"/>
                <a:cs typeface="Open Sans"/>
                <a:sym typeface="Open Sans"/>
              </a:rPr>
              <a:t>An event designed for middle school/high school students who have a disability and want to learn more about careers, the skills it takes to get a job, and job expectations.</a:t>
            </a:r>
          </a:p>
          <a:p>
            <a:pPr algn="l">
              <a:lnSpc>
                <a:spcPts val="980"/>
              </a:lnSpc>
            </a:pPr>
            <a:endParaRPr lang="en-US" sz="1200" dirty="0">
              <a:solidFill>
                <a:srgbClr val="000000"/>
              </a:solidFill>
              <a:latin typeface="Open Sans"/>
              <a:ea typeface="Open Sans"/>
              <a:cs typeface="Open Sans"/>
              <a:sym typeface="Open Sans"/>
            </a:endParaRPr>
          </a:p>
          <a:p>
            <a:pPr algn="l">
              <a:lnSpc>
                <a:spcPts val="1680"/>
              </a:lnSpc>
            </a:pPr>
            <a:r>
              <a:rPr lang="en-US" sz="1200" b="1" dirty="0">
                <a:solidFill>
                  <a:srgbClr val="000000"/>
                </a:solidFill>
                <a:latin typeface="Open Sans Bold"/>
                <a:ea typeface="Open Sans Bold"/>
                <a:cs typeface="Open Sans Bold"/>
                <a:sym typeface="Open Sans Bold"/>
              </a:rPr>
              <a:t>Technical Assistance Guide for Transition in the IEP</a:t>
            </a:r>
          </a:p>
          <a:p>
            <a:pPr algn="l">
              <a:lnSpc>
                <a:spcPts val="1680"/>
              </a:lnSpc>
            </a:pPr>
            <a:r>
              <a:rPr lang="en-US" sz="1100" dirty="0">
                <a:solidFill>
                  <a:srgbClr val="000000"/>
                </a:solidFill>
                <a:latin typeface="Open Sans"/>
                <a:ea typeface="Open Sans"/>
                <a:cs typeface="Open Sans"/>
                <a:sym typeface="Open Sans"/>
              </a:rPr>
              <a:t>Designed for special educators writing a student’s IEP. This guide is free and available on our website.</a:t>
            </a:r>
          </a:p>
          <a:p>
            <a:pPr algn="l">
              <a:lnSpc>
                <a:spcPts val="980"/>
              </a:lnSpc>
            </a:pPr>
            <a:endParaRPr lang="en-US" sz="1200" dirty="0">
              <a:solidFill>
                <a:srgbClr val="000000"/>
              </a:solidFill>
              <a:latin typeface="Open Sans"/>
              <a:ea typeface="Open Sans"/>
              <a:cs typeface="Open Sans"/>
              <a:sym typeface="Open Sans"/>
            </a:endParaRPr>
          </a:p>
          <a:p>
            <a:pPr algn="l">
              <a:lnSpc>
                <a:spcPts val="1680"/>
              </a:lnSpc>
            </a:pPr>
            <a:r>
              <a:rPr lang="en-US" sz="1200" b="1" dirty="0">
                <a:solidFill>
                  <a:srgbClr val="000000"/>
                </a:solidFill>
                <a:latin typeface="Open Sans Bold"/>
                <a:ea typeface="Open Sans Bold"/>
                <a:cs typeface="Open Sans Bold"/>
                <a:sym typeface="Open Sans Bold"/>
              </a:rPr>
              <a:t>Project Skills</a:t>
            </a:r>
          </a:p>
          <a:p>
            <a:pPr algn="l">
              <a:lnSpc>
                <a:spcPts val="1680"/>
              </a:lnSpc>
            </a:pPr>
            <a:r>
              <a:rPr lang="en-US" sz="1100" dirty="0">
                <a:solidFill>
                  <a:srgbClr val="000000"/>
                </a:solidFill>
                <a:latin typeface="Open Sans"/>
                <a:ea typeface="Open Sans"/>
                <a:cs typeface="Open Sans"/>
                <a:sym typeface="Open Sans"/>
              </a:rPr>
              <a:t>A paid work experience program for high school students with disabilities. The work experience can last from 30 to 250 hours, with no overtime allowed. Students are paid an hourly wage.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696</Words>
  <Application>Microsoft Office PowerPoint</Application>
  <PresentationFormat>Custom</PresentationFormat>
  <Paragraphs>100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Open Sans</vt:lpstr>
      <vt:lpstr>Open Sans Italics</vt:lpstr>
      <vt:lpstr>Arial</vt:lpstr>
      <vt:lpstr>Open Sans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TSLP Trifold Brochure</dc:title>
  <dc:creator>Diede, Cate</dc:creator>
  <cp:lastModifiedBy>Jorgensen, Sarah Jo</cp:lastModifiedBy>
  <cp:revision>5</cp:revision>
  <dcterms:created xsi:type="dcterms:W3CDTF">2006-08-16T00:00:00Z</dcterms:created>
  <dcterms:modified xsi:type="dcterms:W3CDTF">2025-08-25T20:41:49Z</dcterms:modified>
  <dc:identifier>DAF96OOerus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3b1a8e-41ed-4bc7-92d1-0305fbefd661_Enabled">
    <vt:lpwstr>true</vt:lpwstr>
  </property>
  <property fmtid="{D5CDD505-2E9C-101B-9397-08002B2CF9AE}" pid="3" name="MSIP_Label_ec3b1a8e-41ed-4bc7-92d1-0305fbefd661_SetDate">
    <vt:lpwstr>2025-07-11T14:25:35Z</vt:lpwstr>
  </property>
  <property fmtid="{D5CDD505-2E9C-101B-9397-08002B2CF9AE}" pid="4" name="MSIP_Label_ec3b1a8e-41ed-4bc7-92d1-0305fbefd661_Method">
    <vt:lpwstr>Standard</vt:lpwstr>
  </property>
  <property fmtid="{D5CDD505-2E9C-101B-9397-08002B2CF9AE}" pid="5" name="MSIP_Label_ec3b1a8e-41ed-4bc7-92d1-0305fbefd661_Name">
    <vt:lpwstr>M365-General - Anyone (Unrestricted)-Prod</vt:lpwstr>
  </property>
  <property fmtid="{D5CDD505-2E9C-101B-9397-08002B2CF9AE}" pid="6" name="MSIP_Label_ec3b1a8e-41ed-4bc7-92d1-0305fbefd661_SiteId">
    <vt:lpwstr>70af547c-69ab-416d-b4a6-543b5ce52b99</vt:lpwstr>
  </property>
  <property fmtid="{D5CDD505-2E9C-101B-9397-08002B2CF9AE}" pid="7" name="MSIP_Label_ec3b1a8e-41ed-4bc7-92d1-0305fbefd661_ActionId">
    <vt:lpwstr>ddcb20d9-43c4-467a-906a-3f5df3ccfd4c</vt:lpwstr>
  </property>
  <property fmtid="{D5CDD505-2E9C-101B-9397-08002B2CF9AE}" pid="8" name="MSIP_Label_ec3b1a8e-41ed-4bc7-92d1-0305fbefd661_ContentBits">
    <vt:lpwstr>0</vt:lpwstr>
  </property>
</Properties>
</file>