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1"/>
  </p:notesMasterIdLst>
  <p:sldIdLst>
    <p:sldId id="256" r:id="rId3"/>
    <p:sldId id="926" r:id="rId4"/>
    <p:sldId id="281" r:id="rId5"/>
    <p:sldId id="282" r:id="rId6"/>
    <p:sldId id="257" r:id="rId7"/>
    <p:sldId id="258" r:id="rId8"/>
    <p:sldId id="259" r:id="rId9"/>
    <p:sldId id="260" r:id="rId10"/>
    <p:sldId id="261" r:id="rId11"/>
    <p:sldId id="262" r:id="rId12"/>
    <p:sldId id="263" r:id="rId13"/>
    <p:sldId id="264" r:id="rId14"/>
    <p:sldId id="265" r:id="rId15"/>
    <p:sldId id="279"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929" r:id="rId29"/>
    <p:sldId id="278" r:id="rId30"/>
  </p:sldIdLst>
  <p:sldSz cx="18288000" cy="11430000"/>
  <p:notesSz cx="6858000" cy="9144000"/>
  <p:embeddedFontLst>
    <p:embeddedFont>
      <p:font typeface="Amatic SC Bold" panose="020B0604020202020204" charset="-79"/>
      <p:regular r:id="rId32"/>
    </p:embeddedFont>
    <p:embeddedFont>
      <p:font typeface="Canva Sans" panose="020B0604020202020204" charset="0"/>
      <p:regular r:id="rId33"/>
    </p:embeddedFont>
    <p:embeddedFont>
      <p:font typeface="Canva Sans Bold" panose="020B0604020202020204" charset="0"/>
      <p:regular r:id="rId34"/>
    </p:embeddedFont>
    <p:embeddedFont>
      <p:font typeface="Canva Sans Italics" panose="020B0604020202020204" charset="0"/>
      <p:regular r:id="rId35"/>
    </p:embeddedFont>
    <p:embeddedFont>
      <p:font typeface="Canva Student Font" panose="020B0604020202020204" charset="0"/>
      <p:regular r:id="rId36"/>
    </p:embeddedFont>
    <p:embeddedFont>
      <p:font typeface="Samaritan" panose="020B0604020202020204" charset="0"/>
      <p:regular r:id="rId37"/>
    </p:embeddedFont>
    <p:embeddedFont>
      <p:font typeface="Samaritan Italics"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9140" autoAdjust="0"/>
  </p:normalViewPr>
  <p:slideViewPr>
    <p:cSldViewPr>
      <p:cViewPr varScale="1">
        <p:scale>
          <a:sx n="46" d="100"/>
          <a:sy n="46" d="100"/>
        </p:scale>
        <p:origin x="215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039996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Jen Start</a:t>
            </a:r>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1580939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19363" y="512763"/>
            <a:ext cx="41052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Bernie Start</a:t>
            </a:r>
          </a:p>
          <a:p>
            <a:r>
              <a:rPr lang="en-US" dirty="0"/>
              <a:t>Project Skills is 31 years old this fall.  It is one of the most successful transition programs available. </a:t>
            </a:r>
          </a:p>
          <a:p>
            <a:r>
              <a:rPr lang="en-US" dirty="0"/>
              <a:t>For students on IEP 16 years or older</a:t>
            </a:r>
          </a:p>
          <a:p>
            <a:r>
              <a:rPr lang="en-US" dirty="0"/>
              <a:t>It is a paid work experience where we partner with a business to provide a real work environment.  </a:t>
            </a:r>
          </a:p>
          <a:p>
            <a:r>
              <a:rPr lang="en-US" dirty="0"/>
              <a:t>VR pays with federal funds the wages, workers comp and other payroll requirements.   </a:t>
            </a:r>
          </a:p>
          <a:p>
            <a:r>
              <a:rPr lang="en-US" dirty="0"/>
              <a:t>School provides the match by direct services of job development, job coaching and monitoring the student.  The match is documented by the quarterly assurance of match report.   School can provide this directly or contract out these services. </a:t>
            </a:r>
          </a:p>
          <a:p>
            <a:endParaRPr lang="en-US" dirty="0"/>
          </a:p>
          <a:p>
            <a:endParaRPr lang="en-US" dirty="0"/>
          </a:p>
          <a:p>
            <a:r>
              <a:rPr lang="en-US" dirty="0"/>
              <a:t>Avoid placements within the school</a:t>
            </a:r>
          </a:p>
          <a:p>
            <a:endParaRPr lang="en-US" dirty="0"/>
          </a:p>
          <a:p>
            <a:r>
              <a:rPr lang="en-US" dirty="0"/>
              <a:t>think about the supports the students uses at school</a:t>
            </a:r>
          </a:p>
          <a:p>
            <a:r>
              <a:rPr lang="en-US" dirty="0"/>
              <a:t>Written to-do lists/checklists</a:t>
            </a:r>
          </a:p>
          <a:p>
            <a:r>
              <a:rPr lang="en-US" dirty="0"/>
              <a:t>visual schedules</a:t>
            </a:r>
          </a:p>
          <a:p>
            <a:r>
              <a:rPr lang="en-US" dirty="0"/>
              <a:t>Demonstrate then have them repeat</a:t>
            </a:r>
          </a:p>
          <a:p>
            <a:endParaRPr lang="en-US" dirty="0"/>
          </a:p>
          <a:p>
            <a:r>
              <a:rPr lang="en-US" dirty="0"/>
              <a:t>showing up on time</a:t>
            </a:r>
          </a:p>
          <a:p>
            <a:r>
              <a:rPr lang="en-US" dirty="0"/>
              <a:t>following directions</a:t>
            </a:r>
          </a:p>
          <a:p>
            <a:r>
              <a:rPr lang="en-US" dirty="0"/>
              <a:t>work attire</a:t>
            </a:r>
          </a:p>
          <a:p>
            <a:r>
              <a:rPr lang="en-US" dirty="0"/>
              <a:t>how to handle feedback</a:t>
            </a:r>
          </a:p>
          <a:p>
            <a:r>
              <a:rPr lang="en-US" dirty="0"/>
              <a:t>workplace language</a:t>
            </a:r>
          </a:p>
          <a:p>
            <a:r>
              <a:rPr lang="en-US" dirty="0"/>
              <a:t>work as a team</a:t>
            </a:r>
          </a:p>
          <a:p>
            <a:r>
              <a:rPr lang="en-US" dirty="0"/>
              <a:t>greeting coworkers and customers</a:t>
            </a:r>
          </a:p>
          <a:p>
            <a:endParaRPr lang="en-US" dirty="0"/>
          </a:p>
          <a:p>
            <a:r>
              <a:rPr lang="en-US" dirty="0"/>
              <a:t>fade your support while building natural supports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94296-FED6-10C1-EA6A-653C9F026DB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2C6497-DD30-D713-19DF-93C1A0BBC62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50E9D9-4AB3-8D0A-3BB3-2987EF4E37B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DE86291-FFE3-5F7F-AA5B-25EDF46F3AD4}"/>
              </a:ext>
            </a:extLst>
          </p:cNvPr>
          <p:cNvSpPr>
            <a:spLocks noGrp="1" noRot="1" noChangeAspect="1"/>
          </p:cNvSpPr>
          <p:nvPr>
            <p:ph type="sldImg" idx="2"/>
          </p:nvPr>
        </p:nvSpPr>
        <p:spPr>
          <a:xfrm>
            <a:off x="2519363" y="512763"/>
            <a:ext cx="41052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8173144-A1F4-DD52-31CD-EA9D979F455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250 Hours </a:t>
            </a:r>
          </a:p>
          <a:p>
            <a:r>
              <a:rPr lang="en-US" dirty="0"/>
              <a:t>Employer changed to Host Business</a:t>
            </a:r>
          </a:p>
        </p:txBody>
      </p:sp>
      <p:sp>
        <p:nvSpPr>
          <p:cNvPr id="6" name="Footer Placeholder 5">
            <a:extLst>
              <a:ext uri="{FF2B5EF4-FFF2-40B4-BE49-F238E27FC236}">
                <a16:creationId xmlns:a16="http://schemas.microsoft.com/office/drawing/2014/main" id="{0B8D43D2-7787-38A2-18A8-87A5DB6B335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126D54E-77C3-0730-2D7C-B3A6B804879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83704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19363" y="512763"/>
            <a:ext cx="41052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Last year we switched to a more real experience time keeping system with Automatic Cata Processing.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please take the time to review the manuals</a:t>
            </a:r>
          </a:p>
          <a:p>
            <a:endParaRPr lang="en-US"/>
          </a:p>
          <a:p>
            <a:r>
              <a:rPr lang="en-US"/>
              <a:t>ADP homepage</a:t>
            </a:r>
          </a:p>
          <a:p>
            <a:r>
              <a:rPr lang="en-US"/>
              <a:t>&gt;all manuals</a:t>
            </a:r>
          </a:p>
          <a:p>
            <a:r>
              <a:rPr lang="en-US"/>
              <a:t>&gt;monthly and quarterly</a:t>
            </a:r>
          </a:p>
          <a:p>
            <a:r>
              <a:rPr lang="en-US"/>
              <a:t>&gt;workers comp injury report</a:t>
            </a:r>
          </a:p>
          <a:p>
            <a:r>
              <a:rPr lang="en-US"/>
              <a:t>&gt;work agreement - recently updated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225368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some emails may have different verification processes </a:t>
            </a:r>
          </a:p>
          <a:p>
            <a:endParaRPr lang="en-US"/>
          </a:p>
          <a:p>
            <a:r>
              <a:rPr lang="en-US"/>
              <a:t>parental controls</a:t>
            </a:r>
          </a:p>
          <a:p>
            <a:endParaRPr lang="en-US"/>
          </a:p>
          <a:p>
            <a:r>
              <a:rPr lang="en-US"/>
              <a:t>incognito tabs if on a shared computer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some emails may have different verification processes </a:t>
            </a:r>
          </a:p>
          <a:p>
            <a:endParaRPr lang="en-US"/>
          </a:p>
          <a:p>
            <a:r>
              <a:rPr lang="en-US"/>
              <a:t>parental controls</a:t>
            </a:r>
          </a:p>
          <a:p>
            <a:endParaRPr lang="en-US"/>
          </a:p>
          <a:p>
            <a:r>
              <a:rPr lang="en-US"/>
              <a:t>incognito tabs if on a shared computer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63D69D-F52C-4ABD-AFC1-6D22FB64F8F1}" type="slidenum">
              <a:rPr lang="en-US" altLang="en-US"/>
              <a:pPr/>
              <a:t>3</a:t>
            </a:fld>
            <a:endParaRPr lang="en-US" altLang="en-US"/>
          </a:p>
        </p:txBody>
      </p:sp>
      <p:sp>
        <p:nvSpPr>
          <p:cNvPr id="169986" name="Rectangle 2"/>
          <p:cNvSpPr>
            <a:spLocks noGrp="1" noChangeArrowheads="1"/>
          </p:cNvSpPr>
          <p:nvPr>
            <p:ph type="body" idx="1"/>
          </p:nvPr>
        </p:nvSpPr>
        <p:spPr>
          <a:xfrm>
            <a:off x="915294" y="4343703"/>
            <a:ext cx="5027414" cy="4115405"/>
          </a:xfrm>
          <a:ln/>
          <a:extLst>
            <a:ext uri="{91240B29-F687-4F45-9708-019B960494DF}">
              <a14:hiddenLine xmlns:a14="http://schemas.microsoft.com/office/drawing/2010/main" w="12700">
                <a:solidFill>
                  <a:schemeClr val="tx1"/>
                </a:solidFill>
                <a:miter lim="800000"/>
                <a:headEnd/>
                <a:tailEnd/>
              </a14:hiddenLine>
            </a:ext>
          </a:extLst>
        </p:spPr>
        <p:txBody>
          <a:bodyPr lIns="92164" tIns="45272" rIns="92164" bIns="45272"/>
          <a:lstStyle/>
          <a:p>
            <a:pPr>
              <a:buFontTx/>
              <a:buChar char="•"/>
            </a:pPr>
            <a:r>
              <a:rPr lang="en-US" altLang="en-US" dirty="0"/>
              <a:t>Go to this website and get a link to </a:t>
            </a:r>
            <a:r>
              <a:rPr lang="en-US" altLang="en-US" dirty="0" err="1"/>
              <a:t>referal</a:t>
            </a:r>
            <a:endParaRPr lang="en-US" altLang="en-US" dirty="0"/>
          </a:p>
        </p:txBody>
      </p:sp>
      <p:sp>
        <p:nvSpPr>
          <p:cNvPr id="169987" name="Rectangle 3"/>
          <p:cNvSpPr>
            <a:spLocks noGrp="1" noRot="1" noChangeAspect="1" noChangeArrowheads="1" noTextEdit="1"/>
          </p:cNvSpPr>
          <p:nvPr>
            <p:ph type="sldImg"/>
          </p:nvPr>
        </p:nvSpPr>
        <p:spPr>
          <a:xfrm>
            <a:off x="696913" y="692150"/>
            <a:ext cx="5464175" cy="3416300"/>
          </a:xfrm>
          <a:ln w="12700" cap="flat">
            <a:solidFill>
              <a:schemeClr val="tx1"/>
            </a:solidFill>
          </a:ln>
          <a:extLst>
            <a:ext uri="{909E8E84-426E-40DD-AFC4-6F175D3DCCD1}">
              <a14:hiddenFill xmlns:a14="http://schemas.microsoft.com/office/drawing/2010/main">
                <a:noFill/>
              </a14:hiddenFill>
            </a:ext>
          </a:extLst>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instructional, Microsoft SSO, ADP with associate ID</a:t>
            </a:r>
          </a:p>
          <a:p>
            <a:endParaRPr lang="en-US"/>
          </a:p>
          <a:p>
            <a:r>
              <a:rPr lang="en-US"/>
              <a:t>email must be individualized to the student </a:t>
            </a:r>
          </a:p>
          <a:p>
            <a:endParaRPr lang="en-US"/>
          </a:p>
          <a:p>
            <a:r>
              <a:rPr lang="en-US"/>
              <a:t>phone number can be the teacher's (will get a text verification when they log into a new device)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instructional, Microsoft SSO, ADP with associate ID</a:t>
            </a:r>
          </a:p>
          <a:p>
            <a:endParaRPr lang="en-US"/>
          </a:p>
          <a:p>
            <a:r>
              <a:rPr lang="en-US"/>
              <a:t>email must be individualized to the student </a:t>
            </a:r>
          </a:p>
          <a:p>
            <a:endParaRPr lang="en-US"/>
          </a:p>
          <a:p>
            <a:r>
              <a:rPr lang="en-US"/>
              <a:t>phone number can be the teacher's (will get a text verification when they log into a new device)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two week email reminder on Mondays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17775" y="512763"/>
            <a:ext cx="41084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Bernie Start</a:t>
            </a:r>
          </a:p>
          <a:p>
            <a:r>
              <a:rPr lang="en-US" dirty="0"/>
              <a:t>Maintenance examples – expenses that are required to participate in VR services, travel to a training, daycare to attend services, so 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06408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noFill/>
        </p:spPr>
        <p:txBody>
          <a:bodyPr/>
          <a:lstStyle/>
          <a:p>
            <a:r>
              <a:rPr lang="en-US" altLang="en-US" dirty="0"/>
              <a:t>South Dakota has 2 Vocational Rehabilitation Programs.   SBVI works with individuals who are blind and/or visually impaired. </a:t>
            </a:r>
          </a:p>
        </p:txBody>
      </p:sp>
      <p:sp>
        <p:nvSpPr>
          <p:cNvPr id="4099" name="Rectangle 3"/>
          <p:cNvSpPr>
            <a:spLocks noGrp="1" noRot="1" noChangeAspect="1" noChangeArrowheads="1" noTextEdit="1"/>
          </p:cNvSpPr>
          <p:nvPr>
            <p:ph type="sldImg"/>
          </p:nvPr>
        </p:nvSpPr>
        <p:spPr>
          <a:xfrm>
            <a:off x="2519363" y="512763"/>
            <a:ext cx="4105275" cy="2566987"/>
          </a:xfrm>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Jen Start</a:t>
            </a:r>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162334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19363" y="512763"/>
            <a:ext cx="41052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Bernie Start</a:t>
            </a:r>
          </a:p>
          <a:p>
            <a:endParaRPr lang="en-US" dirty="0"/>
          </a:p>
          <a:p>
            <a:r>
              <a:rPr lang="en-US" dirty="0"/>
              <a:t>15% or our Federal award are required to spend on PRETS</a:t>
            </a:r>
          </a:p>
          <a:p>
            <a:endParaRPr lang="en-US" dirty="0"/>
          </a:p>
          <a:p>
            <a:r>
              <a:rPr lang="en-US" dirty="0"/>
              <a:t>VRCs are assigned to every public and tribal school is SD as well as adults on caseloads</a:t>
            </a:r>
          </a:p>
          <a:p>
            <a:endParaRPr lang="en-US" dirty="0"/>
          </a:p>
          <a:p>
            <a:r>
              <a:rPr lang="en-US" dirty="0"/>
              <a:t>services provided by each VRC will look different</a:t>
            </a:r>
          </a:p>
          <a:p>
            <a:endParaRPr lang="en-US" dirty="0"/>
          </a:p>
          <a:p>
            <a:r>
              <a:rPr lang="en-US" dirty="0"/>
              <a:t>VRCs are not trained as teachers so might not be comfortable doing classroom presentations while others 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Jen Start</a:t>
            </a:r>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334132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Jen Start</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45020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Jen Start</a:t>
            </a:r>
          </a:p>
        </p:txBody>
      </p:sp>
      <p:sp>
        <p:nvSpPr>
          <p:cNvPr id="4" name="Slide Number Placeholder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3657815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9363" y="512763"/>
            <a:ext cx="4105275" cy="2566987"/>
          </a:xfrm>
        </p:spPr>
      </p:sp>
      <p:sp>
        <p:nvSpPr>
          <p:cNvPr id="3" name="Notes Placeholder 2"/>
          <p:cNvSpPr>
            <a:spLocks noGrp="1"/>
          </p:cNvSpPr>
          <p:nvPr>
            <p:ph type="body" idx="1"/>
          </p:nvPr>
        </p:nvSpPr>
        <p:spPr/>
        <p:txBody>
          <a:bodyPr/>
          <a:lstStyle/>
          <a:p>
            <a:r>
              <a:rPr lang="en-US" dirty="0"/>
              <a:t>Bernie Start</a:t>
            </a:r>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984511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2D28-6718-499C-8A46-05BFEBD01084}"/>
              </a:ext>
            </a:extLst>
          </p:cNvPr>
          <p:cNvSpPr>
            <a:spLocks noGrp="1"/>
          </p:cNvSpPr>
          <p:nvPr>
            <p:ph type="ctrTitle"/>
          </p:nvPr>
        </p:nvSpPr>
        <p:spPr>
          <a:xfrm>
            <a:off x="2286000" y="1870605"/>
            <a:ext cx="13716000" cy="3979333"/>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2AAB2E37-6143-4FEE-826E-50814D144605}"/>
              </a:ext>
            </a:extLst>
          </p:cNvPr>
          <p:cNvSpPr>
            <a:spLocks noGrp="1"/>
          </p:cNvSpPr>
          <p:nvPr>
            <p:ph type="subTitle" idx="1"/>
          </p:nvPr>
        </p:nvSpPr>
        <p:spPr>
          <a:xfrm>
            <a:off x="2286000" y="6003397"/>
            <a:ext cx="13716000" cy="275960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CC802E42-C3F7-4FE6-9C30-461FBB79BAB1}"/>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22344CB3-9AD4-4F97-817F-FD2CF1238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167B6-D532-47D5-A746-5393C7BC8A14}"/>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6212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8F72D-9565-4EF1-B77E-703E5F2E4A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219621-2BB9-4236-855E-2DC3FDCEFB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EDE57B-8848-442B-9B8B-9925BCD97C89}"/>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7255479C-9358-433B-AE7E-55980966FA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464699-34A8-433C-922C-890BDD08DD83}"/>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3911638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7057-78AB-4708-9CDE-48B2B24F4798}"/>
              </a:ext>
            </a:extLst>
          </p:cNvPr>
          <p:cNvSpPr>
            <a:spLocks noGrp="1"/>
          </p:cNvSpPr>
          <p:nvPr>
            <p:ph type="title"/>
          </p:nvPr>
        </p:nvSpPr>
        <p:spPr>
          <a:xfrm>
            <a:off x="1247775" y="2849564"/>
            <a:ext cx="15773400" cy="4754562"/>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323D42B3-3EDF-4A6E-B212-43E6D622AE5F}"/>
              </a:ext>
            </a:extLst>
          </p:cNvPr>
          <p:cNvSpPr>
            <a:spLocks noGrp="1"/>
          </p:cNvSpPr>
          <p:nvPr>
            <p:ph type="body" idx="1"/>
          </p:nvPr>
        </p:nvSpPr>
        <p:spPr>
          <a:xfrm>
            <a:off x="1247775" y="7649106"/>
            <a:ext cx="15773400" cy="2500312"/>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420157-0920-47ED-82F9-3D9F3409A86C}"/>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CA5352CA-FBDE-4EBF-911E-80E65CE18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24E0B-2A4E-441E-A0B6-94A6842FA7FA}"/>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4289273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E2241-85C7-4019-BF82-2521636BBB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1AA81A-483F-40CC-A609-BF13DDBC9EA0}"/>
              </a:ext>
            </a:extLst>
          </p:cNvPr>
          <p:cNvSpPr>
            <a:spLocks noGrp="1"/>
          </p:cNvSpPr>
          <p:nvPr>
            <p:ph sz="half" idx="1"/>
          </p:nvPr>
        </p:nvSpPr>
        <p:spPr>
          <a:xfrm>
            <a:off x="1257300" y="3042708"/>
            <a:ext cx="77724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6F8577-3C5B-4C0A-A2A2-59626222C1BB}"/>
              </a:ext>
            </a:extLst>
          </p:cNvPr>
          <p:cNvSpPr>
            <a:spLocks noGrp="1"/>
          </p:cNvSpPr>
          <p:nvPr>
            <p:ph sz="half" idx="2"/>
          </p:nvPr>
        </p:nvSpPr>
        <p:spPr>
          <a:xfrm>
            <a:off x="9258300" y="3042708"/>
            <a:ext cx="7772400" cy="7252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831EF1-539C-4371-BD5E-723A969AD672}"/>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6" name="Footer Placeholder 5">
            <a:extLst>
              <a:ext uri="{FF2B5EF4-FFF2-40B4-BE49-F238E27FC236}">
                <a16:creationId xmlns:a16="http://schemas.microsoft.com/office/drawing/2014/main" id="{D4FA4A4F-E206-4DF4-8694-3A13EDAF2F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0F8E44-5BEA-4E16-8209-8EC65C4D69ED}"/>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4193358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647C-069D-40FF-AE72-FB6DCFF87177}"/>
              </a:ext>
            </a:extLst>
          </p:cNvPr>
          <p:cNvSpPr>
            <a:spLocks noGrp="1"/>
          </p:cNvSpPr>
          <p:nvPr>
            <p:ph type="title"/>
          </p:nvPr>
        </p:nvSpPr>
        <p:spPr>
          <a:xfrm>
            <a:off x="1259682" y="608542"/>
            <a:ext cx="15773400" cy="22092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13AEE5-D1B1-4698-B76F-D07C75167BD7}"/>
              </a:ext>
            </a:extLst>
          </p:cNvPr>
          <p:cNvSpPr>
            <a:spLocks noGrp="1"/>
          </p:cNvSpPr>
          <p:nvPr>
            <p:ph type="body" idx="1"/>
          </p:nvPr>
        </p:nvSpPr>
        <p:spPr>
          <a:xfrm>
            <a:off x="1259683" y="2801938"/>
            <a:ext cx="7736681"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2DA943-6B96-4AC7-8170-002710898D68}"/>
              </a:ext>
            </a:extLst>
          </p:cNvPr>
          <p:cNvSpPr>
            <a:spLocks noGrp="1"/>
          </p:cNvSpPr>
          <p:nvPr>
            <p:ph sz="half" idx="2"/>
          </p:nvPr>
        </p:nvSpPr>
        <p:spPr>
          <a:xfrm>
            <a:off x="1259683" y="4175125"/>
            <a:ext cx="7736681"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06020B-BA21-4EA4-94B8-478EFD9A6FD1}"/>
              </a:ext>
            </a:extLst>
          </p:cNvPr>
          <p:cNvSpPr>
            <a:spLocks noGrp="1"/>
          </p:cNvSpPr>
          <p:nvPr>
            <p:ph type="body" sz="quarter" idx="3"/>
          </p:nvPr>
        </p:nvSpPr>
        <p:spPr>
          <a:xfrm>
            <a:off x="9258300" y="2801938"/>
            <a:ext cx="7774782" cy="1373187"/>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FF1785ED-A0F1-442D-9083-6463CFADFACE}"/>
              </a:ext>
            </a:extLst>
          </p:cNvPr>
          <p:cNvSpPr>
            <a:spLocks noGrp="1"/>
          </p:cNvSpPr>
          <p:nvPr>
            <p:ph sz="quarter" idx="4"/>
          </p:nvPr>
        </p:nvSpPr>
        <p:spPr>
          <a:xfrm>
            <a:off x="9258300" y="4175125"/>
            <a:ext cx="7774782" cy="61409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591B31-435C-48F4-9650-DFAD08D5A72A}"/>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8" name="Footer Placeholder 7">
            <a:extLst>
              <a:ext uri="{FF2B5EF4-FFF2-40B4-BE49-F238E27FC236}">
                <a16:creationId xmlns:a16="http://schemas.microsoft.com/office/drawing/2014/main" id="{800D2CF5-4C2F-4549-8A0F-A261B1E517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7895D7-AFE4-4659-A56F-320F355C49A4}"/>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117970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C565-78FE-4A25-9D57-960DE0BFE8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357809-70B4-4B3F-A94E-471FB3031A8B}"/>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4" name="Footer Placeholder 3">
            <a:extLst>
              <a:ext uri="{FF2B5EF4-FFF2-40B4-BE49-F238E27FC236}">
                <a16:creationId xmlns:a16="http://schemas.microsoft.com/office/drawing/2014/main" id="{4C751A5B-3997-4D6B-97D4-E91C434282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9B577E-9F2A-45C8-81D7-3DA65E965268}"/>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1636680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EA75CB-B3A4-4639-AE6E-BBEC6A36FE7D}"/>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3" name="Footer Placeholder 2">
            <a:extLst>
              <a:ext uri="{FF2B5EF4-FFF2-40B4-BE49-F238E27FC236}">
                <a16:creationId xmlns:a16="http://schemas.microsoft.com/office/drawing/2014/main" id="{DAA5F721-8511-4DA3-82E0-D3FC7E57D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18FE6A-5B0D-4A86-BFEA-9D273389C33A}"/>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27238263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C4A8E-41E1-4927-A23B-CE8661C8E5CA}"/>
              </a:ext>
            </a:extLst>
          </p:cNvPr>
          <p:cNvSpPr>
            <a:spLocks noGrp="1"/>
          </p:cNvSpPr>
          <p:nvPr>
            <p:ph type="title"/>
          </p:nvPr>
        </p:nvSpPr>
        <p:spPr>
          <a:xfrm>
            <a:off x="1259683" y="762000"/>
            <a:ext cx="5898356" cy="26670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3B90936D-4EC2-4006-817E-CE62D786F46E}"/>
              </a:ext>
            </a:extLst>
          </p:cNvPr>
          <p:cNvSpPr>
            <a:spLocks noGrp="1"/>
          </p:cNvSpPr>
          <p:nvPr>
            <p:ph idx="1"/>
          </p:nvPr>
        </p:nvSpPr>
        <p:spPr>
          <a:xfrm>
            <a:off x="7774782" y="1645709"/>
            <a:ext cx="9258300" cy="812270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5BF149-8712-451A-A79A-DEB6DAB124FE}"/>
              </a:ext>
            </a:extLst>
          </p:cNvPr>
          <p:cNvSpPr>
            <a:spLocks noGrp="1"/>
          </p:cNvSpPr>
          <p:nvPr>
            <p:ph type="body" sz="half" idx="2"/>
          </p:nvPr>
        </p:nvSpPr>
        <p:spPr>
          <a:xfrm>
            <a:off x="1259683" y="3429000"/>
            <a:ext cx="5898356"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CADEF90-FFB9-476F-8153-2B25DCF84C9F}"/>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6" name="Footer Placeholder 5">
            <a:extLst>
              <a:ext uri="{FF2B5EF4-FFF2-40B4-BE49-F238E27FC236}">
                <a16:creationId xmlns:a16="http://schemas.microsoft.com/office/drawing/2014/main" id="{6D6C56EF-6699-4E1B-B5D3-4E6260DF32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76383A-91C8-4EEE-B67A-F3B351889DF2}"/>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213764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7F5A7-6F3B-40CD-86B9-4EBE6A25F438}"/>
              </a:ext>
            </a:extLst>
          </p:cNvPr>
          <p:cNvSpPr>
            <a:spLocks noGrp="1"/>
          </p:cNvSpPr>
          <p:nvPr>
            <p:ph type="title"/>
          </p:nvPr>
        </p:nvSpPr>
        <p:spPr>
          <a:xfrm>
            <a:off x="1259683" y="762000"/>
            <a:ext cx="5898356" cy="26670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2AA84788-45D2-47FC-A944-1510729AA0F3}"/>
              </a:ext>
            </a:extLst>
          </p:cNvPr>
          <p:cNvSpPr>
            <a:spLocks noGrp="1"/>
          </p:cNvSpPr>
          <p:nvPr>
            <p:ph type="pic" idx="1"/>
          </p:nvPr>
        </p:nvSpPr>
        <p:spPr>
          <a:xfrm>
            <a:off x="7774782" y="1645709"/>
            <a:ext cx="9258300" cy="812270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42511832-C7F3-4985-938D-087426788893}"/>
              </a:ext>
            </a:extLst>
          </p:cNvPr>
          <p:cNvSpPr>
            <a:spLocks noGrp="1"/>
          </p:cNvSpPr>
          <p:nvPr>
            <p:ph type="body" sz="half" idx="2"/>
          </p:nvPr>
        </p:nvSpPr>
        <p:spPr>
          <a:xfrm>
            <a:off x="1259683" y="3429000"/>
            <a:ext cx="5898356" cy="6352647"/>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6363DE1E-7491-4049-9E7B-5FE08ACF2084}"/>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6" name="Footer Placeholder 5">
            <a:extLst>
              <a:ext uri="{FF2B5EF4-FFF2-40B4-BE49-F238E27FC236}">
                <a16:creationId xmlns:a16="http://schemas.microsoft.com/office/drawing/2014/main" id="{D93F071E-28A1-4024-8BE7-C191197247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E35BD9-3089-4F94-861D-89DD0B2ED923}"/>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2934213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A2C8-BC4D-436B-BAF3-72F52ECE6D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78C4A4-DAEC-4297-BFAF-5CC3B522B1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AB661-7786-4B59-84E0-8DF381E140D1}"/>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1CD96BC8-92A3-4A6B-90B2-E3FAB2904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A78CD4-D488-498F-8310-5A807BC2C083}"/>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2487166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EDB084-E8A6-4F21-9847-929902ACCB98}"/>
              </a:ext>
            </a:extLst>
          </p:cNvPr>
          <p:cNvSpPr>
            <a:spLocks noGrp="1"/>
          </p:cNvSpPr>
          <p:nvPr>
            <p:ph type="title" orient="vert"/>
          </p:nvPr>
        </p:nvSpPr>
        <p:spPr>
          <a:xfrm>
            <a:off x="13087350" y="608542"/>
            <a:ext cx="3943350" cy="96863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5330CF-2C37-48EC-9C57-20107E08111E}"/>
              </a:ext>
            </a:extLst>
          </p:cNvPr>
          <p:cNvSpPr>
            <a:spLocks noGrp="1"/>
          </p:cNvSpPr>
          <p:nvPr>
            <p:ph type="body" orient="vert" idx="1"/>
          </p:nvPr>
        </p:nvSpPr>
        <p:spPr>
          <a:xfrm>
            <a:off x="1257300" y="608542"/>
            <a:ext cx="11601450" cy="96863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46391-44C7-46C1-BB74-17AB4AD3EA46}"/>
              </a:ext>
            </a:extLst>
          </p:cNvPr>
          <p:cNvSpPr>
            <a:spLocks noGrp="1"/>
          </p:cNvSpPr>
          <p:nvPr>
            <p:ph type="dt" sz="half" idx="10"/>
          </p:nvPr>
        </p:nvSpPr>
        <p:spPr/>
        <p:txBody>
          <a:body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E5B2E6A1-670B-4FD2-9A0D-79B59D8114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9351F-2DED-48E1-B567-B9E42218873F}"/>
              </a:ext>
            </a:extLst>
          </p:cNvPr>
          <p:cNvSpPr>
            <a:spLocks noGrp="1"/>
          </p:cNvSpPr>
          <p:nvPr>
            <p:ph type="sldNum" sz="quarter" idx="12"/>
          </p:nvPr>
        </p:nvSpPr>
        <p:spPr/>
        <p:txBody>
          <a:bodyPr/>
          <a:lstStyle/>
          <a:p>
            <a:fld id="{EF6EBF32-4F60-4838-9BE2-3CFA31A58465}" type="slidenum">
              <a:rPr lang="en-US" smtClean="0"/>
              <a:t>‹#›</a:t>
            </a:fld>
            <a:endParaRPr lang="en-US"/>
          </a:p>
        </p:txBody>
      </p:sp>
    </p:spTree>
    <p:extLst>
      <p:ext uri="{BB962C8B-B14F-4D97-AF65-F5344CB8AC3E}">
        <p14:creationId xmlns:p14="http://schemas.microsoft.com/office/powerpoint/2010/main" val="338763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08/04/2026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08/04/2026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398466-3332-43D2-BAC9-951F56205B82}"/>
              </a:ext>
            </a:extLst>
          </p:cNvPr>
          <p:cNvSpPr>
            <a:spLocks noGrp="1"/>
          </p:cNvSpPr>
          <p:nvPr>
            <p:ph type="title"/>
          </p:nvPr>
        </p:nvSpPr>
        <p:spPr>
          <a:xfrm>
            <a:off x="1257300" y="608542"/>
            <a:ext cx="15773400" cy="22092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916DAF-1008-45A8-B7E3-DE2113D45E70}"/>
              </a:ext>
            </a:extLst>
          </p:cNvPr>
          <p:cNvSpPr>
            <a:spLocks noGrp="1"/>
          </p:cNvSpPr>
          <p:nvPr>
            <p:ph type="body" idx="1"/>
          </p:nvPr>
        </p:nvSpPr>
        <p:spPr>
          <a:xfrm>
            <a:off x="1257300" y="3042708"/>
            <a:ext cx="15773400" cy="72522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E1936-FE89-49A8-A710-FC61CBD95742}"/>
              </a:ext>
            </a:extLst>
          </p:cNvPr>
          <p:cNvSpPr>
            <a:spLocks noGrp="1"/>
          </p:cNvSpPr>
          <p:nvPr>
            <p:ph type="dt" sz="half" idx="2"/>
          </p:nvPr>
        </p:nvSpPr>
        <p:spPr>
          <a:xfrm>
            <a:off x="1257300" y="10593917"/>
            <a:ext cx="4114800" cy="608542"/>
          </a:xfrm>
          <a:prstGeom prst="rect">
            <a:avLst/>
          </a:prstGeom>
        </p:spPr>
        <p:txBody>
          <a:bodyPr vert="horz" lIns="91440" tIns="45720" rIns="91440" bIns="45720" rtlCol="0" anchor="ctr"/>
          <a:lstStyle>
            <a:lvl1pPr algn="l">
              <a:defRPr sz="1800">
                <a:solidFill>
                  <a:schemeClr val="tx1">
                    <a:tint val="75000"/>
                  </a:schemeClr>
                </a:solidFill>
              </a:defRPr>
            </a:lvl1pPr>
          </a:lstStyle>
          <a:p>
            <a:fld id="{58BD8F36-4393-4825-8784-3FC63F5A3501}" type="datetimeFigureOut">
              <a:rPr lang="en-US" smtClean="0"/>
              <a:t>08/04/2026</a:t>
            </a:fld>
            <a:endParaRPr lang="en-US"/>
          </a:p>
        </p:txBody>
      </p:sp>
      <p:sp>
        <p:nvSpPr>
          <p:cNvPr id="5" name="Footer Placeholder 4">
            <a:extLst>
              <a:ext uri="{FF2B5EF4-FFF2-40B4-BE49-F238E27FC236}">
                <a16:creationId xmlns:a16="http://schemas.microsoft.com/office/drawing/2014/main" id="{32A51B18-AC46-4D64-93E0-A8F0B02CF3EF}"/>
              </a:ext>
            </a:extLst>
          </p:cNvPr>
          <p:cNvSpPr>
            <a:spLocks noGrp="1"/>
          </p:cNvSpPr>
          <p:nvPr>
            <p:ph type="ftr" sz="quarter" idx="3"/>
          </p:nvPr>
        </p:nvSpPr>
        <p:spPr>
          <a:xfrm>
            <a:off x="6057900" y="10593917"/>
            <a:ext cx="6172200" cy="60854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1681BD-BEA2-48BC-B48E-7A779F926270}"/>
              </a:ext>
            </a:extLst>
          </p:cNvPr>
          <p:cNvSpPr>
            <a:spLocks noGrp="1"/>
          </p:cNvSpPr>
          <p:nvPr>
            <p:ph type="sldNum" sz="quarter" idx="4"/>
          </p:nvPr>
        </p:nvSpPr>
        <p:spPr>
          <a:xfrm>
            <a:off x="12915900" y="10593917"/>
            <a:ext cx="4114800" cy="608542"/>
          </a:xfrm>
          <a:prstGeom prst="rect">
            <a:avLst/>
          </a:prstGeom>
        </p:spPr>
        <p:txBody>
          <a:bodyPr vert="horz" lIns="91440" tIns="45720" rIns="91440" bIns="45720" rtlCol="0" anchor="ctr"/>
          <a:lstStyle>
            <a:lvl1pPr algn="r">
              <a:defRPr sz="1800">
                <a:solidFill>
                  <a:schemeClr val="tx1">
                    <a:tint val="75000"/>
                  </a:schemeClr>
                </a:solidFill>
              </a:defRPr>
            </a:lvl1pPr>
          </a:lstStyle>
          <a:p>
            <a:fld id="{EF6EBF32-4F60-4838-9BE2-3CFA31A58465}" type="slidenum">
              <a:rPr lang="en-US" smtClean="0"/>
              <a:t>‹#›</a:t>
            </a:fld>
            <a:endParaRPr lang="en-US"/>
          </a:p>
        </p:txBody>
      </p:sp>
    </p:spTree>
    <p:extLst>
      <p:ext uri="{BB962C8B-B14F-4D97-AF65-F5344CB8AC3E}">
        <p14:creationId xmlns:p14="http://schemas.microsoft.com/office/powerpoint/2010/main" val="4152726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7.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7.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29.jpe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image" Target="../media/image34.png"/><Relationship Id="rId5" Type="http://schemas.openxmlformats.org/officeDocument/2006/relationships/image" Target="../media/image31.svg"/><Relationship Id="rId10" Type="http://schemas.openxmlformats.org/officeDocument/2006/relationships/slide" Target="slide19.xml"/><Relationship Id="rId4" Type="http://schemas.openxmlformats.org/officeDocument/2006/relationships/image" Target="../media/image30.png"/><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video" Target="https://www.youtube.com/embed/yWJmihar_iU?feature=oembed" TargetMode="Externa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8.jpe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0.gif"/><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5.gif"/><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8.jpeg"/><Relationship Id="rId7" Type="http://schemas.openxmlformats.org/officeDocument/2006/relationships/image" Target="../media/image51.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sv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57.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1.gif"/><Relationship Id="rId5" Type="http://schemas.openxmlformats.org/officeDocument/2006/relationships/image" Target="../media/image60.gif"/><Relationship Id="rId4" Type="http://schemas.openxmlformats.org/officeDocument/2006/relationships/image" Target="../media/image59.gif"/></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media/image17.png"/><Relationship Id="rId4" Type="http://schemas.openxmlformats.org/officeDocument/2006/relationships/slide" Target="slide12.xml"/><Relationship Id="rId9"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3390674" y="-4420607"/>
            <a:ext cx="11506651" cy="20292121"/>
          </a:xfrm>
          <a:custGeom>
            <a:avLst/>
            <a:gdLst/>
            <a:ahLst/>
            <a:cxnLst/>
            <a:rect l="l" t="t" r="r" b="b"/>
            <a:pathLst>
              <a:path w="11278501" h="20010243">
                <a:moveTo>
                  <a:pt x="0" y="0"/>
                </a:moveTo>
                <a:lnTo>
                  <a:pt x="11278500" y="0"/>
                </a:lnTo>
                <a:lnTo>
                  <a:pt x="11278500" y="20010244"/>
                </a:lnTo>
                <a:lnTo>
                  <a:pt x="0" y="200102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4388089" y="1626930"/>
            <a:ext cx="11100890" cy="8202870"/>
          </a:xfrm>
          <a:custGeom>
            <a:avLst/>
            <a:gdLst/>
            <a:ahLst/>
            <a:cxnLst/>
            <a:rect l="l" t="t" r="r" b="b"/>
            <a:pathLst>
              <a:path w="11100890" h="8202870">
                <a:moveTo>
                  <a:pt x="0" y="0"/>
                </a:moveTo>
                <a:lnTo>
                  <a:pt x="11100890" y="0"/>
                </a:lnTo>
                <a:lnTo>
                  <a:pt x="11100890" y="8202870"/>
                </a:lnTo>
                <a:lnTo>
                  <a:pt x="0" y="82028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AutoShape 4"/>
          <p:cNvSpPr/>
          <p:nvPr/>
        </p:nvSpPr>
        <p:spPr>
          <a:xfrm>
            <a:off x="5942265" y="3481991"/>
            <a:ext cx="8180718" cy="4486927"/>
          </a:xfrm>
          <a:prstGeom prst="rect">
            <a:avLst/>
          </a:prstGeom>
          <a:solidFill>
            <a:srgbClr val="FFFFFF"/>
          </a:solidFill>
        </p:spPr>
        <p:txBody>
          <a:bodyPr/>
          <a:lstStyle/>
          <a:p>
            <a:endParaRPr lang="en-US"/>
          </a:p>
        </p:txBody>
      </p:sp>
      <p:sp>
        <p:nvSpPr>
          <p:cNvPr id="5" name="TextBox 5"/>
          <p:cNvSpPr txBox="1"/>
          <p:nvPr/>
        </p:nvSpPr>
        <p:spPr>
          <a:xfrm>
            <a:off x="5855570" y="3148616"/>
            <a:ext cx="8354107" cy="4461510"/>
          </a:xfrm>
          <a:prstGeom prst="rect">
            <a:avLst/>
          </a:prstGeom>
        </p:spPr>
        <p:txBody>
          <a:bodyPr lIns="0" tIns="0" rIns="0" bIns="0" rtlCol="0" anchor="t">
            <a:spAutoFit/>
          </a:bodyPr>
          <a:lstStyle/>
          <a:p>
            <a:pPr algn="ctr">
              <a:lnSpc>
                <a:spcPts val="17820"/>
              </a:lnSpc>
            </a:pPr>
            <a:r>
              <a:rPr lang="en-US" sz="13500" b="1">
                <a:solidFill>
                  <a:srgbClr val="95BF35"/>
                </a:solidFill>
                <a:latin typeface="Amatic SC Bold"/>
                <a:ea typeface="Amatic SC Bold"/>
                <a:cs typeface="Amatic SC Bold"/>
                <a:sym typeface="Amatic SC Bold"/>
              </a:rPr>
              <a:t>Pre-ETS &amp; Project Skills</a:t>
            </a:r>
          </a:p>
        </p:txBody>
      </p:sp>
      <p:sp>
        <p:nvSpPr>
          <p:cNvPr id="6" name="AutoShape 6"/>
          <p:cNvSpPr/>
          <p:nvPr/>
        </p:nvSpPr>
        <p:spPr>
          <a:xfrm>
            <a:off x="6148215" y="5272827"/>
            <a:ext cx="7407249" cy="0"/>
          </a:xfrm>
          <a:prstGeom prst="line">
            <a:avLst/>
          </a:prstGeom>
          <a:ln w="47625" cap="rnd">
            <a:solidFill>
              <a:srgbClr val="000000"/>
            </a:solidFill>
            <a:prstDash val="solid"/>
            <a:headEnd type="none" w="sm" len="sm"/>
            <a:tailEnd type="none" w="sm" len="sm"/>
          </a:ln>
        </p:spPr>
        <p:txBody>
          <a:bodyPr/>
          <a:lstStyle/>
          <a:p>
            <a:endParaRPr lang="en-US"/>
          </a:p>
        </p:txBody>
      </p:sp>
      <p:sp>
        <p:nvSpPr>
          <p:cNvPr id="7" name="AutoShape 7"/>
          <p:cNvSpPr/>
          <p:nvPr/>
        </p:nvSpPr>
        <p:spPr>
          <a:xfrm>
            <a:off x="6328999" y="7586313"/>
            <a:ext cx="7407249" cy="0"/>
          </a:xfrm>
          <a:prstGeom prst="line">
            <a:avLst/>
          </a:prstGeom>
          <a:ln w="47625" cap="rnd">
            <a:solidFill>
              <a:srgbClr val="000000"/>
            </a:solidFill>
            <a:prstDash val="solid"/>
            <a:headEnd type="none" w="sm" len="sm"/>
            <a:tailEnd type="none" w="sm" len="sm"/>
          </a:ln>
        </p:spPr>
        <p:txBody>
          <a:bodyPr/>
          <a:lstStyle/>
          <a:p>
            <a:endParaRPr lang="en-US"/>
          </a:p>
        </p:txBody>
      </p:sp>
      <p:sp>
        <p:nvSpPr>
          <p:cNvPr id="8" name="Freeform 8"/>
          <p:cNvSpPr/>
          <p:nvPr/>
        </p:nvSpPr>
        <p:spPr>
          <a:xfrm>
            <a:off x="0" y="0"/>
            <a:ext cx="1866264" cy="11582400"/>
          </a:xfrm>
          <a:custGeom>
            <a:avLst/>
            <a:gdLst/>
            <a:ahLst/>
            <a:cxnLst/>
            <a:rect l="l" t="t" r="r" b="b"/>
            <a:pathLst>
              <a:path w="1866264" h="10287000">
                <a:moveTo>
                  <a:pt x="0" y="0"/>
                </a:moveTo>
                <a:lnTo>
                  <a:pt x="1866264" y="0"/>
                </a:lnTo>
                <a:lnTo>
                  <a:pt x="1866264" y="10287000"/>
                </a:lnTo>
                <a:lnTo>
                  <a:pt x="0" y="10287000"/>
                </a:lnTo>
                <a:lnTo>
                  <a:pt x="0" y="0"/>
                </a:lnTo>
                <a:close/>
              </a:path>
            </a:pathLst>
          </a:custGeom>
          <a:blipFill>
            <a:blip r:embed="rId6"/>
            <a:stretch>
              <a:fillRect l="-455462" t="-49137" r="-255212" b="-71471"/>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85440" y="0"/>
            <a:ext cx="8717120" cy="11430000"/>
          </a:xfrm>
          <a:custGeom>
            <a:avLst/>
            <a:gdLst/>
            <a:ahLst/>
            <a:cxnLst/>
            <a:rect l="l" t="t" r="r" b="b"/>
            <a:pathLst>
              <a:path w="8717120" h="11430000">
                <a:moveTo>
                  <a:pt x="0" y="0"/>
                </a:moveTo>
                <a:lnTo>
                  <a:pt x="8717120" y="0"/>
                </a:lnTo>
                <a:lnTo>
                  <a:pt x="8717120" y="11430000"/>
                </a:lnTo>
                <a:lnTo>
                  <a:pt x="0" y="114300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3" action="ppaction://hlinksldjump"/>
          </p:cNvPr>
          <p:cNvSpPr/>
          <p:nvPr/>
        </p:nvSpPr>
        <p:spPr>
          <a:xfrm>
            <a:off x="2436944" y="571500"/>
            <a:ext cx="13414111" cy="10287000"/>
          </a:xfrm>
          <a:custGeom>
            <a:avLst/>
            <a:gdLst/>
            <a:ahLst/>
            <a:cxnLst/>
            <a:rect l="l" t="t" r="r" b="b"/>
            <a:pathLst>
              <a:path w="13414111" h="10287000">
                <a:moveTo>
                  <a:pt x="0" y="0"/>
                </a:moveTo>
                <a:lnTo>
                  <a:pt x="13414112" y="0"/>
                </a:lnTo>
                <a:lnTo>
                  <a:pt x="13414112" y="10287000"/>
                </a:lnTo>
                <a:lnTo>
                  <a:pt x="0" y="10287000"/>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3" action="ppaction://hlinksldjump"/>
          </p:cNvPr>
          <p:cNvSpPr/>
          <p:nvPr/>
        </p:nvSpPr>
        <p:spPr>
          <a:xfrm>
            <a:off x="4412461" y="0"/>
            <a:ext cx="9463078" cy="11430000"/>
          </a:xfrm>
          <a:custGeom>
            <a:avLst/>
            <a:gdLst/>
            <a:ahLst/>
            <a:cxnLst/>
            <a:rect l="l" t="t" r="r" b="b"/>
            <a:pathLst>
              <a:path w="9463078" h="11430000">
                <a:moveTo>
                  <a:pt x="0" y="0"/>
                </a:moveTo>
                <a:lnTo>
                  <a:pt x="9463078" y="0"/>
                </a:lnTo>
                <a:lnTo>
                  <a:pt x="9463078" y="11430000"/>
                </a:lnTo>
                <a:lnTo>
                  <a:pt x="0" y="11430000"/>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rot="5081901">
            <a:off x="14506020" y="7656107"/>
            <a:ext cx="2680360" cy="3480987"/>
          </a:xfrm>
          <a:custGeom>
            <a:avLst/>
            <a:gdLst/>
            <a:ahLst/>
            <a:cxnLst/>
            <a:rect l="l" t="t" r="r" b="b"/>
            <a:pathLst>
              <a:path w="2680360" h="3480987">
                <a:moveTo>
                  <a:pt x="0" y="0"/>
                </a:moveTo>
                <a:lnTo>
                  <a:pt x="2680360" y="0"/>
                </a:lnTo>
                <a:lnTo>
                  <a:pt x="2680360" y="3480987"/>
                </a:lnTo>
                <a:lnTo>
                  <a:pt x="0" y="34809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4880280">
            <a:off x="3148491" y="1508963"/>
            <a:ext cx="3463873" cy="1922449"/>
          </a:xfrm>
          <a:custGeom>
            <a:avLst/>
            <a:gdLst/>
            <a:ahLst/>
            <a:cxnLst/>
            <a:rect l="l" t="t" r="r" b="b"/>
            <a:pathLst>
              <a:path w="3463873" h="1922449">
                <a:moveTo>
                  <a:pt x="0" y="0"/>
                </a:moveTo>
                <a:lnTo>
                  <a:pt x="3463873" y="0"/>
                </a:lnTo>
                <a:lnTo>
                  <a:pt x="3463873" y="1922449"/>
                </a:lnTo>
                <a:lnTo>
                  <a:pt x="0" y="1922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5"/>
          <p:cNvSpPr txBox="1"/>
          <p:nvPr/>
        </p:nvSpPr>
        <p:spPr>
          <a:xfrm>
            <a:off x="5223682" y="548774"/>
            <a:ext cx="7326249" cy="2398026"/>
          </a:xfrm>
          <a:prstGeom prst="rect">
            <a:avLst/>
          </a:prstGeom>
        </p:spPr>
        <p:txBody>
          <a:bodyPr lIns="0" tIns="0" rIns="0" bIns="0" rtlCol="0" anchor="t">
            <a:spAutoFit/>
          </a:bodyPr>
          <a:lstStyle/>
          <a:p>
            <a:pPr algn="r">
              <a:lnSpc>
                <a:spcPts val="14138"/>
              </a:lnSpc>
            </a:pPr>
            <a:r>
              <a:rPr lang="en-US" sz="10099" i="1">
                <a:solidFill>
                  <a:srgbClr val="2E5187"/>
                </a:solidFill>
                <a:latin typeface="Samaritan Italics"/>
                <a:ea typeface="Samaritan Italics"/>
                <a:cs typeface="Samaritan Italics"/>
                <a:sym typeface="Samaritan Italics"/>
              </a:rPr>
              <a:t>Project</a:t>
            </a:r>
          </a:p>
        </p:txBody>
      </p:sp>
      <p:sp>
        <p:nvSpPr>
          <p:cNvPr id="6" name="TextBox 6"/>
          <p:cNvSpPr txBox="1"/>
          <p:nvPr/>
        </p:nvSpPr>
        <p:spPr>
          <a:xfrm>
            <a:off x="6091527" y="2174913"/>
            <a:ext cx="5590559" cy="2159513"/>
          </a:xfrm>
          <a:prstGeom prst="rect">
            <a:avLst/>
          </a:prstGeom>
        </p:spPr>
        <p:txBody>
          <a:bodyPr lIns="0" tIns="0" rIns="0" bIns="0" rtlCol="0" anchor="t">
            <a:spAutoFit/>
          </a:bodyPr>
          <a:lstStyle/>
          <a:p>
            <a:pPr algn="r">
              <a:lnSpc>
                <a:spcPts val="14138"/>
              </a:lnSpc>
            </a:pPr>
            <a:r>
              <a:rPr lang="en-US" sz="10099" i="1">
                <a:solidFill>
                  <a:srgbClr val="2E5187"/>
                </a:solidFill>
                <a:latin typeface="Samaritan Italics"/>
                <a:ea typeface="Samaritan Italics"/>
                <a:cs typeface="Samaritan Italics"/>
                <a:sym typeface="Samaritan Italics"/>
              </a:rPr>
              <a:t>Skills</a:t>
            </a:r>
          </a:p>
        </p:txBody>
      </p:sp>
      <p:sp>
        <p:nvSpPr>
          <p:cNvPr id="7" name="TextBox 7"/>
          <p:cNvSpPr txBox="1"/>
          <p:nvPr/>
        </p:nvSpPr>
        <p:spPr>
          <a:xfrm>
            <a:off x="7067237" y="4297638"/>
            <a:ext cx="4096771" cy="1358900"/>
          </a:xfrm>
          <a:prstGeom prst="rect">
            <a:avLst/>
          </a:prstGeom>
        </p:spPr>
        <p:txBody>
          <a:bodyPr lIns="0" tIns="0" rIns="0" bIns="0" rtlCol="0" anchor="t">
            <a:spAutoFit/>
          </a:bodyPr>
          <a:lstStyle/>
          <a:p>
            <a:pPr marL="0" lvl="0" indent="0" algn="ctr">
              <a:lnSpc>
                <a:spcPts val="5200"/>
              </a:lnSpc>
              <a:spcBef>
                <a:spcPct val="0"/>
              </a:spcBef>
            </a:pPr>
            <a:r>
              <a:rPr lang="en-US" sz="4000">
                <a:solidFill>
                  <a:srgbClr val="2E5187"/>
                </a:solidFill>
                <a:latin typeface="Samaritan"/>
                <a:ea typeface="Samaritan"/>
                <a:cs typeface="Samaritan"/>
                <a:sym typeface="Samaritan"/>
              </a:rPr>
              <a:t>JOB COACHING</a:t>
            </a:r>
          </a:p>
        </p:txBody>
      </p:sp>
      <p:sp>
        <p:nvSpPr>
          <p:cNvPr id="8" name="TextBox 8"/>
          <p:cNvSpPr txBox="1"/>
          <p:nvPr/>
        </p:nvSpPr>
        <p:spPr>
          <a:xfrm>
            <a:off x="849669" y="4293993"/>
            <a:ext cx="4743393" cy="1358900"/>
          </a:xfrm>
          <a:prstGeom prst="rect">
            <a:avLst/>
          </a:prstGeom>
        </p:spPr>
        <p:txBody>
          <a:bodyPr lIns="0" tIns="0" rIns="0" bIns="0" rtlCol="0" anchor="t">
            <a:spAutoFit/>
          </a:bodyPr>
          <a:lstStyle/>
          <a:p>
            <a:pPr marL="0" lvl="0" indent="0" algn="ctr">
              <a:lnSpc>
                <a:spcPts val="5200"/>
              </a:lnSpc>
              <a:spcBef>
                <a:spcPct val="0"/>
              </a:spcBef>
            </a:pPr>
            <a:r>
              <a:rPr lang="en-US" sz="4000">
                <a:solidFill>
                  <a:srgbClr val="2E5187"/>
                </a:solidFill>
                <a:latin typeface="Samaritan"/>
                <a:ea typeface="Samaritan"/>
                <a:cs typeface="Samaritan"/>
                <a:sym typeface="Samaritan"/>
              </a:rPr>
              <a:t>JOB DEVELOPMENT</a:t>
            </a:r>
          </a:p>
        </p:txBody>
      </p:sp>
      <p:sp>
        <p:nvSpPr>
          <p:cNvPr id="9" name="TextBox 9"/>
          <p:cNvSpPr txBox="1"/>
          <p:nvPr/>
        </p:nvSpPr>
        <p:spPr>
          <a:xfrm>
            <a:off x="12416155" y="4723252"/>
            <a:ext cx="4180446" cy="701675"/>
          </a:xfrm>
          <a:prstGeom prst="rect">
            <a:avLst/>
          </a:prstGeom>
        </p:spPr>
        <p:txBody>
          <a:bodyPr lIns="0" tIns="0" rIns="0" bIns="0" rtlCol="0" anchor="t">
            <a:spAutoFit/>
          </a:bodyPr>
          <a:lstStyle/>
          <a:p>
            <a:pPr marL="0" lvl="0" indent="0" algn="ctr">
              <a:lnSpc>
                <a:spcPts val="5200"/>
              </a:lnSpc>
              <a:spcBef>
                <a:spcPct val="0"/>
              </a:spcBef>
            </a:pPr>
            <a:r>
              <a:rPr lang="en-US" sz="4000">
                <a:solidFill>
                  <a:srgbClr val="2E5187"/>
                </a:solidFill>
                <a:latin typeface="Samaritan"/>
                <a:ea typeface="Samaritan"/>
                <a:cs typeface="Samaritan"/>
                <a:sym typeface="Samaritan"/>
              </a:rPr>
              <a:t>MONITORING</a:t>
            </a:r>
          </a:p>
        </p:txBody>
      </p:sp>
      <p:sp>
        <p:nvSpPr>
          <p:cNvPr id="10" name="TextBox 10"/>
          <p:cNvSpPr txBox="1"/>
          <p:nvPr/>
        </p:nvSpPr>
        <p:spPr>
          <a:xfrm>
            <a:off x="353180" y="5772150"/>
            <a:ext cx="5239883" cy="3373120"/>
          </a:xfrm>
          <a:prstGeom prst="rect">
            <a:avLst/>
          </a:prstGeom>
        </p:spPr>
        <p:txBody>
          <a:bodyPr lIns="0" tIns="0" rIns="0" bIns="0" rtlCol="0" anchor="t">
            <a:spAutoFit/>
          </a:bodyPr>
          <a:lstStyle/>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Look for a placement closely related to IEP goal</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Focus on students’ strengths</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Community business tours</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Applications and interviews</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Assisting with ADP new hire onboarding</a:t>
            </a:r>
          </a:p>
        </p:txBody>
      </p:sp>
      <p:sp>
        <p:nvSpPr>
          <p:cNvPr id="11" name="TextBox 11"/>
          <p:cNvSpPr txBox="1"/>
          <p:nvPr/>
        </p:nvSpPr>
        <p:spPr>
          <a:xfrm>
            <a:off x="6609606" y="5772150"/>
            <a:ext cx="4554401" cy="2896870"/>
          </a:xfrm>
          <a:prstGeom prst="rect">
            <a:avLst/>
          </a:prstGeom>
        </p:spPr>
        <p:txBody>
          <a:bodyPr lIns="0" tIns="0" rIns="0" bIns="0" rtlCol="0" anchor="t">
            <a:spAutoFit/>
          </a:bodyPr>
          <a:lstStyle/>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Work accommodations</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Encourage problem solving before helping</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Teach workplace expectations </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Encourage self-advocacy</a:t>
            </a:r>
          </a:p>
        </p:txBody>
      </p:sp>
      <p:sp>
        <p:nvSpPr>
          <p:cNvPr id="12" name="TextBox 12"/>
          <p:cNvSpPr txBox="1"/>
          <p:nvPr/>
        </p:nvSpPr>
        <p:spPr>
          <a:xfrm>
            <a:off x="12152576" y="5772150"/>
            <a:ext cx="4444025" cy="2896870"/>
          </a:xfrm>
          <a:prstGeom prst="rect">
            <a:avLst/>
          </a:prstGeom>
        </p:spPr>
        <p:txBody>
          <a:bodyPr lIns="0" tIns="0" rIns="0" bIns="0" rtlCol="0" anchor="t">
            <a:spAutoFit/>
          </a:bodyPr>
          <a:lstStyle/>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Ongoing conversations with onsite supervisor</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Approving timecards</a:t>
            </a:r>
          </a:p>
          <a:p>
            <a:pPr marL="820421" lvl="1" indent="-410210" algn="l">
              <a:lnSpc>
                <a:spcPts val="3800"/>
              </a:lnSpc>
              <a:buFont typeface="Arial"/>
              <a:buChar char="•"/>
            </a:pPr>
            <a:r>
              <a:rPr lang="en-US" sz="3800">
                <a:solidFill>
                  <a:srgbClr val="2E5187"/>
                </a:solidFill>
                <a:latin typeface="Canva Student Font"/>
                <a:ea typeface="Canva Student Font"/>
                <a:cs typeface="Canva Student Font"/>
                <a:sym typeface="Canva Student Font"/>
              </a:rPr>
              <a:t>Workplace discussions</a:t>
            </a:r>
          </a:p>
          <a:p>
            <a:pPr algn="ctr">
              <a:lnSpc>
                <a:spcPts val="3800"/>
              </a:lnSpc>
            </a:pPr>
            <a:endParaRPr lang="en-US" sz="3800">
              <a:solidFill>
                <a:srgbClr val="2E5187"/>
              </a:solidFill>
              <a:latin typeface="Canva Student Font"/>
              <a:ea typeface="Canva Student Font"/>
              <a:cs typeface="Canva Student Font"/>
              <a:sym typeface="Canva Student Font"/>
            </a:endParaRPr>
          </a:p>
          <a:p>
            <a:pPr algn="ctr">
              <a:lnSpc>
                <a:spcPts val="3800"/>
              </a:lnSpc>
            </a:pPr>
            <a:endParaRPr lang="en-US" sz="3800">
              <a:solidFill>
                <a:srgbClr val="2E5187"/>
              </a:solidFill>
              <a:latin typeface="Canva Student Font"/>
              <a:ea typeface="Canva Student Font"/>
              <a:cs typeface="Canva Student Font"/>
              <a:sym typeface="Canva Student Fon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DC8F-F69B-F5E7-3332-1A12FD14BC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2157F68-95A2-E8BD-8F95-C20ACAE0ED90}"/>
              </a:ext>
            </a:extLst>
          </p:cNvPr>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a:extLst>
              <a:ext uri="{FF2B5EF4-FFF2-40B4-BE49-F238E27FC236}">
                <a16:creationId xmlns:a16="http://schemas.microsoft.com/office/drawing/2014/main" id="{7F7A843D-0944-CB74-06A2-8D5C49321343}"/>
              </a:ext>
            </a:extLst>
          </p:cNvPr>
          <p:cNvSpPr/>
          <p:nvPr/>
        </p:nvSpPr>
        <p:spPr>
          <a:xfrm rot="5081901">
            <a:off x="14506020" y="7656107"/>
            <a:ext cx="2680360" cy="3480987"/>
          </a:xfrm>
          <a:custGeom>
            <a:avLst/>
            <a:gdLst/>
            <a:ahLst/>
            <a:cxnLst/>
            <a:rect l="l" t="t" r="r" b="b"/>
            <a:pathLst>
              <a:path w="2680360" h="3480987">
                <a:moveTo>
                  <a:pt x="0" y="0"/>
                </a:moveTo>
                <a:lnTo>
                  <a:pt x="2680360" y="0"/>
                </a:lnTo>
                <a:lnTo>
                  <a:pt x="2680360" y="3480987"/>
                </a:lnTo>
                <a:lnTo>
                  <a:pt x="0" y="34809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a:extLst>
              <a:ext uri="{FF2B5EF4-FFF2-40B4-BE49-F238E27FC236}">
                <a16:creationId xmlns:a16="http://schemas.microsoft.com/office/drawing/2014/main" id="{E18AF509-DB1F-94FF-0B15-67FFC041564F}"/>
              </a:ext>
            </a:extLst>
          </p:cNvPr>
          <p:cNvSpPr/>
          <p:nvPr/>
        </p:nvSpPr>
        <p:spPr>
          <a:xfrm rot="-4880280">
            <a:off x="3148491" y="1508963"/>
            <a:ext cx="3463873" cy="1922449"/>
          </a:xfrm>
          <a:custGeom>
            <a:avLst/>
            <a:gdLst/>
            <a:ahLst/>
            <a:cxnLst/>
            <a:rect l="l" t="t" r="r" b="b"/>
            <a:pathLst>
              <a:path w="3463873" h="1922449">
                <a:moveTo>
                  <a:pt x="0" y="0"/>
                </a:moveTo>
                <a:lnTo>
                  <a:pt x="3463873" y="0"/>
                </a:lnTo>
                <a:lnTo>
                  <a:pt x="3463873" y="1922449"/>
                </a:lnTo>
                <a:lnTo>
                  <a:pt x="0" y="1922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085876EF-0A09-D9B9-5EB6-03E991605243}"/>
              </a:ext>
            </a:extLst>
          </p:cNvPr>
          <p:cNvSpPr txBox="1"/>
          <p:nvPr/>
        </p:nvSpPr>
        <p:spPr>
          <a:xfrm>
            <a:off x="4617585" y="749981"/>
            <a:ext cx="11979016" cy="3446906"/>
          </a:xfrm>
          <a:prstGeom prst="rect">
            <a:avLst/>
          </a:prstGeom>
        </p:spPr>
        <p:txBody>
          <a:bodyPr wrap="square" lIns="0" tIns="0" rIns="0" bIns="0" rtlCol="0" anchor="t">
            <a:spAutoFit/>
          </a:bodyPr>
          <a:lstStyle/>
          <a:p>
            <a:pPr algn="ctr">
              <a:lnSpc>
                <a:spcPts val="14138"/>
              </a:lnSpc>
            </a:pPr>
            <a:r>
              <a:rPr lang="en-US" sz="10099" i="1" dirty="0">
                <a:solidFill>
                  <a:srgbClr val="2E5187"/>
                </a:solidFill>
                <a:latin typeface="Samaritan Italics"/>
                <a:ea typeface="Samaritan Italics"/>
                <a:cs typeface="Samaritan Italics"/>
                <a:sym typeface="Samaritan Italics"/>
              </a:rPr>
              <a:t>Work Agreement</a:t>
            </a:r>
          </a:p>
        </p:txBody>
      </p:sp>
      <p:sp>
        <p:nvSpPr>
          <p:cNvPr id="13" name="TextBox 12">
            <a:extLst>
              <a:ext uri="{FF2B5EF4-FFF2-40B4-BE49-F238E27FC236}">
                <a16:creationId xmlns:a16="http://schemas.microsoft.com/office/drawing/2014/main" id="{22009FE7-2917-E38F-B5D0-D3ECC09E30BA}"/>
              </a:ext>
            </a:extLst>
          </p:cNvPr>
          <p:cNvSpPr txBox="1"/>
          <p:nvPr/>
        </p:nvSpPr>
        <p:spPr>
          <a:xfrm>
            <a:off x="2438400" y="4800600"/>
            <a:ext cx="11201400" cy="5386090"/>
          </a:xfrm>
          <a:prstGeom prst="rect">
            <a:avLst/>
          </a:prstGeom>
          <a:noFill/>
        </p:spPr>
        <p:txBody>
          <a:bodyPr wrap="square" rtlCol="0">
            <a:spAutoFit/>
          </a:bodyPr>
          <a:lstStyle/>
          <a:p>
            <a:pPr marL="285750" indent="-285750">
              <a:buFont typeface="Arial" panose="020B0604020202020204" pitchFamily="34" charset="0"/>
              <a:buChar char="•"/>
            </a:pPr>
            <a:r>
              <a:rPr lang="en-US" sz="2800" dirty="0"/>
              <a:t>Basic Information of Host Worksite, School District, VR Counselor, &amp; Participant</a:t>
            </a:r>
          </a:p>
          <a:p>
            <a:pPr marL="285750" indent="-285750">
              <a:buFont typeface="Arial" panose="020B0604020202020204" pitchFamily="34" charset="0"/>
              <a:buChar char="•"/>
            </a:pPr>
            <a:r>
              <a:rPr lang="en-US" sz="2800" dirty="0"/>
              <a:t>Host Worksite Obligation: Provide safe worksite, general liability; auto insurance if the student has to drive.</a:t>
            </a:r>
          </a:p>
          <a:p>
            <a:pPr marL="285750" indent="-285750">
              <a:buFont typeface="Arial" panose="020B0604020202020204" pitchFamily="34" charset="0"/>
              <a:buChar char="•"/>
            </a:pPr>
            <a:r>
              <a:rPr lang="en-US" sz="2800" dirty="0"/>
              <a:t>Participant Obligation: follow training plan: follow policies; be to work on time, dress appropriate</a:t>
            </a:r>
          </a:p>
          <a:p>
            <a:pPr marL="285750" indent="-285750">
              <a:buFont typeface="Arial" panose="020B0604020202020204" pitchFamily="34" charset="0"/>
              <a:buChar char="•"/>
            </a:pPr>
            <a:r>
              <a:rPr lang="en-US" sz="2800" dirty="0"/>
              <a:t>Original Agreement vs Modified Agreement</a:t>
            </a:r>
          </a:p>
          <a:p>
            <a:pPr marL="285750" indent="-285750">
              <a:buFont typeface="Arial" panose="020B0604020202020204" pitchFamily="34" charset="0"/>
              <a:buChar char="•"/>
            </a:pPr>
            <a:r>
              <a:rPr lang="en-US" sz="2800" dirty="0"/>
              <a:t>Signatures. </a:t>
            </a:r>
          </a:p>
          <a:p>
            <a:pPr marL="285750" indent="-285750">
              <a:buFont typeface="Arial" panose="020B0604020202020204" pitchFamily="34" charset="0"/>
              <a:buChar char="•"/>
            </a:pPr>
            <a:r>
              <a:rPr lang="en-US" sz="2800" dirty="0"/>
              <a:t>Spend time on develop good training plan. </a:t>
            </a:r>
          </a:p>
          <a:p>
            <a:pPr marL="285750" indent="-285750">
              <a:buFont typeface="Arial" panose="020B0604020202020204" pitchFamily="34" charset="0"/>
              <a:buChar char="•"/>
            </a:pPr>
            <a:r>
              <a:rPr lang="en-US" sz="2800" dirty="0"/>
              <a:t>250 hours per year</a:t>
            </a:r>
          </a:p>
          <a:p>
            <a:pPr marL="285750" indent="-285750">
              <a:buFont typeface="Arial" panose="020B0604020202020204" pitchFamily="34" charset="0"/>
              <a:buChar char="•"/>
            </a:pPr>
            <a:r>
              <a:rPr lang="en-US" sz="2800" dirty="0"/>
              <a:t>Can do following years but not same job/tasks</a:t>
            </a:r>
            <a:endParaRPr lang="en-US" dirty="0"/>
          </a:p>
          <a:p>
            <a:endParaRPr lang="en-US" dirty="0"/>
          </a:p>
          <a:p>
            <a:endParaRPr lang="en-US" dirty="0"/>
          </a:p>
        </p:txBody>
      </p:sp>
    </p:spTree>
    <p:extLst>
      <p:ext uri="{BB962C8B-B14F-4D97-AF65-F5344CB8AC3E}">
        <p14:creationId xmlns:p14="http://schemas.microsoft.com/office/powerpoint/2010/main" val="198695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12709965" y="991256"/>
            <a:ext cx="4984582" cy="2282098"/>
          </a:xfrm>
          <a:custGeom>
            <a:avLst/>
            <a:gdLst/>
            <a:ahLst/>
            <a:cxnLst/>
            <a:rect l="l" t="t" r="r" b="b"/>
            <a:pathLst>
              <a:path w="4984582" h="2282098">
                <a:moveTo>
                  <a:pt x="0" y="0"/>
                </a:moveTo>
                <a:lnTo>
                  <a:pt x="4984582" y="0"/>
                </a:lnTo>
                <a:lnTo>
                  <a:pt x="4984582" y="2282098"/>
                </a:lnTo>
                <a:lnTo>
                  <a:pt x="0" y="2282098"/>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650826" y="1773531"/>
            <a:ext cx="8493174" cy="688974"/>
          </a:xfrm>
          <a:prstGeom prst="rect">
            <a:avLst/>
          </a:prstGeom>
        </p:spPr>
        <p:txBody>
          <a:bodyPr lIns="0" tIns="0" rIns="0" bIns="0" rtlCol="0" anchor="t">
            <a:spAutoFit/>
          </a:bodyPr>
          <a:lstStyle/>
          <a:p>
            <a:pPr algn="l">
              <a:lnSpc>
                <a:spcPts val="5600"/>
              </a:lnSpc>
            </a:pPr>
            <a:r>
              <a:rPr lang="en-US" sz="4000" b="1">
                <a:solidFill>
                  <a:srgbClr val="2E5187"/>
                </a:solidFill>
                <a:latin typeface="Canva Sans Bold"/>
                <a:ea typeface="Canva Sans Bold"/>
                <a:cs typeface="Canva Sans Bold"/>
                <a:sym typeface="Canva Sans Bold"/>
              </a:rPr>
              <a:t>PAID EVERY TWO WEEKS</a:t>
            </a:r>
          </a:p>
        </p:txBody>
      </p:sp>
      <p:sp>
        <p:nvSpPr>
          <p:cNvPr id="5" name="TextBox 5"/>
          <p:cNvSpPr txBox="1"/>
          <p:nvPr/>
        </p:nvSpPr>
        <p:spPr>
          <a:xfrm>
            <a:off x="607994" y="2958287"/>
            <a:ext cx="16093944" cy="1109663"/>
          </a:xfrm>
          <a:prstGeom prst="rect">
            <a:avLst/>
          </a:prstGeom>
        </p:spPr>
        <p:txBody>
          <a:bodyPr lIns="0" tIns="0" rIns="0" bIns="0" rtlCol="0" anchor="t">
            <a:spAutoFit/>
          </a:bodyPr>
          <a:lstStyle/>
          <a:p>
            <a:pPr algn="l">
              <a:lnSpc>
                <a:spcPts val="4680"/>
              </a:lnSpc>
            </a:pPr>
            <a:r>
              <a:rPr lang="en-US" sz="4000" b="1">
                <a:solidFill>
                  <a:srgbClr val="CE271C"/>
                </a:solidFill>
                <a:latin typeface="Canva Sans Bold"/>
                <a:ea typeface="Canva Sans Bold"/>
                <a:cs typeface="Canva Sans Bold"/>
                <a:sym typeface="Canva Sans Bold"/>
              </a:rPr>
              <a:t>NO USER ID/ NO PASSWORD</a:t>
            </a:r>
          </a:p>
          <a:p>
            <a:pPr algn="just">
              <a:lnSpc>
                <a:spcPts val="4095"/>
              </a:lnSpc>
            </a:pPr>
            <a:r>
              <a:rPr lang="en-US" sz="3500">
                <a:solidFill>
                  <a:srgbClr val="CE271C"/>
                </a:solidFill>
                <a:latin typeface="Canva Sans"/>
                <a:ea typeface="Canva Sans"/>
                <a:cs typeface="Canva Sans"/>
                <a:sym typeface="Canva Sans"/>
              </a:rPr>
              <a:t>only emails and email password due to Microsoft Single-Sign-On</a:t>
            </a:r>
          </a:p>
        </p:txBody>
      </p:sp>
      <p:sp>
        <p:nvSpPr>
          <p:cNvPr id="6" name="TextBox 6"/>
          <p:cNvSpPr txBox="1"/>
          <p:nvPr/>
        </p:nvSpPr>
        <p:spPr>
          <a:xfrm>
            <a:off x="607994" y="4821274"/>
            <a:ext cx="17086553" cy="1314449"/>
          </a:xfrm>
          <a:prstGeom prst="rect">
            <a:avLst/>
          </a:prstGeom>
        </p:spPr>
        <p:txBody>
          <a:bodyPr lIns="0" tIns="0" rIns="0" bIns="0" rtlCol="0" anchor="t">
            <a:spAutoFit/>
          </a:bodyPr>
          <a:lstStyle/>
          <a:p>
            <a:pPr algn="l">
              <a:lnSpc>
                <a:spcPts val="5600"/>
              </a:lnSpc>
            </a:pPr>
            <a:r>
              <a:rPr lang="en-US" sz="4000" b="1">
                <a:solidFill>
                  <a:srgbClr val="2E5187"/>
                </a:solidFill>
                <a:latin typeface="Canva Sans Bold"/>
                <a:ea typeface="Canva Sans Bold"/>
                <a:cs typeface="Canva Sans Bold"/>
                <a:sym typeface="Canva Sans Bold"/>
              </a:rPr>
              <a:t>IPE and ONBOARDING FORM</a:t>
            </a:r>
          </a:p>
          <a:p>
            <a:pPr algn="l">
              <a:lnSpc>
                <a:spcPts val="4900"/>
              </a:lnSpc>
            </a:pPr>
            <a:r>
              <a:rPr lang="en-US" sz="3500">
                <a:solidFill>
                  <a:srgbClr val="9DCC52"/>
                </a:solidFill>
                <a:latin typeface="Canva Sans"/>
                <a:ea typeface="Canva Sans"/>
                <a:cs typeface="Canva Sans"/>
                <a:sym typeface="Canva Sans"/>
              </a:rPr>
              <a:t>Starts the Project Skills process and getting them into ADP</a:t>
            </a:r>
          </a:p>
        </p:txBody>
      </p:sp>
      <p:sp>
        <p:nvSpPr>
          <p:cNvPr id="7" name="TextBox 7"/>
          <p:cNvSpPr txBox="1"/>
          <p:nvPr/>
        </p:nvSpPr>
        <p:spPr>
          <a:xfrm>
            <a:off x="650826" y="9129713"/>
            <a:ext cx="17200767" cy="1314449"/>
          </a:xfrm>
          <a:prstGeom prst="rect">
            <a:avLst/>
          </a:prstGeom>
        </p:spPr>
        <p:txBody>
          <a:bodyPr lIns="0" tIns="0" rIns="0" bIns="0" rtlCol="0" anchor="t">
            <a:spAutoFit/>
          </a:bodyPr>
          <a:lstStyle/>
          <a:p>
            <a:pPr algn="l">
              <a:lnSpc>
                <a:spcPts val="5600"/>
              </a:lnSpc>
            </a:pPr>
            <a:r>
              <a:rPr lang="en-US" sz="4000" b="1">
                <a:solidFill>
                  <a:srgbClr val="2E5187"/>
                </a:solidFill>
                <a:latin typeface="Canva Sans Bold"/>
                <a:ea typeface="Canva Sans Bold"/>
                <a:cs typeface="Canva Sans Bold"/>
                <a:sym typeface="Canva Sans Bold"/>
              </a:rPr>
              <a:t>PS HOST SITE</a:t>
            </a:r>
          </a:p>
          <a:p>
            <a:pPr algn="l">
              <a:lnSpc>
                <a:spcPts val="4900"/>
              </a:lnSpc>
            </a:pPr>
            <a:r>
              <a:rPr lang="en-US" sz="3500">
                <a:solidFill>
                  <a:srgbClr val="95BF35"/>
                </a:solidFill>
                <a:latin typeface="Canva Sans"/>
                <a:ea typeface="Canva Sans"/>
                <a:cs typeface="Canva Sans"/>
                <a:sym typeface="Canva Sans"/>
              </a:rPr>
              <a:t>Employers sign off on the PS Work Agreement &amp; can help verify hours worked</a:t>
            </a:r>
          </a:p>
        </p:txBody>
      </p:sp>
      <p:sp>
        <p:nvSpPr>
          <p:cNvPr id="8" name="TextBox 8"/>
          <p:cNvSpPr txBox="1"/>
          <p:nvPr/>
        </p:nvSpPr>
        <p:spPr>
          <a:xfrm>
            <a:off x="650826" y="6889047"/>
            <a:ext cx="17086553" cy="1933574"/>
          </a:xfrm>
          <a:prstGeom prst="rect">
            <a:avLst/>
          </a:prstGeom>
        </p:spPr>
        <p:txBody>
          <a:bodyPr lIns="0" tIns="0" rIns="0" bIns="0" rtlCol="0" anchor="t">
            <a:spAutoFit/>
          </a:bodyPr>
          <a:lstStyle/>
          <a:p>
            <a:pPr algn="l">
              <a:lnSpc>
                <a:spcPts val="5600"/>
              </a:lnSpc>
            </a:pPr>
            <a:r>
              <a:rPr lang="en-US" sz="4000" b="1">
                <a:solidFill>
                  <a:srgbClr val="2E5187"/>
                </a:solidFill>
                <a:latin typeface="Canva Sans Bold"/>
                <a:ea typeface="Canva Sans Bold"/>
                <a:cs typeface="Canva Sans Bold"/>
                <a:sym typeface="Canva Sans Bold"/>
              </a:rPr>
              <a:t>ONBOARDING PAPERWORK</a:t>
            </a:r>
          </a:p>
          <a:p>
            <a:pPr algn="l">
              <a:lnSpc>
                <a:spcPts val="4900"/>
              </a:lnSpc>
            </a:pPr>
            <a:r>
              <a:rPr lang="en-US" sz="3500">
                <a:solidFill>
                  <a:srgbClr val="95BF35"/>
                </a:solidFill>
                <a:latin typeface="Canva Sans"/>
                <a:ea typeface="Canva Sans"/>
                <a:cs typeface="Canva Sans"/>
                <a:sym typeface="Canva Sans"/>
              </a:rPr>
              <a:t>Onboarding Form; I9; W4; SSA form; Wage Consent; Work Agreement</a:t>
            </a:r>
          </a:p>
          <a:p>
            <a:pPr algn="l">
              <a:lnSpc>
                <a:spcPts val="4900"/>
              </a:lnSpc>
            </a:pPr>
            <a:r>
              <a:rPr lang="en-US" sz="3500">
                <a:solidFill>
                  <a:srgbClr val="95BF35"/>
                </a:solidFill>
                <a:latin typeface="Canva Sans"/>
                <a:ea typeface="Canva Sans"/>
                <a:cs typeface="Canva Sans"/>
                <a:sym typeface="Canva Sans"/>
              </a:rPr>
              <a:t>SS card and state ID/driver’s license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grpSp>
        <p:nvGrpSpPr>
          <p:cNvPr id="3" name="Group 3"/>
          <p:cNvGrpSpPr/>
          <p:nvPr/>
        </p:nvGrpSpPr>
        <p:grpSpPr>
          <a:xfrm>
            <a:off x="10156690" y="5370738"/>
            <a:ext cx="7557951" cy="1797783"/>
            <a:chOff x="0" y="0"/>
            <a:chExt cx="10077269" cy="2397044"/>
          </a:xfrm>
        </p:grpSpPr>
        <p:sp>
          <p:nvSpPr>
            <p:cNvPr id="4" name="AutoShape 4"/>
            <p:cNvSpPr/>
            <p:nvPr/>
          </p:nvSpPr>
          <p:spPr>
            <a:xfrm>
              <a:off x="0" y="0"/>
              <a:ext cx="7649584" cy="2397044"/>
            </a:xfrm>
            <a:prstGeom prst="rect">
              <a:avLst/>
            </a:prstGeom>
            <a:solidFill>
              <a:srgbClr val="B4E04F"/>
            </a:solidFill>
          </p:spPr>
          <p:txBody>
            <a:bodyPr/>
            <a:lstStyle/>
            <a:p>
              <a:endParaRPr lang="en-US"/>
            </a:p>
          </p:txBody>
        </p:sp>
        <p:grpSp>
          <p:nvGrpSpPr>
            <p:cNvPr id="5" name="Group 5"/>
            <p:cNvGrpSpPr/>
            <p:nvPr/>
          </p:nvGrpSpPr>
          <p:grpSpPr>
            <a:xfrm rot="-5400000">
              <a:off x="7419318" y="-260907"/>
              <a:ext cx="2397044" cy="2918857"/>
              <a:chOff x="0" y="0"/>
              <a:chExt cx="2771140" cy="3374390"/>
            </a:xfrm>
          </p:grpSpPr>
          <p:sp>
            <p:nvSpPr>
              <p:cNvPr id="6" name="Freeform 6"/>
              <p:cNvSpPr/>
              <p:nvPr/>
            </p:nvSpPr>
            <p:spPr>
              <a:xfrm>
                <a:off x="0" y="0"/>
                <a:ext cx="2771140" cy="3374390"/>
              </a:xfrm>
              <a:custGeom>
                <a:avLst/>
                <a:gdLst/>
                <a:ahLst/>
                <a:cxnLst/>
                <a:rect l="l" t="t" r="r" b="b"/>
                <a:pathLst>
                  <a:path w="2771140" h="3374390">
                    <a:moveTo>
                      <a:pt x="0" y="0"/>
                    </a:moveTo>
                    <a:lnTo>
                      <a:pt x="0" y="2471420"/>
                    </a:lnTo>
                    <a:lnTo>
                      <a:pt x="1384300" y="3374390"/>
                    </a:lnTo>
                    <a:lnTo>
                      <a:pt x="2771140" y="2471420"/>
                    </a:lnTo>
                    <a:lnTo>
                      <a:pt x="2771140" y="0"/>
                    </a:lnTo>
                    <a:close/>
                  </a:path>
                </a:pathLst>
              </a:custGeom>
              <a:solidFill>
                <a:srgbClr val="B4E04F"/>
              </a:solidFill>
            </p:spPr>
            <p:txBody>
              <a:bodyPr/>
              <a:lstStyle/>
              <a:p>
                <a:endParaRPr lang="en-US"/>
              </a:p>
            </p:txBody>
          </p:sp>
        </p:grpSp>
      </p:grpSp>
      <p:grpSp>
        <p:nvGrpSpPr>
          <p:cNvPr id="7" name="Group 7"/>
          <p:cNvGrpSpPr/>
          <p:nvPr/>
        </p:nvGrpSpPr>
        <p:grpSpPr>
          <a:xfrm>
            <a:off x="4652899" y="5370738"/>
            <a:ext cx="7557951" cy="1797783"/>
            <a:chOff x="0" y="0"/>
            <a:chExt cx="10077269" cy="2397044"/>
          </a:xfrm>
        </p:grpSpPr>
        <p:sp>
          <p:nvSpPr>
            <p:cNvPr id="8" name="AutoShape 8"/>
            <p:cNvSpPr/>
            <p:nvPr/>
          </p:nvSpPr>
          <p:spPr>
            <a:xfrm>
              <a:off x="0" y="0"/>
              <a:ext cx="7649584" cy="2397044"/>
            </a:xfrm>
            <a:prstGeom prst="rect">
              <a:avLst/>
            </a:prstGeom>
            <a:solidFill>
              <a:srgbClr val="6BC1DE"/>
            </a:solidFill>
          </p:spPr>
          <p:txBody>
            <a:bodyPr/>
            <a:lstStyle/>
            <a:p>
              <a:endParaRPr lang="en-US"/>
            </a:p>
          </p:txBody>
        </p:sp>
        <p:grpSp>
          <p:nvGrpSpPr>
            <p:cNvPr id="9" name="Group 9"/>
            <p:cNvGrpSpPr/>
            <p:nvPr/>
          </p:nvGrpSpPr>
          <p:grpSpPr>
            <a:xfrm rot="-5400000">
              <a:off x="7419318" y="-260907"/>
              <a:ext cx="2397044" cy="2918857"/>
              <a:chOff x="0" y="0"/>
              <a:chExt cx="2771140" cy="3374390"/>
            </a:xfrm>
          </p:grpSpPr>
          <p:sp>
            <p:nvSpPr>
              <p:cNvPr id="10" name="Freeform 10"/>
              <p:cNvSpPr/>
              <p:nvPr/>
            </p:nvSpPr>
            <p:spPr>
              <a:xfrm>
                <a:off x="0" y="0"/>
                <a:ext cx="2771140" cy="3374390"/>
              </a:xfrm>
              <a:custGeom>
                <a:avLst/>
                <a:gdLst/>
                <a:ahLst/>
                <a:cxnLst/>
                <a:rect l="l" t="t" r="r" b="b"/>
                <a:pathLst>
                  <a:path w="2771140" h="3374390">
                    <a:moveTo>
                      <a:pt x="0" y="0"/>
                    </a:moveTo>
                    <a:lnTo>
                      <a:pt x="0" y="2471420"/>
                    </a:lnTo>
                    <a:lnTo>
                      <a:pt x="1384300" y="3374390"/>
                    </a:lnTo>
                    <a:lnTo>
                      <a:pt x="2771140" y="2471420"/>
                    </a:lnTo>
                    <a:lnTo>
                      <a:pt x="2771140" y="0"/>
                    </a:lnTo>
                    <a:close/>
                  </a:path>
                </a:pathLst>
              </a:custGeom>
              <a:solidFill>
                <a:srgbClr val="6BC1DE"/>
              </a:solidFill>
            </p:spPr>
            <p:txBody>
              <a:bodyPr/>
              <a:lstStyle/>
              <a:p>
                <a:endParaRPr lang="en-US"/>
              </a:p>
            </p:txBody>
          </p:sp>
        </p:grpSp>
      </p:grpSp>
      <p:sp>
        <p:nvSpPr>
          <p:cNvPr id="11" name="AutoShape 11"/>
          <p:cNvSpPr/>
          <p:nvPr/>
        </p:nvSpPr>
        <p:spPr>
          <a:xfrm>
            <a:off x="629803" y="5370738"/>
            <a:ext cx="4227881" cy="1797783"/>
          </a:xfrm>
          <a:prstGeom prst="rect">
            <a:avLst/>
          </a:prstGeom>
          <a:solidFill>
            <a:srgbClr val="2E5187"/>
          </a:solidFill>
        </p:spPr>
        <p:txBody>
          <a:bodyPr/>
          <a:lstStyle/>
          <a:p>
            <a:endParaRPr lang="en-US"/>
          </a:p>
        </p:txBody>
      </p:sp>
      <p:grpSp>
        <p:nvGrpSpPr>
          <p:cNvPr id="12" name="Group 12"/>
          <p:cNvGrpSpPr/>
          <p:nvPr/>
        </p:nvGrpSpPr>
        <p:grpSpPr>
          <a:xfrm rot="-5400000">
            <a:off x="4713597" y="5175058"/>
            <a:ext cx="1797783" cy="2189143"/>
            <a:chOff x="0" y="0"/>
            <a:chExt cx="2771140" cy="3374390"/>
          </a:xfrm>
        </p:grpSpPr>
        <p:sp>
          <p:nvSpPr>
            <p:cNvPr id="13" name="Freeform 13"/>
            <p:cNvSpPr/>
            <p:nvPr/>
          </p:nvSpPr>
          <p:spPr>
            <a:xfrm>
              <a:off x="0" y="0"/>
              <a:ext cx="2771140" cy="3374390"/>
            </a:xfrm>
            <a:custGeom>
              <a:avLst/>
              <a:gdLst/>
              <a:ahLst/>
              <a:cxnLst/>
              <a:rect l="l" t="t" r="r" b="b"/>
              <a:pathLst>
                <a:path w="2771140" h="3374390">
                  <a:moveTo>
                    <a:pt x="0" y="0"/>
                  </a:moveTo>
                  <a:lnTo>
                    <a:pt x="0" y="2471420"/>
                  </a:lnTo>
                  <a:lnTo>
                    <a:pt x="1384300" y="3374390"/>
                  </a:lnTo>
                  <a:lnTo>
                    <a:pt x="2771140" y="2471420"/>
                  </a:lnTo>
                  <a:lnTo>
                    <a:pt x="2771140" y="0"/>
                  </a:lnTo>
                  <a:close/>
                </a:path>
              </a:pathLst>
            </a:custGeom>
            <a:solidFill>
              <a:srgbClr val="2E5187"/>
            </a:solidFill>
          </p:spPr>
          <p:txBody>
            <a:bodyPr/>
            <a:lstStyle/>
            <a:p>
              <a:endParaRPr lang="en-US"/>
            </a:p>
          </p:txBody>
        </p:sp>
      </p:grpSp>
      <p:sp>
        <p:nvSpPr>
          <p:cNvPr id="14" name="Freeform 14"/>
          <p:cNvSpPr/>
          <p:nvPr/>
        </p:nvSpPr>
        <p:spPr>
          <a:xfrm rot="-2083680" flipH="1">
            <a:off x="10219757" y="3386478"/>
            <a:ext cx="4849578" cy="945668"/>
          </a:xfrm>
          <a:custGeom>
            <a:avLst/>
            <a:gdLst/>
            <a:ahLst/>
            <a:cxnLst/>
            <a:rect l="l" t="t" r="r" b="b"/>
            <a:pathLst>
              <a:path w="4849578" h="945668">
                <a:moveTo>
                  <a:pt x="4849578" y="0"/>
                </a:moveTo>
                <a:lnTo>
                  <a:pt x="0" y="0"/>
                </a:lnTo>
                <a:lnTo>
                  <a:pt x="0" y="945668"/>
                </a:lnTo>
                <a:lnTo>
                  <a:pt x="4849578" y="945668"/>
                </a:lnTo>
                <a:lnTo>
                  <a:pt x="484957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a:hlinkClick r:id="rId6" action="ppaction://hlinksldjump"/>
          </p:cNvPr>
          <p:cNvSpPr/>
          <p:nvPr/>
        </p:nvSpPr>
        <p:spPr>
          <a:xfrm>
            <a:off x="13149249" y="1194338"/>
            <a:ext cx="3144011" cy="4074253"/>
          </a:xfrm>
          <a:custGeom>
            <a:avLst/>
            <a:gdLst/>
            <a:ahLst/>
            <a:cxnLst/>
            <a:rect l="l" t="t" r="r" b="b"/>
            <a:pathLst>
              <a:path w="3144011" h="4074253">
                <a:moveTo>
                  <a:pt x="0" y="0"/>
                </a:moveTo>
                <a:lnTo>
                  <a:pt x="3144010" y="0"/>
                </a:lnTo>
                <a:lnTo>
                  <a:pt x="3144010" y="4074253"/>
                </a:lnTo>
                <a:lnTo>
                  <a:pt x="0" y="4074253"/>
                </a:lnTo>
                <a:lnTo>
                  <a:pt x="0" y="0"/>
                </a:lnTo>
                <a:close/>
              </a:path>
            </a:pathLst>
          </a:custGeom>
          <a:blipFill>
            <a:blip r:embed="rId7"/>
            <a:stretch>
              <a:fillRect t="-2085" r="-708"/>
            </a:stretch>
          </a:blipFill>
        </p:spPr>
        <p:txBody>
          <a:bodyPr/>
          <a:lstStyle/>
          <a:p>
            <a:endParaRPr lang="en-US"/>
          </a:p>
        </p:txBody>
      </p:sp>
      <p:sp>
        <p:nvSpPr>
          <p:cNvPr id="16" name="Freeform 16"/>
          <p:cNvSpPr/>
          <p:nvPr/>
        </p:nvSpPr>
        <p:spPr>
          <a:xfrm rot="2009734">
            <a:off x="2601999" y="3423957"/>
            <a:ext cx="4849578" cy="945668"/>
          </a:xfrm>
          <a:custGeom>
            <a:avLst/>
            <a:gdLst/>
            <a:ahLst/>
            <a:cxnLst/>
            <a:rect l="l" t="t" r="r" b="b"/>
            <a:pathLst>
              <a:path w="4849578" h="945668">
                <a:moveTo>
                  <a:pt x="0" y="0"/>
                </a:moveTo>
                <a:lnTo>
                  <a:pt x="4849578" y="0"/>
                </a:lnTo>
                <a:lnTo>
                  <a:pt x="4849578" y="945667"/>
                </a:lnTo>
                <a:lnTo>
                  <a:pt x="0" y="9456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a:hlinkClick r:id="rId8" action="ppaction://hlinksldjump"/>
          </p:cNvPr>
          <p:cNvSpPr/>
          <p:nvPr/>
        </p:nvSpPr>
        <p:spPr>
          <a:xfrm>
            <a:off x="1577518" y="1168391"/>
            <a:ext cx="3006776" cy="4126146"/>
          </a:xfrm>
          <a:custGeom>
            <a:avLst/>
            <a:gdLst/>
            <a:ahLst/>
            <a:cxnLst/>
            <a:rect l="l" t="t" r="r" b="b"/>
            <a:pathLst>
              <a:path w="3006776" h="4126146">
                <a:moveTo>
                  <a:pt x="0" y="0"/>
                </a:moveTo>
                <a:lnTo>
                  <a:pt x="3006776" y="0"/>
                </a:lnTo>
                <a:lnTo>
                  <a:pt x="3006776" y="4126147"/>
                </a:lnTo>
                <a:lnTo>
                  <a:pt x="0" y="4126147"/>
                </a:lnTo>
                <a:lnTo>
                  <a:pt x="0" y="0"/>
                </a:lnTo>
                <a:close/>
              </a:path>
            </a:pathLst>
          </a:custGeom>
          <a:blipFill>
            <a:blip r:embed="rId9"/>
            <a:stretch>
              <a:fillRect/>
            </a:stretch>
          </a:blipFill>
        </p:spPr>
        <p:txBody>
          <a:bodyPr/>
          <a:lstStyle/>
          <a:p>
            <a:endParaRPr lang="en-US"/>
          </a:p>
        </p:txBody>
      </p:sp>
      <p:sp>
        <p:nvSpPr>
          <p:cNvPr id="18" name="Freeform 18">
            <a:hlinkClick r:id="rId10" action="ppaction://hlinksldjump"/>
          </p:cNvPr>
          <p:cNvSpPr/>
          <p:nvPr/>
        </p:nvSpPr>
        <p:spPr>
          <a:xfrm>
            <a:off x="4787402" y="7273296"/>
            <a:ext cx="8713197" cy="3517953"/>
          </a:xfrm>
          <a:custGeom>
            <a:avLst/>
            <a:gdLst/>
            <a:ahLst/>
            <a:cxnLst/>
            <a:rect l="l" t="t" r="r" b="b"/>
            <a:pathLst>
              <a:path w="8713197" h="3517953">
                <a:moveTo>
                  <a:pt x="0" y="0"/>
                </a:moveTo>
                <a:lnTo>
                  <a:pt x="8713196" y="0"/>
                </a:lnTo>
                <a:lnTo>
                  <a:pt x="8713196" y="3517953"/>
                </a:lnTo>
                <a:lnTo>
                  <a:pt x="0" y="3517953"/>
                </a:lnTo>
                <a:lnTo>
                  <a:pt x="0" y="0"/>
                </a:lnTo>
                <a:close/>
              </a:path>
            </a:pathLst>
          </a:custGeom>
          <a:blipFill>
            <a:blip r:embed="rId11"/>
            <a:stretch>
              <a:fillRect/>
            </a:stretch>
          </a:blipFill>
        </p:spPr>
        <p:txBody>
          <a:bodyPr/>
          <a:lstStyle/>
          <a:p>
            <a:endParaRPr lang="en-US"/>
          </a:p>
        </p:txBody>
      </p:sp>
      <p:sp>
        <p:nvSpPr>
          <p:cNvPr id="19" name="TextBox 19"/>
          <p:cNvSpPr txBox="1"/>
          <p:nvPr/>
        </p:nvSpPr>
        <p:spPr>
          <a:xfrm>
            <a:off x="7178887" y="5872515"/>
            <a:ext cx="4651249" cy="765654"/>
          </a:xfrm>
          <a:prstGeom prst="rect">
            <a:avLst/>
          </a:prstGeom>
        </p:spPr>
        <p:txBody>
          <a:bodyPr lIns="0" tIns="0" rIns="0" bIns="0" rtlCol="0" anchor="t">
            <a:spAutoFit/>
          </a:bodyPr>
          <a:lstStyle/>
          <a:p>
            <a:pPr marL="0" lvl="0" indent="0" algn="l">
              <a:lnSpc>
                <a:spcPts val="6181"/>
              </a:lnSpc>
              <a:spcBef>
                <a:spcPct val="0"/>
              </a:spcBef>
            </a:pPr>
            <a:r>
              <a:rPr lang="en-US" sz="4754">
                <a:solidFill>
                  <a:srgbClr val="FFFFFF"/>
                </a:solidFill>
                <a:latin typeface="Canva Student Font"/>
                <a:ea typeface="Canva Student Font"/>
                <a:cs typeface="Canva Student Font"/>
                <a:sym typeface="Canva Student Font"/>
              </a:rPr>
              <a:t>ADP HOMEPAGE</a:t>
            </a:r>
          </a:p>
        </p:txBody>
      </p:sp>
      <p:sp>
        <p:nvSpPr>
          <p:cNvPr id="20" name="TextBox 20"/>
          <p:cNvSpPr txBox="1"/>
          <p:nvPr/>
        </p:nvSpPr>
        <p:spPr>
          <a:xfrm>
            <a:off x="1048347" y="5473782"/>
            <a:ext cx="4065119" cy="1544069"/>
          </a:xfrm>
          <a:prstGeom prst="rect">
            <a:avLst/>
          </a:prstGeom>
        </p:spPr>
        <p:txBody>
          <a:bodyPr lIns="0" tIns="0" rIns="0" bIns="0" rtlCol="0" anchor="t">
            <a:spAutoFit/>
          </a:bodyPr>
          <a:lstStyle/>
          <a:p>
            <a:pPr marL="0" lvl="0" indent="0" algn="l">
              <a:lnSpc>
                <a:spcPts val="6181"/>
              </a:lnSpc>
              <a:spcBef>
                <a:spcPct val="0"/>
              </a:spcBef>
            </a:pPr>
            <a:r>
              <a:rPr lang="en-US" sz="4754">
                <a:solidFill>
                  <a:srgbClr val="FFFFFF"/>
                </a:solidFill>
                <a:latin typeface="Canva Student Font"/>
                <a:ea typeface="Canva Student Font"/>
                <a:cs typeface="Canva Student Font"/>
                <a:sym typeface="Canva Student Font"/>
              </a:rPr>
              <a:t>DESK REFERENCE FOR SCHOOL STAFF</a:t>
            </a:r>
          </a:p>
        </p:txBody>
      </p:sp>
      <p:sp>
        <p:nvSpPr>
          <p:cNvPr id="21" name="TextBox 21"/>
          <p:cNvSpPr txBox="1"/>
          <p:nvPr/>
        </p:nvSpPr>
        <p:spPr>
          <a:xfrm>
            <a:off x="12396959" y="5473782"/>
            <a:ext cx="5007449" cy="1544069"/>
          </a:xfrm>
          <a:prstGeom prst="rect">
            <a:avLst/>
          </a:prstGeom>
        </p:spPr>
        <p:txBody>
          <a:bodyPr lIns="0" tIns="0" rIns="0" bIns="0" rtlCol="0" anchor="t">
            <a:spAutoFit/>
          </a:bodyPr>
          <a:lstStyle/>
          <a:p>
            <a:pPr marL="0" lvl="0" indent="0" algn="l">
              <a:lnSpc>
                <a:spcPts val="6181"/>
              </a:lnSpc>
              <a:spcBef>
                <a:spcPct val="0"/>
              </a:spcBef>
            </a:pPr>
            <a:r>
              <a:rPr lang="en-US" sz="4754">
                <a:solidFill>
                  <a:srgbClr val="FFFFFF"/>
                </a:solidFill>
                <a:latin typeface="Canva Student Font"/>
                <a:ea typeface="Canva Student Font"/>
                <a:cs typeface="Canva Student Font"/>
                <a:sym typeface="Canva Student Font"/>
              </a:rPr>
              <a:t>PS MANUAL FOR SCHOOL STAFF</a:t>
            </a:r>
          </a:p>
        </p:txBody>
      </p:sp>
      <p:sp>
        <p:nvSpPr>
          <p:cNvPr id="22" name="TextBox 22"/>
          <p:cNvSpPr txBox="1"/>
          <p:nvPr/>
        </p:nvSpPr>
        <p:spPr>
          <a:xfrm>
            <a:off x="5057892" y="1514475"/>
            <a:ext cx="7617758" cy="738505"/>
          </a:xfrm>
          <a:prstGeom prst="rect">
            <a:avLst/>
          </a:prstGeom>
        </p:spPr>
        <p:txBody>
          <a:bodyPr lIns="0" tIns="0" rIns="0" bIns="0" rtlCol="0" anchor="t">
            <a:spAutoFit/>
          </a:bodyPr>
          <a:lstStyle/>
          <a:p>
            <a:pPr algn="ctr">
              <a:lnSpc>
                <a:spcPts val="6019"/>
              </a:lnSpc>
            </a:pPr>
            <a:r>
              <a:rPr lang="en-US" sz="4299" b="1" u="sng" dirty="0">
                <a:solidFill>
                  <a:srgbClr val="2E5187"/>
                </a:solidFill>
                <a:latin typeface="Canva Sans Bold"/>
                <a:ea typeface="Canva Sans Bold"/>
                <a:cs typeface="Canva Sans Bold"/>
                <a:sym typeface="Canva Sans Bold"/>
              </a:rPr>
              <a:t>bit.ly/SDDHS-ADP-staff-link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action="ppaction://hlinksldjump"/>
          </p:cNvPr>
          <p:cNvSpPr/>
          <p:nvPr/>
        </p:nvSpPr>
        <p:spPr>
          <a:xfrm>
            <a:off x="5029200" y="0"/>
            <a:ext cx="8532702" cy="11430000"/>
          </a:xfrm>
          <a:custGeom>
            <a:avLst/>
            <a:gdLst/>
            <a:ahLst/>
            <a:cxnLst/>
            <a:rect l="l" t="t" r="r" b="b"/>
            <a:pathLst>
              <a:path w="8532702" h="11430000">
                <a:moveTo>
                  <a:pt x="0" y="0"/>
                </a:moveTo>
                <a:lnTo>
                  <a:pt x="8532702" y="0"/>
                </a:lnTo>
                <a:lnTo>
                  <a:pt x="8532702" y="11430000"/>
                </a:lnTo>
                <a:lnTo>
                  <a:pt x="0" y="114300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2" action="ppaction://hlinksldjump"/>
          </p:cNvPr>
          <p:cNvSpPr/>
          <p:nvPr/>
        </p:nvSpPr>
        <p:spPr>
          <a:xfrm>
            <a:off x="4837059" y="0"/>
            <a:ext cx="8663908" cy="11430000"/>
          </a:xfrm>
          <a:custGeom>
            <a:avLst/>
            <a:gdLst/>
            <a:ahLst/>
            <a:cxnLst/>
            <a:rect l="l" t="t" r="r" b="b"/>
            <a:pathLst>
              <a:path w="8663908" h="11430000">
                <a:moveTo>
                  <a:pt x="0" y="0"/>
                </a:moveTo>
                <a:lnTo>
                  <a:pt x="8663908" y="0"/>
                </a:lnTo>
                <a:lnTo>
                  <a:pt x="8663908" y="11430000"/>
                </a:lnTo>
                <a:lnTo>
                  <a:pt x="0" y="11430000"/>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hlinkClick r:id="rId3" action="ppaction://hlinksldjump"/>
          </p:cNvPr>
          <p:cNvSpPr/>
          <p:nvPr/>
        </p:nvSpPr>
        <p:spPr>
          <a:xfrm>
            <a:off x="690056" y="571500"/>
            <a:ext cx="16907888" cy="10287000"/>
          </a:xfrm>
          <a:custGeom>
            <a:avLst/>
            <a:gdLst/>
            <a:ahLst/>
            <a:cxnLst/>
            <a:rect l="l" t="t" r="r" b="b"/>
            <a:pathLst>
              <a:path w="16907888" h="10287000">
                <a:moveTo>
                  <a:pt x="0" y="0"/>
                </a:moveTo>
                <a:lnTo>
                  <a:pt x="16907888" y="0"/>
                </a:lnTo>
                <a:lnTo>
                  <a:pt x="16907888" y="10287000"/>
                </a:lnTo>
                <a:lnTo>
                  <a:pt x="0" y="10287000"/>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Get to Know the Division of Rehabilitation Services">
            <a:hlinkClick r:id="" action="ppaction://media"/>
            <a:extLst>
              <a:ext uri="{FF2B5EF4-FFF2-40B4-BE49-F238E27FC236}">
                <a16:creationId xmlns:a16="http://schemas.microsoft.com/office/drawing/2014/main" id="{690146E1-0B0D-C26D-B643-04DA144EB244}"/>
              </a:ext>
            </a:extLst>
          </p:cNvPr>
          <p:cNvPicPr>
            <a:picLocks noRot="1" noChangeAspect="1"/>
          </p:cNvPicPr>
          <p:nvPr>
            <a:videoFile r:link="rId1"/>
          </p:nvPr>
        </p:nvPicPr>
        <p:blipFill>
          <a:blip r:embed="rId4"/>
          <a:stretch>
            <a:fillRect/>
          </a:stretch>
        </p:blipFill>
        <p:spPr>
          <a:xfrm>
            <a:off x="1524000" y="1409700"/>
            <a:ext cx="15240000" cy="8610600"/>
          </a:xfrm>
          <a:prstGeom prst="rect">
            <a:avLst/>
          </a:prstGeom>
        </p:spPr>
      </p:pic>
    </p:spTree>
    <p:extLst>
      <p:ext uri="{BB962C8B-B14F-4D97-AF65-F5344CB8AC3E}">
        <p14:creationId xmlns:p14="http://schemas.microsoft.com/office/powerpoint/2010/main" val="305137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1282641" y="1184823"/>
            <a:ext cx="7301522" cy="3276558"/>
          </a:xfrm>
          <a:custGeom>
            <a:avLst/>
            <a:gdLst/>
            <a:ahLst/>
            <a:cxnLst/>
            <a:rect l="l" t="t" r="r" b="b"/>
            <a:pathLst>
              <a:path w="7301522" h="3276558">
                <a:moveTo>
                  <a:pt x="0" y="0"/>
                </a:moveTo>
                <a:lnTo>
                  <a:pt x="7301522" y="0"/>
                </a:lnTo>
                <a:lnTo>
                  <a:pt x="7301522" y="3276558"/>
                </a:lnTo>
                <a:lnTo>
                  <a:pt x="0" y="3276558"/>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6912652" y="4675589"/>
            <a:ext cx="10206722" cy="6096708"/>
            <a:chOff x="0" y="0"/>
            <a:chExt cx="13608963" cy="8128944"/>
          </a:xfrm>
        </p:grpSpPr>
        <p:sp>
          <p:nvSpPr>
            <p:cNvPr id="5" name="Freeform 5"/>
            <p:cNvSpPr/>
            <p:nvPr/>
          </p:nvSpPr>
          <p:spPr>
            <a:xfrm>
              <a:off x="0" y="320915"/>
              <a:ext cx="13608963" cy="7574394"/>
            </a:xfrm>
            <a:custGeom>
              <a:avLst/>
              <a:gdLst/>
              <a:ahLst/>
              <a:cxnLst/>
              <a:rect l="l" t="t" r="r" b="b"/>
              <a:pathLst>
                <a:path w="13608963" h="7574394">
                  <a:moveTo>
                    <a:pt x="0" y="0"/>
                  </a:moveTo>
                  <a:lnTo>
                    <a:pt x="13608963" y="0"/>
                  </a:lnTo>
                  <a:lnTo>
                    <a:pt x="13608963" y="7574394"/>
                  </a:lnTo>
                  <a:lnTo>
                    <a:pt x="0" y="7574394"/>
                  </a:lnTo>
                  <a:lnTo>
                    <a:pt x="0" y="0"/>
                  </a:lnTo>
                  <a:close/>
                </a:path>
              </a:pathLst>
            </a:custGeom>
            <a:blipFill>
              <a:blip r:embed="rId5"/>
              <a:stretch>
                <a:fillRect r="-38279"/>
              </a:stretch>
            </a:blipFill>
          </p:spPr>
          <p:txBody>
            <a:bodyPr/>
            <a:lstStyle/>
            <a:p>
              <a:endParaRPr lang="en-US"/>
            </a:p>
          </p:txBody>
        </p:sp>
        <p:pic>
          <p:nvPicPr>
            <p:cNvPr id="6" name="Picture 6"/>
            <p:cNvPicPr>
              <a:picLocks noChangeAspect="1"/>
            </p:cNvPicPr>
            <p:nvPr/>
          </p:nvPicPr>
          <p:blipFill>
            <a:blip r:embed="rId6"/>
            <a:srcRect/>
            <a:stretch>
              <a:fillRect/>
            </a:stretch>
          </p:blipFill>
          <p:spPr>
            <a:xfrm>
              <a:off x="234047" y="0"/>
              <a:ext cx="8614914" cy="2713698"/>
            </a:xfrm>
            <a:prstGeom prst="rect">
              <a:avLst/>
            </a:prstGeom>
          </p:spPr>
        </p:pic>
        <p:pic>
          <p:nvPicPr>
            <p:cNvPr id="7" name="Picture 7"/>
            <p:cNvPicPr>
              <a:picLocks noChangeAspect="1"/>
            </p:cNvPicPr>
            <p:nvPr/>
          </p:nvPicPr>
          <p:blipFill>
            <a:blip r:embed="rId6"/>
            <a:srcRect/>
            <a:stretch>
              <a:fillRect/>
            </a:stretch>
          </p:blipFill>
          <p:spPr>
            <a:xfrm rot="-10800000">
              <a:off x="2320465" y="5415246"/>
              <a:ext cx="8614914" cy="2713698"/>
            </a:xfrm>
            <a:prstGeom prst="rect">
              <a:avLst/>
            </a:prstGeom>
          </p:spPr>
        </p:pic>
      </p:grpSp>
      <p:sp>
        <p:nvSpPr>
          <p:cNvPr id="8" name="Freeform 8"/>
          <p:cNvSpPr/>
          <p:nvPr/>
        </p:nvSpPr>
        <p:spPr>
          <a:xfrm>
            <a:off x="10149810" y="388513"/>
            <a:ext cx="6969564" cy="3937804"/>
          </a:xfrm>
          <a:custGeom>
            <a:avLst/>
            <a:gdLst/>
            <a:ahLst/>
            <a:cxnLst/>
            <a:rect l="l" t="t" r="r" b="b"/>
            <a:pathLst>
              <a:path w="6969564" h="3937804">
                <a:moveTo>
                  <a:pt x="0" y="0"/>
                </a:moveTo>
                <a:lnTo>
                  <a:pt x="6969564" y="0"/>
                </a:lnTo>
                <a:lnTo>
                  <a:pt x="6969564" y="3937804"/>
                </a:lnTo>
                <a:lnTo>
                  <a:pt x="0" y="39378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11653557" y="2467847"/>
            <a:ext cx="4223695" cy="1434851"/>
          </a:xfrm>
          <a:prstGeom prst="rect">
            <a:avLst/>
          </a:prstGeom>
        </p:spPr>
        <p:txBody>
          <a:bodyPr lIns="0" tIns="0" rIns="0" bIns="0" rtlCol="0" anchor="t">
            <a:spAutoFit/>
          </a:bodyPr>
          <a:lstStyle/>
          <a:p>
            <a:pPr algn="ctr">
              <a:lnSpc>
                <a:spcPts val="5730"/>
              </a:lnSpc>
            </a:pPr>
            <a:r>
              <a:rPr lang="en-US" sz="4092" b="1">
                <a:solidFill>
                  <a:srgbClr val="2E5187"/>
                </a:solidFill>
                <a:latin typeface="Canva Sans Bold"/>
                <a:ea typeface="Canva Sans Bold"/>
                <a:cs typeface="Canva Sans Bold"/>
                <a:sym typeface="Canva Sans Bold"/>
              </a:rPr>
              <a:t>“Steps to Sign onto ADP App”</a:t>
            </a:r>
          </a:p>
        </p:txBody>
      </p:sp>
      <p:grpSp>
        <p:nvGrpSpPr>
          <p:cNvPr id="10" name="Group 10"/>
          <p:cNvGrpSpPr/>
          <p:nvPr/>
        </p:nvGrpSpPr>
        <p:grpSpPr>
          <a:xfrm>
            <a:off x="1890518" y="4951578"/>
            <a:ext cx="3912759" cy="5190859"/>
            <a:chOff x="0" y="0"/>
            <a:chExt cx="5217012" cy="6921145"/>
          </a:xfrm>
        </p:grpSpPr>
        <p:sp>
          <p:nvSpPr>
            <p:cNvPr id="11" name="Freeform 11"/>
            <p:cNvSpPr/>
            <p:nvPr/>
          </p:nvSpPr>
          <p:spPr>
            <a:xfrm>
              <a:off x="105578" y="0"/>
              <a:ext cx="5005855" cy="5005855"/>
            </a:xfrm>
            <a:custGeom>
              <a:avLst/>
              <a:gdLst/>
              <a:ahLst/>
              <a:cxnLst/>
              <a:rect l="l" t="t" r="r" b="b"/>
              <a:pathLst>
                <a:path w="5005855" h="5005855">
                  <a:moveTo>
                    <a:pt x="0" y="0"/>
                  </a:moveTo>
                  <a:lnTo>
                    <a:pt x="5005855" y="0"/>
                  </a:lnTo>
                  <a:lnTo>
                    <a:pt x="5005855" y="5005855"/>
                  </a:lnTo>
                  <a:lnTo>
                    <a:pt x="0" y="5005855"/>
                  </a:lnTo>
                  <a:lnTo>
                    <a:pt x="0" y="0"/>
                  </a:lnTo>
                  <a:close/>
                </a:path>
              </a:pathLst>
            </a:custGeom>
            <a:blipFill>
              <a:blip r:embed="rId9"/>
              <a:stretch>
                <a:fillRect/>
              </a:stretch>
            </a:blipFill>
          </p:spPr>
          <p:txBody>
            <a:bodyPr/>
            <a:lstStyle/>
            <a:p>
              <a:endParaRPr lang="en-US"/>
            </a:p>
          </p:txBody>
        </p:sp>
        <p:sp>
          <p:nvSpPr>
            <p:cNvPr id="12" name="TextBox 12"/>
            <p:cNvSpPr txBox="1"/>
            <p:nvPr/>
          </p:nvSpPr>
          <p:spPr>
            <a:xfrm>
              <a:off x="0" y="5051039"/>
              <a:ext cx="5217012" cy="1870107"/>
            </a:xfrm>
            <a:prstGeom prst="rect">
              <a:avLst/>
            </a:prstGeom>
          </p:spPr>
          <p:txBody>
            <a:bodyPr lIns="0" tIns="0" rIns="0" bIns="0" rtlCol="0" anchor="t">
              <a:spAutoFit/>
            </a:bodyPr>
            <a:lstStyle/>
            <a:p>
              <a:pPr algn="ctr">
                <a:lnSpc>
                  <a:spcPts val="5790"/>
                </a:lnSpc>
              </a:pPr>
              <a:r>
                <a:rPr lang="en-US" sz="4135" b="1">
                  <a:solidFill>
                    <a:srgbClr val="D00203"/>
                  </a:solidFill>
                  <a:latin typeface="Canva Sans Bold"/>
                  <a:ea typeface="Canva Sans Bold"/>
                  <a:cs typeface="Canva Sans Bold"/>
                  <a:sym typeface="Canva Sans Bold"/>
                </a:rPr>
                <a:t>NO USER ID</a:t>
              </a:r>
            </a:p>
            <a:p>
              <a:pPr algn="ctr">
                <a:lnSpc>
                  <a:spcPts val="5790"/>
                </a:lnSpc>
              </a:pPr>
              <a:r>
                <a:rPr lang="en-US" sz="4135" b="1">
                  <a:solidFill>
                    <a:srgbClr val="D00203"/>
                  </a:solidFill>
                  <a:latin typeface="Canva Sans Bold"/>
                  <a:ea typeface="Canva Sans Bold"/>
                  <a:cs typeface="Canva Sans Bold"/>
                  <a:sym typeface="Canva Sans Bold"/>
                </a:rPr>
                <a:t>NO PASSWORD</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3191278" y="2377762"/>
            <a:ext cx="13134531" cy="8171969"/>
          </a:xfrm>
          <a:custGeom>
            <a:avLst/>
            <a:gdLst/>
            <a:ahLst/>
            <a:cxnLst/>
            <a:rect l="l" t="t" r="r" b="b"/>
            <a:pathLst>
              <a:path w="13134531" h="8171969">
                <a:moveTo>
                  <a:pt x="0" y="0"/>
                </a:moveTo>
                <a:lnTo>
                  <a:pt x="13134531" y="0"/>
                </a:lnTo>
                <a:lnTo>
                  <a:pt x="13134531" y="8171968"/>
                </a:lnTo>
                <a:lnTo>
                  <a:pt x="0" y="8171968"/>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117678" y="1343025"/>
            <a:ext cx="8052643" cy="688974"/>
          </a:xfrm>
          <a:prstGeom prst="rect">
            <a:avLst/>
          </a:prstGeom>
        </p:spPr>
        <p:txBody>
          <a:bodyPr lIns="0" tIns="0" rIns="0" bIns="0" rtlCol="0" anchor="t">
            <a:spAutoFit/>
          </a:bodyPr>
          <a:lstStyle/>
          <a:p>
            <a:pPr algn="ctr">
              <a:lnSpc>
                <a:spcPts val="5600"/>
              </a:lnSpc>
            </a:pPr>
            <a:r>
              <a:rPr lang="en-US" sz="4000" b="1">
                <a:solidFill>
                  <a:srgbClr val="CE271C"/>
                </a:solidFill>
                <a:latin typeface="Canva Sans Bold"/>
                <a:ea typeface="Canva Sans Bold"/>
                <a:cs typeface="Canva Sans Bold"/>
                <a:sym typeface="Canva Sans Bold"/>
              </a:rPr>
              <a:t>First Steps to Create ADP Profile</a:t>
            </a:r>
          </a:p>
        </p:txBody>
      </p:sp>
      <p:pic>
        <p:nvPicPr>
          <p:cNvPr id="5" name="Picture 5"/>
          <p:cNvPicPr>
            <a:picLocks noChangeAspect="1"/>
          </p:cNvPicPr>
          <p:nvPr/>
        </p:nvPicPr>
        <p:blipFill>
          <a:blip r:embed="rId5"/>
          <a:srcRect/>
          <a:stretch>
            <a:fillRect/>
          </a:stretch>
        </p:blipFill>
        <p:spPr>
          <a:xfrm rot="5400000">
            <a:off x="1696318" y="-17492"/>
            <a:ext cx="14895364" cy="1489536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12626520" y="6772518"/>
            <a:ext cx="5137921" cy="3744260"/>
          </a:xfrm>
          <a:custGeom>
            <a:avLst/>
            <a:gdLst/>
            <a:ahLst/>
            <a:cxnLst/>
            <a:rect l="l" t="t" r="r" b="b"/>
            <a:pathLst>
              <a:path w="5137921" h="3744260">
                <a:moveTo>
                  <a:pt x="0" y="0"/>
                </a:moveTo>
                <a:lnTo>
                  <a:pt x="5137921" y="0"/>
                </a:lnTo>
                <a:lnTo>
                  <a:pt x="5137921" y="3744260"/>
                </a:lnTo>
                <a:lnTo>
                  <a:pt x="0" y="37442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835424" y="1469081"/>
            <a:ext cx="13506660" cy="1189355"/>
          </a:xfrm>
          <a:prstGeom prst="rect">
            <a:avLst/>
          </a:prstGeom>
        </p:spPr>
        <p:txBody>
          <a:bodyPr lIns="0" tIns="0" rIns="0" bIns="0" rtlCol="0" anchor="t">
            <a:spAutoFit/>
          </a:bodyPr>
          <a:lstStyle/>
          <a:p>
            <a:pPr marL="0" lvl="0" indent="0" algn="l">
              <a:lnSpc>
                <a:spcPts val="9009"/>
              </a:lnSpc>
            </a:pPr>
            <a:r>
              <a:rPr lang="en-US" sz="8499" b="1">
                <a:solidFill>
                  <a:srgbClr val="11848C"/>
                </a:solidFill>
                <a:latin typeface="Amatic SC Bold"/>
                <a:ea typeface="Amatic SC Bold"/>
                <a:cs typeface="Amatic SC Bold"/>
                <a:sym typeface="Amatic SC Bold"/>
              </a:rPr>
              <a:t>Forgot User ID or Password?</a:t>
            </a:r>
          </a:p>
        </p:txBody>
      </p:sp>
      <p:sp>
        <p:nvSpPr>
          <p:cNvPr id="5" name="TextBox 5"/>
          <p:cNvSpPr txBox="1"/>
          <p:nvPr/>
        </p:nvSpPr>
        <p:spPr>
          <a:xfrm>
            <a:off x="835424" y="2372793"/>
            <a:ext cx="16583789" cy="962660"/>
          </a:xfrm>
          <a:prstGeom prst="rect">
            <a:avLst/>
          </a:prstGeom>
        </p:spPr>
        <p:txBody>
          <a:bodyPr lIns="0" tIns="0" rIns="0" bIns="0" rtlCol="0" anchor="t">
            <a:spAutoFit/>
          </a:bodyPr>
          <a:lstStyle/>
          <a:p>
            <a:pPr marL="1209041" lvl="1" indent="-604520" algn="l">
              <a:lnSpc>
                <a:spcPts val="7840"/>
              </a:lnSpc>
              <a:buFont typeface="Arial"/>
              <a:buChar char="•"/>
            </a:pPr>
            <a:r>
              <a:rPr lang="en-US" sz="5600">
                <a:solidFill>
                  <a:srgbClr val="2E5187"/>
                </a:solidFill>
                <a:latin typeface="Canva Student Font"/>
                <a:ea typeface="Canva Student Font"/>
                <a:cs typeface="Canva Student Font"/>
                <a:sym typeface="Canva Student Font"/>
              </a:rPr>
              <a:t>There are NONE for ADP - only their email and email password.</a:t>
            </a:r>
          </a:p>
        </p:txBody>
      </p:sp>
      <p:grpSp>
        <p:nvGrpSpPr>
          <p:cNvPr id="6" name="Group 6"/>
          <p:cNvGrpSpPr/>
          <p:nvPr/>
        </p:nvGrpSpPr>
        <p:grpSpPr>
          <a:xfrm>
            <a:off x="835424" y="8644648"/>
            <a:ext cx="11358740" cy="1967617"/>
            <a:chOff x="0" y="0"/>
            <a:chExt cx="15144986" cy="2623489"/>
          </a:xfrm>
        </p:grpSpPr>
        <p:sp>
          <p:nvSpPr>
            <p:cNvPr id="7" name="TextBox 7"/>
            <p:cNvSpPr txBox="1"/>
            <p:nvPr/>
          </p:nvSpPr>
          <p:spPr>
            <a:xfrm>
              <a:off x="0" y="104775"/>
              <a:ext cx="15144986" cy="1620731"/>
            </a:xfrm>
            <a:prstGeom prst="rect">
              <a:avLst/>
            </a:prstGeom>
          </p:spPr>
          <p:txBody>
            <a:bodyPr lIns="0" tIns="0" rIns="0" bIns="0" rtlCol="0" anchor="t">
              <a:spAutoFit/>
            </a:bodyPr>
            <a:lstStyle/>
            <a:p>
              <a:pPr marL="0" lvl="0" indent="0" algn="l">
                <a:lnSpc>
                  <a:spcPts val="9009"/>
                </a:lnSpc>
              </a:pPr>
              <a:r>
                <a:rPr lang="en-US" sz="8499" b="1">
                  <a:solidFill>
                    <a:srgbClr val="95BF35"/>
                  </a:solidFill>
                  <a:latin typeface="Amatic SC Bold"/>
                  <a:ea typeface="Amatic SC Bold"/>
                  <a:cs typeface="Amatic SC Bold"/>
                  <a:sym typeface="Amatic SC Bold"/>
                </a:rPr>
                <a:t>No phone to download app?</a:t>
              </a:r>
            </a:p>
          </p:txBody>
        </p:sp>
        <p:sp>
          <p:nvSpPr>
            <p:cNvPr id="8" name="TextBox 8"/>
            <p:cNvSpPr txBox="1"/>
            <p:nvPr/>
          </p:nvSpPr>
          <p:spPr>
            <a:xfrm>
              <a:off x="0" y="1378043"/>
              <a:ext cx="15144986" cy="1245447"/>
            </a:xfrm>
            <a:prstGeom prst="rect">
              <a:avLst/>
            </a:prstGeom>
          </p:spPr>
          <p:txBody>
            <a:bodyPr lIns="0" tIns="0" rIns="0" bIns="0" rtlCol="0" anchor="t">
              <a:spAutoFit/>
            </a:bodyPr>
            <a:lstStyle/>
            <a:p>
              <a:pPr marL="1209041" lvl="1" indent="-604520" algn="l">
                <a:lnSpc>
                  <a:spcPts val="7840"/>
                </a:lnSpc>
                <a:buFont typeface="Arial"/>
                <a:buChar char="•"/>
              </a:pPr>
              <a:r>
                <a:rPr lang="en-US" sz="5600">
                  <a:solidFill>
                    <a:srgbClr val="2E5187"/>
                  </a:solidFill>
                  <a:latin typeface="Canva Student Font"/>
                  <a:ea typeface="Canva Student Font"/>
                  <a:cs typeface="Canva Student Font"/>
                  <a:sym typeface="Canva Student Font"/>
                </a:rPr>
                <a:t>Paper timecard, use website to enter hours</a:t>
              </a:r>
            </a:p>
          </p:txBody>
        </p:sp>
      </p:grpSp>
      <p:grpSp>
        <p:nvGrpSpPr>
          <p:cNvPr id="9" name="Group 9"/>
          <p:cNvGrpSpPr/>
          <p:nvPr/>
        </p:nvGrpSpPr>
        <p:grpSpPr>
          <a:xfrm>
            <a:off x="835424" y="6634245"/>
            <a:ext cx="11358740" cy="2010403"/>
            <a:chOff x="0" y="0"/>
            <a:chExt cx="15144986" cy="2680537"/>
          </a:xfrm>
        </p:grpSpPr>
        <p:sp>
          <p:nvSpPr>
            <p:cNvPr id="10" name="TextBox 10"/>
            <p:cNvSpPr txBox="1"/>
            <p:nvPr/>
          </p:nvSpPr>
          <p:spPr>
            <a:xfrm>
              <a:off x="0" y="104775"/>
              <a:ext cx="15144986" cy="1620736"/>
            </a:xfrm>
            <a:prstGeom prst="rect">
              <a:avLst/>
            </a:prstGeom>
          </p:spPr>
          <p:txBody>
            <a:bodyPr lIns="0" tIns="0" rIns="0" bIns="0" rtlCol="0" anchor="t">
              <a:spAutoFit/>
            </a:bodyPr>
            <a:lstStyle/>
            <a:p>
              <a:pPr marL="0" lvl="0" indent="0" algn="l">
                <a:lnSpc>
                  <a:spcPts val="9010"/>
                </a:lnSpc>
              </a:pPr>
              <a:r>
                <a:rPr lang="en-US" sz="8500" b="1">
                  <a:solidFill>
                    <a:srgbClr val="11848C"/>
                  </a:solidFill>
                  <a:latin typeface="Amatic SC Bold"/>
                  <a:ea typeface="Amatic SC Bold"/>
                  <a:cs typeface="Amatic SC Bold"/>
                  <a:sym typeface="Amatic SC Bold"/>
                </a:rPr>
                <a:t>Email or Phone changes?</a:t>
              </a:r>
            </a:p>
          </p:txBody>
        </p:sp>
        <p:sp>
          <p:nvSpPr>
            <p:cNvPr id="11" name="TextBox 11"/>
            <p:cNvSpPr txBox="1"/>
            <p:nvPr/>
          </p:nvSpPr>
          <p:spPr>
            <a:xfrm>
              <a:off x="0" y="1447579"/>
              <a:ext cx="15144986" cy="1232958"/>
            </a:xfrm>
            <a:prstGeom prst="rect">
              <a:avLst/>
            </a:prstGeom>
          </p:spPr>
          <p:txBody>
            <a:bodyPr lIns="0" tIns="0" rIns="0" bIns="0" rtlCol="0" anchor="t">
              <a:spAutoFit/>
            </a:bodyPr>
            <a:lstStyle/>
            <a:p>
              <a:pPr marL="1187451" lvl="1" indent="-593726" algn="l">
                <a:lnSpc>
                  <a:spcPts val="7700"/>
                </a:lnSpc>
                <a:buFont typeface="Arial"/>
                <a:buChar char="•"/>
              </a:pPr>
              <a:r>
                <a:rPr lang="en-US" sz="5500">
                  <a:solidFill>
                    <a:srgbClr val="2E5187"/>
                  </a:solidFill>
                  <a:latin typeface="Canva Student Font"/>
                  <a:ea typeface="Canva Student Font"/>
                  <a:cs typeface="Canva Student Font"/>
                  <a:sym typeface="Canva Student Font"/>
                </a:rPr>
                <a:t>VR Transition Specialist needs to be notified </a:t>
              </a:r>
            </a:p>
          </p:txBody>
        </p:sp>
      </p:grpSp>
      <p:sp>
        <p:nvSpPr>
          <p:cNvPr id="12" name="TextBox 12"/>
          <p:cNvSpPr txBox="1"/>
          <p:nvPr/>
        </p:nvSpPr>
        <p:spPr>
          <a:xfrm>
            <a:off x="835424" y="3583813"/>
            <a:ext cx="16929017" cy="1189355"/>
          </a:xfrm>
          <a:prstGeom prst="rect">
            <a:avLst/>
          </a:prstGeom>
        </p:spPr>
        <p:txBody>
          <a:bodyPr lIns="0" tIns="0" rIns="0" bIns="0" rtlCol="0" anchor="t">
            <a:spAutoFit/>
          </a:bodyPr>
          <a:lstStyle/>
          <a:p>
            <a:pPr marL="0" lvl="0" indent="0" algn="l">
              <a:lnSpc>
                <a:spcPts val="9009"/>
              </a:lnSpc>
            </a:pPr>
            <a:r>
              <a:rPr lang="en-US" sz="8499" b="1">
                <a:solidFill>
                  <a:srgbClr val="95BF35"/>
                </a:solidFill>
                <a:latin typeface="Amatic SC Bold"/>
                <a:ea typeface="Amatic SC Bold"/>
                <a:cs typeface="Amatic SC Bold"/>
                <a:sym typeface="Amatic SC Bold"/>
              </a:rPr>
              <a:t>No email?</a:t>
            </a:r>
          </a:p>
        </p:txBody>
      </p:sp>
      <p:sp>
        <p:nvSpPr>
          <p:cNvPr id="13" name="TextBox 13"/>
          <p:cNvSpPr txBox="1"/>
          <p:nvPr/>
        </p:nvSpPr>
        <p:spPr>
          <a:xfrm>
            <a:off x="835424" y="4415450"/>
            <a:ext cx="16929017" cy="1953260"/>
          </a:xfrm>
          <a:prstGeom prst="rect">
            <a:avLst/>
          </a:prstGeom>
        </p:spPr>
        <p:txBody>
          <a:bodyPr lIns="0" tIns="0" rIns="0" bIns="0" rtlCol="0" anchor="t">
            <a:spAutoFit/>
          </a:bodyPr>
          <a:lstStyle/>
          <a:p>
            <a:pPr marL="1209041" lvl="1" indent="-604520" algn="l">
              <a:lnSpc>
                <a:spcPts val="7840"/>
              </a:lnSpc>
              <a:buFont typeface="Arial"/>
              <a:buChar char="•"/>
            </a:pPr>
            <a:r>
              <a:rPr lang="en-US" sz="5600">
                <a:solidFill>
                  <a:srgbClr val="2E5187"/>
                </a:solidFill>
                <a:latin typeface="Canva Student Font"/>
                <a:ea typeface="Canva Student Font"/>
                <a:cs typeface="Canva Student Font"/>
                <a:sym typeface="Canva Student Font"/>
              </a:rPr>
              <a:t>Create a free professional one for future work needs</a:t>
            </a:r>
          </a:p>
          <a:p>
            <a:pPr marL="1209041" lvl="1" indent="-604520" algn="l">
              <a:lnSpc>
                <a:spcPts val="7840"/>
              </a:lnSpc>
              <a:buFont typeface="Arial"/>
              <a:buChar char="•"/>
            </a:pPr>
            <a:r>
              <a:rPr lang="en-US" sz="5600" u="none">
                <a:solidFill>
                  <a:srgbClr val="2E5187"/>
                </a:solidFill>
                <a:latin typeface="Canva Student Font"/>
                <a:ea typeface="Canva Student Font"/>
                <a:cs typeface="Canva Student Font"/>
                <a:sym typeface="Canva Student Font"/>
              </a:rPr>
              <a:t>Can use parents but they will need to assist with onboarding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TextBox 3"/>
          <p:cNvSpPr txBox="1"/>
          <p:nvPr/>
        </p:nvSpPr>
        <p:spPr>
          <a:xfrm>
            <a:off x="835424" y="1491541"/>
            <a:ext cx="13506660" cy="1189355"/>
          </a:xfrm>
          <a:prstGeom prst="rect">
            <a:avLst/>
          </a:prstGeom>
        </p:spPr>
        <p:txBody>
          <a:bodyPr lIns="0" tIns="0" rIns="0" bIns="0" rtlCol="0" anchor="t">
            <a:spAutoFit/>
          </a:bodyPr>
          <a:lstStyle/>
          <a:p>
            <a:pPr marL="0" lvl="0" indent="0" algn="l">
              <a:lnSpc>
                <a:spcPts val="9009"/>
              </a:lnSpc>
            </a:pPr>
            <a:r>
              <a:rPr lang="en-US" sz="8499" b="1">
                <a:solidFill>
                  <a:srgbClr val="11848C"/>
                </a:solidFill>
                <a:latin typeface="Amatic SC Bold"/>
                <a:ea typeface="Amatic SC Bold"/>
                <a:cs typeface="Amatic SC Bold"/>
                <a:sym typeface="Amatic SC Bold"/>
              </a:rPr>
              <a:t>Hours per week</a:t>
            </a:r>
          </a:p>
        </p:txBody>
      </p:sp>
      <p:sp>
        <p:nvSpPr>
          <p:cNvPr id="4" name="TextBox 4"/>
          <p:cNvSpPr txBox="1"/>
          <p:nvPr/>
        </p:nvSpPr>
        <p:spPr>
          <a:xfrm>
            <a:off x="838200" y="2828925"/>
            <a:ext cx="16592550" cy="1456690"/>
          </a:xfrm>
          <a:prstGeom prst="rect">
            <a:avLst/>
          </a:prstGeom>
        </p:spPr>
        <p:txBody>
          <a:bodyPr lIns="0" tIns="0" rIns="0" bIns="0" rtlCol="0" anchor="t">
            <a:spAutoFit/>
          </a:bodyPr>
          <a:lstStyle/>
          <a:p>
            <a:pPr marL="1209041" lvl="1" indent="-604520" algn="l">
              <a:lnSpc>
                <a:spcPts val="5600"/>
              </a:lnSpc>
              <a:spcBef>
                <a:spcPct val="0"/>
              </a:spcBef>
              <a:buFont typeface="Arial"/>
              <a:buChar char="•"/>
            </a:pPr>
            <a:r>
              <a:rPr lang="en-US" sz="5600" u="none" strike="noStrike" dirty="0">
                <a:solidFill>
                  <a:srgbClr val="2E5187"/>
                </a:solidFill>
                <a:latin typeface="Canva Student Font"/>
                <a:ea typeface="Canva Student Font"/>
                <a:cs typeface="Canva Student Font"/>
                <a:sym typeface="Canva Student Font"/>
              </a:rPr>
              <a:t>Per the signed written agreement, students CANNOT work more than 20 hours/week without VR approval.</a:t>
            </a:r>
          </a:p>
        </p:txBody>
      </p:sp>
      <p:sp>
        <p:nvSpPr>
          <p:cNvPr id="5" name="TextBox 5"/>
          <p:cNvSpPr txBox="1"/>
          <p:nvPr/>
        </p:nvSpPr>
        <p:spPr>
          <a:xfrm>
            <a:off x="681886" y="4519300"/>
            <a:ext cx="11358740" cy="1189355"/>
          </a:xfrm>
          <a:prstGeom prst="rect">
            <a:avLst/>
          </a:prstGeom>
        </p:spPr>
        <p:txBody>
          <a:bodyPr lIns="0" tIns="0" rIns="0" bIns="0" rtlCol="0" anchor="t">
            <a:spAutoFit/>
          </a:bodyPr>
          <a:lstStyle/>
          <a:p>
            <a:pPr marL="0" lvl="0" indent="0" algn="l">
              <a:lnSpc>
                <a:spcPts val="9009"/>
              </a:lnSpc>
            </a:pPr>
            <a:r>
              <a:rPr lang="en-US" sz="8499" b="1">
                <a:solidFill>
                  <a:srgbClr val="95BF35"/>
                </a:solidFill>
                <a:latin typeface="Amatic SC Bold"/>
                <a:ea typeface="Amatic SC Bold"/>
                <a:cs typeface="Amatic SC Bold"/>
                <a:sym typeface="Amatic SC Bold"/>
              </a:rPr>
              <a:t>Change in paycheck delivery</a:t>
            </a:r>
          </a:p>
        </p:txBody>
      </p:sp>
      <p:sp>
        <p:nvSpPr>
          <p:cNvPr id="6" name="TextBox 6"/>
          <p:cNvSpPr txBox="1"/>
          <p:nvPr/>
        </p:nvSpPr>
        <p:spPr>
          <a:xfrm>
            <a:off x="681886" y="5947406"/>
            <a:ext cx="16737327" cy="1456690"/>
          </a:xfrm>
          <a:prstGeom prst="rect">
            <a:avLst/>
          </a:prstGeom>
        </p:spPr>
        <p:txBody>
          <a:bodyPr lIns="0" tIns="0" rIns="0" bIns="0" rtlCol="0" anchor="t">
            <a:spAutoFit/>
          </a:bodyPr>
          <a:lstStyle/>
          <a:p>
            <a:pPr marL="1209041" lvl="1" indent="-604520" algn="l">
              <a:lnSpc>
                <a:spcPts val="5600"/>
              </a:lnSpc>
              <a:buFont typeface="Arial"/>
              <a:buChar char="•"/>
            </a:pPr>
            <a:r>
              <a:rPr lang="en-US" sz="5600">
                <a:solidFill>
                  <a:srgbClr val="2E5187"/>
                </a:solidFill>
                <a:latin typeface="Canva Student Font"/>
                <a:ea typeface="Canva Student Font"/>
                <a:cs typeface="Canva Student Font"/>
                <a:sym typeface="Canva Student Font"/>
              </a:rPr>
              <a:t>Fill out a “Wage Payment Consent Form” and change input information themselves or contact their VRC for guidance</a:t>
            </a:r>
          </a:p>
        </p:txBody>
      </p:sp>
      <p:sp>
        <p:nvSpPr>
          <p:cNvPr id="7" name="TextBox 7"/>
          <p:cNvSpPr txBox="1"/>
          <p:nvPr/>
        </p:nvSpPr>
        <p:spPr>
          <a:xfrm>
            <a:off x="835424" y="7759984"/>
            <a:ext cx="16271476" cy="1189355"/>
          </a:xfrm>
          <a:prstGeom prst="rect">
            <a:avLst/>
          </a:prstGeom>
        </p:spPr>
        <p:txBody>
          <a:bodyPr lIns="0" tIns="0" rIns="0" bIns="0" rtlCol="0" anchor="t">
            <a:spAutoFit/>
          </a:bodyPr>
          <a:lstStyle/>
          <a:p>
            <a:pPr marL="0" lvl="0" indent="0" algn="l">
              <a:lnSpc>
                <a:spcPts val="9009"/>
              </a:lnSpc>
            </a:pPr>
            <a:r>
              <a:rPr lang="en-US" sz="8499" b="1">
                <a:solidFill>
                  <a:srgbClr val="11848C"/>
                </a:solidFill>
                <a:latin typeface="Amatic SC Bold"/>
                <a:ea typeface="Amatic SC Bold"/>
                <a:cs typeface="Amatic SC Bold"/>
                <a:sym typeface="Amatic SC Bold"/>
              </a:rPr>
              <a:t>Monthly Reports</a:t>
            </a:r>
          </a:p>
        </p:txBody>
      </p:sp>
      <p:sp>
        <p:nvSpPr>
          <p:cNvPr id="8" name="TextBox 8"/>
          <p:cNvSpPr txBox="1"/>
          <p:nvPr/>
        </p:nvSpPr>
        <p:spPr>
          <a:xfrm>
            <a:off x="835424" y="9149080"/>
            <a:ext cx="16271476" cy="1456690"/>
          </a:xfrm>
          <a:prstGeom prst="rect">
            <a:avLst/>
          </a:prstGeom>
        </p:spPr>
        <p:txBody>
          <a:bodyPr lIns="0" tIns="0" rIns="0" bIns="0" rtlCol="0" anchor="t">
            <a:spAutoFit/>
          </a:bodyPr>
          <a:lstStyle/>
          <a:p>
            <a:pPr marL="1209041" lvl="1" indent="-604520" algn="l">
              <a:lnSpc>
                <a:spcPts val="5600"/>
              </a:lnSpc>
              <a:buFont typeface="Arial"/>
              <a:buChar char="•"/>
            </a:pPr>
            <a:r>
              <a:rPr lang="en-US" sz="5600">
                <a:solidFill>
                  <a:srgbClr val="2E5187"/>
                </a:solidFill>
                <a:latin typeface="Canva Student Font"/>
                <a:ea typeface="Canva Student Font"/>
                <a:cs typeface="Canva Student Font"/>
                <a:sym typeface="Canva Student Font"/>
              </a:rPr>
              <a:t>Onboarding help counts as job development</a:t>
            </a:r>
          </a:p>
          <a:p>
            <a:pPr marL="1209041" lvl="1" indent="-604520" algn="l">
              <a:lnSpc>
                <a:spcPts val="5600"/>
              </a:lnSpc>
              <a:buFont typeface="Arial"/>
              <a:buChar char="•"/>
            </a:pPr>
            <a:r>
              <a:rPr lang="en-US" sz="5600">
                <a:solidFill>
                  <a:srgbClr val="2E5187"/>
                </a:solidFill>
                <a:latin typeface="Canva Student Font"/>
                <a:ea typeface="Canva Student Font"/>
                <a:cs typeface="Canva Student Font"/>
                <a:sym typeface="Canva Student Font"/>
              </a:rPr>
              <a:t>Signing off on timecards counts as monitoring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9937168" y="7609054"/>
            <a:ext cx="7764387" cy="2220746"/>
          </a:xfrm>
          <a:custGeom>
            <a:avLst/>
            <a:gdLst/>
            <a:ahLst/>
            <a:cxnLst/>
            <a:rect l="l" t="t" r="r" b="b"/>
            <a:pathLst>
              <a:path w="7764387" h="2220746">
                <a:moveTo>
                  <a:pt x="0" y="0"/>
                </a:moveTo>
                <a:lnTo>
                  <a:pt x="7764387" y="0"/>
                </a:lnTo>
                <a:lnTo>
                  <a:pt x="7764387" y="2220746"/>
                </a:lnTo>
                <a:lnTo>
                  <a:pt x="0" y="2220746"/>
                </a:lnTo>
                <a:lnTo>
                  <a:pt x="0" y="0"/>
                </a:lnTo>
                <a:close/>
              </a:path>
            </a:pathLst>
          </a:custGeom>
          <a:blipFill>
            <a:blip r:embed="rId4"/>
            <a:stretch>
              <a:fillRect/>
            </a:stretch>
          </a:blipFill>
        </p:spPr>
        <p:txBody>
          <a:bodyPr/>
          <a:lstStyle/>
          <a:p>
            <a:endParaRPr lang="en-US"/>
          </a:p>
        </p:txBody>
      </p:sp>
      <p:sp>
        <p:nvSpPr>
          <p:cNvPr id="4" name="Freeform 4"/>
          <p:cNvSpPr/>
          <p:nvPr/>
        </p:nvSpPr>
        <p:spPr>
          <a:xfrm>
            <a:off x="737493" y="2618424"/>
            <a:ext cx="8753636" cy="7979764"/>
          </a:xfrm>
          <a:custGeom>
            <a:avLst/>
            <a:gdLst/>
            <a:ahLst/>
            <a:cxnLst/>
            <a:rect l="l" t="t" r="r" b="b"/>
            <a:pathLst>
              <a:path w="8753636" h="7979764">
                <a:moveTo>
                  <a:pt x="0" y="0"/>
                </a:moveTo>
                <a:lnTo>
                  <a:pt x="8753637" y="0"/>
                </a:lnTo>
                <a:lnTo>
                  <a:pt x="8753637" y="7979764"/>
                </a:lnTo>
                <a:lnTo>
                  <a:pt x="0" y="7979764"/>
                </a:lnTo>
                <a:lnTo>
                  <a:pt x="0" y="0"/>
                </a:lnTo>
                <a:close/>
              </a:path>
            </a:pathLst>
          </a:custGeom>
          <a:blipFill>
            <a:blip r:embed="rId5"/>
            <a:stretch>
              <a:fillRect/>
            </a:stretch>
          </a:blipFill>
        </p:spPr>
        <p:txBody>
          <a:bodyPr/>
          <a:lstStyle/>
          <a:p>
            <a:endParaRPr lang="en-US"/>
          </a:p>
        </p:txBody>
      </p:sp>
      <p:sp>
        <p:nvSpPr>
          <p:cNvPr id="5" name="Freeform 5"/>
          <p:cNvSpPr/>
          <p:nvPr/>
        </p:nvSpPr>
        <p:spPr>
          <a:xfrm rot="932852">
            <a:off x="10202698" y="847374"/>
            <a:ext cx="6293078" cy="4570348"/>
          </a:xfrm>
          <a:custGeom>
            <a:avLst/>
            <a:gdLst/>
            <a:ahLst/>
            <a:cxnLst/>
            <a:rect l="l" t="t" r="r" b="b"/>
            <a:pathLst>
              <a:path w="6293078" h="4570348">
                <a:moveTo>
                  <a:pt x="0" y="0"/>
                </a:moveTo>
                <a:lnTo>
                  <a:pt x="6293078" y="0"/>
                </a:lnTo>
                <a:lnTo>
                  <a:pt x="6293078" y="4570348"/>
                </a:lnTo>
                <a:lnTo>
                  <a:pt x="0" y="45703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rot="4084269">
            <a:off x="8651971" y="2693966"/>
            <a:ext cx="3834312" cy="1528932"/>
          </a:xfrm>
          <a:custGeom>
            <a:avLst/>
            <a:gdLst/>
            <a:ahLst/>
            <a:cxnLst/>
            <a:rect l="l" t="t" r="r" b="b"/>
            <a:pathLst>
              <a:path w="3834312" h="1528932">
                <a:moveTo>
                  <a:pt x="0" y="0"/>
                </a:moveTo>
                <a:lnTo>
                  <a:pt x="3834312" y="0"/>
                </a:lnTo>
                <a:lnTo>
                  <a:pt x="3834312" y="1528932"/>
                </a:lnTo>
                <a:lnTo>
                  <a:pt x="0" y="152893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p:nvPr/>
        </p:nvGrpSpPr>
        <p:grpSpPr>
          <a:xfrm>
            <a:off x="843284" y="1421548"/>
            <a:ext cx="8300716" cy="2036884"/>
            <a:chOff x="0" y="0"/>
            <a:chExt cx="11067622" cy="2715846"/>
          </a:xfrm>
        </p:grpSpPr>
        <p:sp>
          <p:nvSpPr>
            <p:cNvPr id="8" name="TextBox 8"/>
            <p:cNvSpPr txBox="1"/>
            <p:nvPr/>
          </p:nvSpPr>
          <p:spPr>
            <a:xfrm>
              <a:off x="0" y="-142875"/>
              <a:ext cx="11067622" cy="1481456"/>
            </a:xfrm>
            <a:prstGeom prst="rect">
              <a:avLst/>
            </a:prstGeom>
          </p:spPr>
          <p:txBody>
            <a:bodyPr lIns="0" tIns="0" rIns="0" bIns="0" rtlCol="0" anchor="t">
              <a:spAutoFit/>
            </a:bodyPr>
            <a:lstStyle/>
            <a:p>
              <a:pPr marL="0" lvl="0" indent="0" algn="ctr">
                <a:lnSpc>
                  <a:spcPts val="9239"/>
                </a:lnSpc>
              </a:pPr>
              <a:r>
                <a:rPr lang="en-US" sz="6599">
                  <a:solidFill>
                    <a:srgbClr val="2E5187"/>
                  </a:solidFill>
                  <a:latin typeface="Canva Student Font"/>
                  <a:ea typeface="Canva Student Font"/>
                  <a:cs typeface="Canva Student Font"/>
                  <a:sym typeface="Canva Student Font"/>
                </a:rPr>
                <a:t>Special steps to bookmark link.</a:t>
              </a:r>
            </a:p>
          </p:txBody>
        </p:sp>
        <p:sp>
          <p:nvSpPr>
            <p:cNvPr id="9" name="TextBox 9"/>
            <p:cNvSpPr txBox="1"/>
            <p:nvPr/>
          </p:nvSpPr>
          <p:spPr>
            <a:xfrm>
              <a:off x="0" y="1936193"/>
              <a:ext cx="11067622" cy="779653"/>
            </a:xfrm>
            <a:prstGeom prst="rect">
              <a:avLst/>
            </a:prstGeom>
          </p:spPr>
          <p:txBody>
            <a:bodyPr lIns="0" tIns="0" rIns="0" bIns="0" rtlCol="0" anchor="t">
              <a:spAutoFit/>
            </a:bodyPr>
            <a:lstStyle/>
            <a:p>
              <a:pPr algn="ctr">
                <a:lnSpc>
                  <a:spcPts val="4242"/>
                </a:lnSpc>
              </a:pPr>
              <a:endParaRPr/>
            </a:p>
          </p:txBody>
        </p:sp>
      </p:grpSp>
      <p:grpSp>
        <p:nvGrpSpPr>
          <p:cNvPr id="10" name="Group 10"/>
          <p:cNvGrpSpPr/>
          <p:nvPr/>
        </p:nvGrpSpPr>
        <p:grpSpPr>
          <a:xfrm>
            <a:off x="9937168" y="5653208"/>
            <a:ext cx="7764387" cy="3066219"/>
            <a:chOff x="0" y="0"/>
            <a:chExt cx="10352516" cy="4088292"/>
          </a:xfrm>
        </p:grpSpPr>
        <p:sp>
          <p:nvSpPr>
            <p:cNvPr id="11" name="TextBox 11"/>
            <p:cNvSpPr txBox="1"/>
            <p:nvPr/>
          </p:nvSpPr>
          <p:spPr>
            <a:xfrm>
              <a:off x="0" y="-123825"/>
              <a:ext cx="10352516" cy="2834852"/>
            </a:xfrm>
            <a:prstGeom prst="rect">
              <a:avLst/>
            </a:prstGeom>
          </p:spPr>
          <p:txBody>
            <a:bodyPr lIns="0" tIns="0" rIns="0" bIns="0" rtlCol="0" anchor="t">
              <a:spAutoFit/>
            </a:bodyPr>
            <a:lstStyle/>
            <a:p>
              <a:pPr marL="0" lvl="0" indent="0" algn="ctr">
                <a:lnSpc>
                  <a:spcPts val="8679"/>
                </a:lnSpc>
              </a:pPr>
              <a:r>
                <a:rPr lang="en-US" sz="6199">
                  <a:solidFill>
                    <a:srgbClr val="2E5187"/>
                  </a:solidFill>
                  <a:latin typeface="Canva Student Font"/>
                  <a:ea typeface="Canva Student Font"/>
                  <a:cs typeface="Canva Student Font"/>
                  <a:sym typeface="Canva Student Font"/>
                </a:rPr>
                <a:t>Create a biweekly reminder on calendar to approve timecards.</a:t>
              </a:r>
            </a:p>
          </p:txBody>
        </p:sp>
        <p:sp>
          <p:nvSpPr>
            <p:cNvPr id="12" name="TextBox 12"/>
            <p:cNvSpPr txBox="1"/>
            <p:nvPr/>
          </p:nvSpPr>
          <p:spPr>
            <a:xfrm>
              <a:off x="0" y="3308639"/>
              <a:ext cx="10352516" cy="779653"/>
            </a:xfrm>
            <a:prstGeom prst="rect">
              <a:avLst/>
            </a:prstGeom>
          </p:spPr>
          <p:txBody>
            <a:bodyPr lIns="0" tIns="0" rIns="0" bIns="0" rtlCol="0" anchor="t">
              <a:spAutoFit/>
            </a:bodyPr>
            <a:lstStyle/>
            <a:p>
              <a:pPr algn="ctr">
                <a:lnSpc>
                  <a:spcPts val="4242"/>
                </a:lnSpc>
              </a:pP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AutoShape 3"/>
          <p:cNvSpPr/>
          <p:nvPr/>
        </p:nvSpPr>
        <p:spPr>
          <a:xfrm>
            <a:off x="826553" y="4973874"/>
            <a:ext cx="16724737" cy="0"/>
          </a:xfrm>
          <a:prstGeom prst="line">
            <a:avLst/>
          </a:prstGeom>
          <a:ln w="38100" cap="flat">
            <a:solidFill>
              <a:srgbClr val="000000"/>
            </a:solidFill>
            <a:prstDash val="solid"/>
            <a:headEnd type="diamond" w="lg" len="lg"/>
            <a:tailEnd type="diamond" w="lg" len="lg"/>
          </a:ln>
        </p:spPr>
        <p:txBody>
          <a:bodyPr/>
          <a:lstStyle/>
          <a:p>
            <a:endParaRPr lang="en-US"/>
          </a:p>
        </p:txBody>
      </p:sp>
      <p:sp>
        <p:nvSpPr>
          <p:cNvPr id="4" name="AutoShape 4"/>
          <p:cNvSpPr/>
          <p:nvPr/>
        </p:nvSpPr>
        <p:spPr>
          <a:xfrm>
            <a:off x="3188772" y="4905269"/>
            <a:ext cx="0" cy="847831"/>
          </a:xfrm>
          <a:prstGeom prst="line">
            <a:avLst/>
          </a:prstGeom>
          <a:ln w="38100" cap="flat">
            <a:solidFill>
              <a:srgbClr val="000000"/>
            </a:solidFill>
            <a:prstDash val="solid"/>
            <a:headEnd type="diamond" w="lg" len="lg"/>
            <a:tailEnd type="diamond" w="lg" len="lg"/>
          </a:ln>
        </p:spPr>
        <p:txBody>
          <a:bodyPr/>
          <a:lstStyle/>
          <a:p>
            <a:endParaRPr lang="en-US"/>
          </a:p>
        </p:txBody>
      </p:sp>
      <p:sp>
        <p:nvSpPr>
          <p:cNvPr id="5" name="AutoShape 5"/>
          <p:cNvSpPr/>
          <p:nvPr/>
        </p:nvSpPr>
        <p:spPr>
          <a:xfrm>
            <a:off x="9144000" y="4905269"/>
            <a:ext cx="0" cy="847831"/>
          </a:xfrm>
          <a:prstGeom prst="line">
            <a:avLst/>
          </a:prstGeom>
          <a:ln w="38100" cap="flat">
            <a:solidFill>
              <a:srgbClr val="000000"/>
            </a:solidFill>
            <a:prstDash val="solid"/>
            <a:headEnd type="diamond" w="lg" len="lg"/>
            <a:tailEnd type="diamond" w="lg" len="lg"/>
          </a:ln>
        </p:spPr>
        <p:txBody>
          <a:bodyPr/>
          <a:lstStyle/>
          <a:p>
            <a:endParaRPr lang="en-US"/>
          </a:p>
        </p:txBody>
      </p:sp>
      <p:sp>
        <p:nvSpPr>
          <p:cNvPr id="6" name="AutoShape 6"/>
          <p:cNvSpPr/>
          <p:nvPr/>
        </p:nvSpPr>
        <p:spPr>
          <a:xfrm>
            <a:off x="15073606" y="4905269"/>
            <a:ext cx="0" cy="847831"/>
          </a:xfrm>
          <a:prstGeom prst="line">
            <a:avLst/>
          </a:prstGeom>
          <a:ln w="38100" cap="flat">
            <a:solidFill>
              <a:srgbClr val="000000"/>
            </a:solidFill>
            <a:prstDash val="solid"/>
            <a:headEnd type="diamond" w="lg" len="lg"/>
            <a:tailEnd type="diamond" w="lg" len="lg"/>
          </a:ln>
        </p:spPr>
        <p:txBody>
          <a:bodyPr/>
          <a:lstStyle/>
          <a:p>
            <a:endParaRPr lang="en-US"/>
          </a:p>
        </p:txBody>
      </p:sp>
      <p:sp>
        <p:nvSpPr>
          <p:cNvPr id="7" name="Freeform 7"/>
          <p:cNvSpPr/>
          <p:nvPr/>
        </p:nvSpPr>
        <p:spPr>
          <a:xfrm>
            <a:off x="10346801" y="804087"/>
            <a:ext cx="3336155" cy="4150737"/>
          </a:xfrm>
          <a:custGeom>
            <a:avLst/>
            <a:gdLst/>
            <a:ahLst/>
            <a:cxnLst/>
            <a:rect l="l" t="t" r="r" b="b"/>
            <a:pathLst>
              <a:path w="3336155" h="4150737">
                <a:moveTo>
                  <a:pt x="0" y="0"/>
                </a:moveTo>
                <a:lnTo>
                  <a:pt x="3336155" y="0"/>
                </a:lnTo>
                <a:lnTo>
                  <a:pt x="3336155" y="4150737"/>
                </a:lnTo>
                <a:lnTo>
                  <a:pt x="0" y="4150737"/>
                </a:lnTo>
                <a:lnTo>
                  <a:pt x="0" y="0"/>
                </a:lnTo>
                <a:close/>
              </a:path>
            </a:pathLst>
          </a:custGeom>
          <a:blipFill>
            <a:blip r:embed="rId4"/>
            <a:stretch>
              <a:fillRect/>
            </a:stretch>
          </a:blipFill>
        </p:spPr>
        <p:txBody>
          <a:bodyPr/>
          <a:lstStyle/>
          <a:p>
            <a:endParaRPr lang="en-US"/>
          </a:p>
        </p:txBody>
      </p:sp>
      <p:sp>
        <p:nvSpPr>
          <p:cNvPr id="8" name="Freeform 8"/>
          <p:cNvSpPr/>
          <p:nvPr/>
        </p:nvSpPr>
        <p:spPr>
          <a:xfrm>
            <a:off x="10086628" y="2640478"/>
            <a:ext cx="1073278" cy="2314347"/>
          </a:xfrm>
          <a:custGeom>
            <a:avLst/>
            <a:gdLst/>
            <a:ahLst/>
            <a:cxnLst/>
            <a:rect l="l" t="t" r="r" b="b"/>
            <a:pathLst>
              <a:path w="1073278" h="2314347">
                <a:moveTo>
                  <a:pt x="0" y="0"/>
                </a:moveTo>
                <a:lnTo>
                  <a:pt x="1073278" y="0"/>
                </a:lnTo>
                <a:lnTo>
                  <a:pt x="1073278" y="2314346"/>
                </a:lnTo>
                <a:lnTo>
                  <a:pt x="0" y="2314346"/>
                </a:lnTo>
                <a:lnTo>
                  <a:pt x="0" y="0"/>
                </a:lnTo>
                <a:close/>
              </a:path>
            </a:pathLst>
          </a:custGeom>
          <a:blipFill>
            <a:blip r:embed="rId5"/>
            <a:stretch>
              <a:fillRect/>
            </a:stretch>
          </a:blipFill>
        </p:spPr>
        <p:txBody>
          <a:bodyPr/>
          <a:lstStyle/>
          <a:p>
            <a:endParaRPr lang="en-US"/>
          </a:p>
        </p:txBody>
      </p:sp>
      <p:sp>
        <p:nvSpPr>
          <p:cNvPr id="9" name="Freeform 9"/>
          <p:cNvSpPr/>
          <p:nvPr/>
        </p:nvSpPr>
        <p:spPr>
          <a:xfrm rot="-654250">
            <a:off x="2544036" y="1626728"/>
            <a:ext cx="7315200" cy="2505456"/>
          </a:xfrm>
          <a:custGeom>
            <a:avLst/>
            <a:gdLst/>
            <a:ahLst/>
            <a:cxnLst/>
            <a:rect l="l" t="t" r="r" b="b"/>
            <a:pathLst>
              <a:path w="7315200" h="2505456">
                <a:moveTo>
                  <a:pt x="0" y="0"/>
                </a:moveTo>
                <a:lnTo>
                  <a:pt x="7315200" y="0"/>
                </a:lnTo>
                <a:lnTo>
                  <a:pt x="7315200" y="2505456"/>
                </a:lnTo>
                <a:lnTo>
                  <a:pt x="0" y="25054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6604630" y="5753100"/>
            <a:ext cx="5078741" cy="5256969"/>
            <a:chOff x="0" y="0"/>
            <a:chExt cx="6771654" cy="7009292"/>
          </a:xfrm>
        </p:grpSpPr>
        <p:sp>
          <p:nvSpPr>
            <p:cNvPr id="11" name="TextBox 11"/>
            <p:cNvSpPr txBox="1"/>
            <p:nvPr/>
          </p:nvSpPr>
          <p:spPr>
            <a:xfrm>
              <a:off x="0" y="-123825"/>
              <a:ext cx="6771654" cy="5755852"/>
            </a:xfrm>
            <a:prstGeom prst="rect">
              <a:avLst/>
            </a:prstGeom>
          </p:spPr>
          <p:txBody>
            <a:bodyPr lIns="0" tIns="0" rIns="0" bIns="0" rtlCol="0" anchor="t">
              <a:spAutoFit/>
            </a:bodyPr>
            <a:lstStyle/>
            <a:p>
              <a:pPr marL="0" lvl="0" indent="0" algn="ctr">
                <a:lnSpc>
                  <a:spcPts val="8679"/>
                </a:lnSpc>
              </a:pPr>
              <a:r>
                <a:rPr lang="en-US" sz="6199">
                  <a:solidFill>
                    <a:srgbClr val="2E5187"/>
                  </a:solidFill>
                  <a:latin typeface="Canva Student Font"/>
                  <a:ea typeface="Canva Student Font"/>
                  <a:cs typeface="Canva Student Font"/>
                  <a:sym typeface="Canva Student Font"/>
                </a:rPr>
                <a:t>Review long shifts ~ Did VR agree to long shift? Missed lunch break?</a:t>
              </a:r>
            </a:p>
          </p:txBody>
        </p:sp>
        <p:sp>
          <p:nvSpPr>
            <p:cNvPr id="12" name="TextBox 12"/>
            <p:cNvSpPr txBox="1"/>
            <p:nvPr/>
          </p:nvSpPr>
          <p:spPr>
            <a:xfrm>
              <a:off x="0" y="6229639"/>
              <a:ext cx="6771654" cy="779653"/>
            </a:xfrm>
            <a:prstGeom prst="rect">
              <a:avLst/>
            </a:prstGeom>
          </p:spPr>
          <p:txBody>
            <a:bodyPr lIns="0" tIns="0" rIns="0" bIns="0" rtlCol="0" anchor="t">
              <a:spAutoFit/>
            </a:bodyPr>
            <a:lstStyle/>
            <a:p>
              <a:pPr algn="ctr">
                <a:lnSpc>
                  <a:spcPts val="4242"/>
                </a:lnSpc>
              </a:pPr>
              <a:endParaRPr/>
            </a:p>
          </p:txBody>
        </p:sp>
      </p:grpSp>
      <p:grpSp>
        <p:nvGrpSpPr>
          <p:cNvPr id="13" name="Group 13"/>
          <p:cNvGrpSpPr/>
          <p:nvPr/>
        </p:nvGrpSpPr>
        <p:grpSpPr>
          <a:xfrm>
            <a:off x="12805423" y="5753100"/>
            <a:ext cx="4536365" cy="5256969"/>
            <a:chOff x="0" y="0"/>
            <a:chExt cx="6048487" cy="7009292"/>
          </a:xfrm>
        </p:grpSpPr>
        <p:sp>
          <p:nvSpPr>
            <p:cNvPr id="14" name="TextBox 14"/>
            <p:cNvSpPr txBox="1"/>
            <p:nvPr/>
          </p:nvSpPr>
          <p:spPr>
            <a:xfrm>
              <a:off x="0" y="-123825"/>
              <a:ext cx="6048487" cy="5755852"/>
            </a:xfrm>
            <a:prstGeom prst="rect">
              <a:avLst/>
            </a:prstGeom>
          </p:spPr>
          <p:txBody>
            <a:bodyPr lIns="0" tIns="0" rIns="0" bIns="0" rtlCol="0" anchor="t">
              <a:spAutoFit/>
            </a:bodyPr>
            <a:lstStyle/>
            <a:p>
              <a:pPr marL="0" lvl="0" indent="0" algn="ctr">
                <a:lnSpc>
                  <a:spcPts val="8679"/>
                </a:lnSpc>
              </a:pPr>
              <a:r>
                <a:rPr lang="en-US" sz="6199">
                  <a:solidFill>
                    <a:srgbClr val="2E5187"/>
                  </a:solidFill>
                  <a:latin typeface="Canva Student Font"/>
                  <a:ea typeface="Canva Student Font"/>
                  <a:cs typeface="Canva Student Font"/>
                  <a:sym typeface="Canva Student Font"/>
                </a:rPr>
                <a:t>Talk with business to ensure shifts were worked as scheduled.</a:t>
              </a:r>
            </a:p>
          </p:txBody>
        </p:sp>
        <p:sp>
          <p:nvSpPr>
            <p:cNvPr id="15" name="TextBox 15"/>
            <p:cNvSpPr txBox="1"/>
            <p:nvPr/>
          </p:nvSpPr>
          <p:spPr>
            <a:xfrm>
              <a:off x="0" y="6229639"/>
              <a:ext cx="6048487" cy="779653"/>
            </a:xfrm>
            <a:prstGeom prst="rect">
              <a:avLst/>
            </a:prstGeom>
          </p:spPr>
          <p:txBody>
            <a:bodyPr lIns="0" tIns="0" rIns="0" bIns="0" rtlCol="0" anchor="t">
              <a:spAutoFit/>
            </a:bodyPr>
            <a:lstStyle/>
            <a:p>
              <a:pPr algn="ctr">
                <a:lnSpc>
                  <a:spcPts val="4242"/>
                </a:lnSpc>
              </a:pPr>
              <a:endParaRPr/>
            </a:p>
          </p:txBody>
        </p:sp>
      </p:grpSp>
      <p:grpSp>
        <p:nvGrpSpPr>
          <p:cNvPr id="16" name="Group 16"/>
          <p:cNvGrpSpPr/>
          <p:nvPr/>
        </p:nvGrpSpPr>
        <p:grpSpPr>
          <a:xfrm>
            <a:off x="807503" y="5753100"/>
            <a:ext cx="4762538" cy="5256969"/>
            <a:chOff x="0" y="0"/>
            <a:chExt cx="6350051" cy="7009292"/>
          </a:xfrm>
        </p:grpSpPr>
        <p:sp>
          <p:nvSpPr>
            <p:cNvPr id="17" name="TextBox 17"/>
            <p:cNvSpPr txBox="1"/>
            <p:nvPr/>
          </p:nvSpPr>
          <p:spPr>
            <a:xfrm>
              <a:off x="0" y="-123825"/>
              <a:ext cx="6350051" cy="5755852"/>
            </a:xfrm>
            <a:prstGeom prst="rect">
              <a:avLst/>
            </a:prstGeom>
          </p:spPr>
          <p:txBody>
            <a:bodyPr lIns="0" tIns="0" rIns="0" bIns="0" rtlCol="0" anchor="t">
              <a:spAutoFit/>
            </a:bodyPr>
            <a:lstStyle/>
            <a:p>
              <a:pPr algn="ctr">
                <a:lnSpc>
                  <a:spcPts val="8679"/>
                </a:lnSpc>
              </a:pPr>
              <a:r>
                <a:rPr lang="en-US" sz="6199">
                  <a:solidFill>
                    <a:srgbClr val="2E5187"/>
                  </a:solidFill>
                  <a:latin typeface="Canva Student Font"/>
                  <a:ea typeface="Canva Student Font"/>
                  <a:cs typeface="Canva Student Font"/>
                  <a:sym typeface="Canva Student Font"/>
                </a:rPr>
                <a:t>Check for missing</a:t>
              </a:r>
            </a:p>
            <a:p>
              <a:pPr marL="0" lvl="0" indent="0" algn="ctr">
                <a:lnSpc>
                  <a:spcPts val="8679"/>
                </a:lnSpc>
              </a:pPr>
              <a:r>
                <a:rPr lang="en-US" sz="6199">
                  <a:solidFill>
                    <a:srgbClr val="2E5187"/>
                  </a:solidFill>
                  <a:latin typeface="Canva Student Font"/>
                  <a:ea typeface="Canva Student Font"/>
                  <a:cs typeface="Canva Student Font"/>
                  <a:sym typeface="Canva Student Font"/>
                </a:rPr>
                <a:t>punch in/outs ~  be sure to input AM or PM.</a:t>
              </a:r>
            </a:p>
          </p:txBody>
        </p:sp>
        <p:sp>
          <p:nvSpPr>
            <p:cNvPr id="18" name="TextBox 18"/>
            <p:cNvSpPr txBox="1"/>
            <p:nvPr/>
          </p:nvSpPr>
          <p:spPr>
            <a:xfrm>
              <a:off x="0" y="6229639"/>
              <a:ext cx="6350051" cy="779653"/>
            </a:xfrm>
            <a:prstGeom prst="rect">
              <a:avLst/>
            </a:prstGeom>
          </p:spPr>
          <p:txBody>
            <a:bodyPr lIns="0" tIns="0" rIns="0" bIns="0" rtlCol="0" anchor="t">
              <a:spAutoFit/>
            </a:bodyPr>
            <a:lstStyle/>
            <a:p>
              <a:pPr algn="ctr">
                <a:lnSpc>
                  <a:spcPts val="4242"/>
                </a:lnSpc>
              </a:pP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51731"/>
            <a:ext cx="18288000" cy="9224712"/>
          </a:xfrm>
          <a:custGeom>
            <a:avLst/>
            <a:gdLst/>
            <a:ahLst/>
            <a:cxnLst/>
            <a:rect l="l" t="t" r="r" b="b"/>
            <a:pathLst>
              <a:path w="18288000" h="9224712">
                <a:moveTo>
                  <a:pt x="0" y="0"/>
                </a:moveTo>
                <a:lnTo>
                  <a:pt x="18288000" y="0"/>
                </a:lnTo>
                <a:lnTo>
                  <a:pt x="18288000" y="9224712"/>
                </a:lnTo>
                <a:lnTo>
                  <a:pt x="0" y="9224712"/>
                </a:lnTo>
                <a:lnTo>
                  <a:pt x="0" y="0"/>
                </a:lnTo>
                <a:close/>
              </a:path>
            </a:pathLst>
          </a:custGeom>
          <a:blipFill>
            <a:blip r:embed="rId3"/>
            <a:stretch>
              <a:fillRect t="-577" b="-1659"/>
            </a:stretch>
          </a:blipFill>
        </p:spPr>
        <p:txBody>
          <a:bodyPr/>
          <a:lstStyle/>
          <a:p>
            <a:endParaRPr lang="en-US"/>
          </a:p>
        </p:txBody>
      </p:sp>
      <p:pic>
        <p:nvPicPr>
          <p:cNvPr id="3" name="Picture 3"/>
          <p:cNvPicPr>
            <a:picLocks noChangeAspect="1"/>
          </p:cNvPicPr>
          <p:nvPr/>
        </p:nvPicPr>
        <p:blipFill>
          <a:blip r:embed="rId4"/>
          <a:srcRect/>
          <a:stretch>
            <a:fillRect/>
          </a:stretch>
        </p:blipFill>
        <p:spPr>
          <a:xfrm>
            <a:off x="449781" y="4775224"/>
            <a:ext cx="1553349" cy="939776"/>
          </a:xfrm>
          <a:prstGeom prst="rect">
            <a:avLst/>
          </a:prstGeom>
        </p:spPr>
      </p:pic>
      <p:pic>
        <p:nvPicPr>
          <p:cNvPr id="4" name="Picture 4"/>
          <p:cNvPicPr>
            <a:picLocks noChangeAspect="1"/>
          </p:cNvPicPr>
          <p:nvPr/>
        </p:nvPicPr>
        <p:blipFill>
          <a:blip r:embed="rId4"/>
          <a:srcRect/>
          <a:stretch>
            <a:fillRect/>
          </a:stretch>
        </p:blipFill>
        <p:spPr>
          <a:xfrm>
            <a:off x="0" y="9536666"/>
            <a:ext cx="1553349" cy="939776"/>
          </a:xfrm>
          <a:prstGeom prst="rect">
            <a:avLst/>
          </a:prstGeom>
        </p:spPr>
      </p:pic>
      <p:pic>
        <p:nvPicPr>
          <p:cNvPr id="5" name="Picture 5"/>
          <p:cNvPicPr>
            <a:picLocks noChangeAspect="1"/>
          </p:cNvPicPr>
          <p:nvPr/>
        </p:nvPicPr>
        <p:blipFill>
          <a:blip r:embed="rId5"/>
          <a:srcRect/>
          <a:stretch>
            <a:fillRect/>
          </a:stretch>
        </p:blipFill>
        <p:spPr>
          <a:xfrm>
            <a:off x="16093700" y="3506115"/>
            <a:ext cx="1669880" cy="1269109"/>
          </a:xfrm>
          <a:prstGeom prst="rect">
            <a:avLst/>
          </a:prstGeom>
        </p:spPr>
      </p:pic>
      <p:pic>
        <p:nvPicPr>
          <p:cNvPr id="6" name="Picture 6"/>
          <p:cNvPicPr>
            <a:picLocks noChangeAspect="1"/>
          </p:cNvPicPr>
          <p:nvPr/>
        </p:nvPicPr>
        <p:blipFill>
          <a:blip r:embed="rId6"/>
          <a:srcRect/>
          <a:stretch>
            <a:fillRect/>
          </a:stretch>
        </p:blipFill>
        <p:spPr>
          <a:xfrm>
            <a:off x="3588026" y="6528791"/>
            <a:ext cx="845883" cy="198783"/>
          </a:xfrm>
          <a:prstGeom prst="rect">
            <a:avLst/>
          </a:prstGeom>
        </p:spPr>
      </p:pic>
      <p:pic>
        <p:nvPicPr>
          <p:cNvPr id="7" name="Picture 7"/>
          <p:cNvPicPr>
            <a:picLocks noChangeAspect="1"/>
          </p:cNvPicPr>
          <p:nvPr/>
        </p:nvPicPr>
        <p:blipFill>
          <a:blip r:embed="rId6"/>
          <a:srcRect/>
          <a:stretch>
            <a:fillRect/>
          </a:stretch>
        </p:blipFill>
        <p:spPr>
          <a:xfrm>
            <a:off x="4858578" y="6528791"/>
            <a:ext cx="845883" cy="198783"/>
          </a:xfrm>
          <a:prstGeom prst="rect">
            <a:avLst/>
          </a:prstGeom>
        </p:spPr>
      </p:pic>
      <p:pic>
        <p:nvPicPr>
          <p:cNvPr id="8" name="Picture 8"/>
          <p:cNvPicPr>
            <a:picLocks noChangeAspect="1"/>
          </p:cNvPicPr>
          <p:nvPr/>
        </p:nvPicPr>
        <p:blipFill>
          <a:blip r:embed="rId4"/>
          <a:srcRect/>
          <a:stretch>
            <a:fillRect/>
          </a:stretch>
        </p:blipFill>
        <p:spPr>
          <a:xfrm>
            <a:off x="449781" y="8409047"/>
            <a:ext cx="1553349" cy="93977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4512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dirty="0"/>
          </a:p>
        </p:txBody>
      </p:sp>
      <p:sp>
        <p:nvSpPr>
          <p:cNvPr id="3" name="TextBox 3"/>
          <p:cNvSpPr txBox="1"/>
          <p:nvPr/>
        </p:nvSpPr>
        <p:spPr>
          <a:xfrm>
            <a:off x="551100" y="1371600"/>
            <a:ext cx="9583501" cy="1210588"/>
          </a:xfrm>
          <a:prstGeom prst="rect">
            <a:avLst/>
          </a:prstGeom>
        </p:spPr>
        <p:txBody>
          <a:bodyPr wrap="square" lIns="0" tIns="0" rIns="0" bIns="0" rtlCol="0" anchor="t">
            <a:spAutoFit/>
          </a:bodyPr>
          <a:lstStyle/>
          <a:p>
            <a:pPr>
              <a:lnSpc>
                <a:spcPts val="10069"/>
              </a:lnSpc>
            </a:pPr>
            <a:r>
              <a:rPr lang="en-US" sz="7200" dirty="0">
                <a:solidFill>
                  <a:srgbClr val="FF0000"/>
                </a:solidFill>
                <a:latin typeface="Amatic SC Bold"/>
              </a:rPr>
              <a:t>Services without Financial Need</a:t>
            </a:r>
            <a:endParaRPr lang="en-US" sz="7200" dirty="0">
              <a:solidFill>
                <a:srgbClr val="D00203"/>
              </a:solidFill>
              <a:latin typeface="Amatic SC Bold"/>
            </a:endParaRPr>
          </a:p>
        </p:txBody>
      </p:sp>
      <p:sp>
        <p:nvSpPr>
          <p:cNvPr id="4" name="TextBox 4"/>
          <p:cNvSpPr txBox="1"/>
          <p:nvPr/>
        </p:nvSpPr>
        <p:spPr>
          <a:xfrm>
            <a:off x="-25792" y="2588637"/>
            <a:ext cx="9583501" cy="6155531"/>
          </a:xfrm>
          <a:prstGeom prst="rect">
            <a:avLst/>
          </a:prstGeom>
        </p:spPr>
        <p:txBody>
          <a:bodyPr wrap="square" lIns="0" tIns="0" rIns="0" bIns="0" rtlCol="0" anchor="t">
            <a:spAutoFit/>
          </a:bodyPr>
          <a:lstStyle/>
          <a:p>
            <a:pPr marL="1209041" lvl="1" indent="-604520">
              <a:lnSpc>
                <a:spcPts val="6000"/>
              </a:lnSpc>
              <a:buFont typeface="Arial"/>
              <a:buChar char="•"/>
            </a:pPr>
            <a:r>
              <a:rPr lang="en-US" sz="4400" dirty="0">
                <a:solidFill>
                  <a:srgbClr val="FF0000"/>
                </a:solidFill>
                <a:latin typeface="Canva Student Font"/>
              </a:rPr>
              <a:t>Counseling and guidance</a:t>
            </a:r>
          </a:p>
          <a:p>
            <a:pPr marL="1209041" lvl="1" indent="-604520">
              <a:lnSpc>
                <a:spcPts val="6000"/>
              </a:lnSpc>
              <a:buFont typeface="Arial"/>
              <a:buChar char="•"/>
            </a:pPr>
            <a:r>
              <a:rPr lang="en-US" sz="4400" dirty="0">
                <a:solidFill>
                  <a:srgbClr val="FF0000"/>
                </a:solidFill>
                <a:latin typeface="Canva Student Font"/>
              </a:rPr>
              <a:t>Job Placement, Job Coaching, &amp; Follow Along</a:t>
            </a:r>
          </a:p>
          <a:p>
            <a:pPr marL="1209041" lvl="1" indent="-604520">
              <a:lnSpc>
                <a:spcPts val="6000"/>
              </a:lnSpc>
              <a:buFont typeface="Arial"/>
              <a:buChar char="•"/>
            </a:pPr>
            <a:r>
              <a:rPr lang="en-US" sz="4400" dirty="0">
                <a:solidFill>
                  <a:srgbClr val="FF0000"/>
                </a:solidFill>
                <a:latin typeface="Canva Student Font"/>
              </a:rPr>
              <a:t>Independent Living Services</a:t>
            </a:r>
          </a:p>
          <a:p>
            <a:pPr marL="1209041" lvl="1" indent="-604520">
              <a:lnSpc>
                <a:spcPts val="6000"/>
              </a:lnSpc>
              <a:buFont typeface="Arial"/>
              <a:buChar char="•"/>
            </a:pPr>
            <a:r>
              <a:rPr lang="en-US" sz="4400" dirty="0">
                <a:solidFill>
                  <a:srgbClr val="FF0000"/>
                </a:solidFill>
                <a:latin typeface="Canva Student Font"/>
              </a:rPr>
              <a:t>Social Security Benefits Specialist Services</a:t>
            </a:r>
          </a:p>
          <a:p>
            <a:pPr marL="1209041" lvl="1" indent="-604520">
              <a:lnSpc>
                <a:spcPts val="6000"/>
              </a:lnSpc>
              <a:buFont typeface="Arial"/>
              <a:buChar char="•"/>
            </a:pPr>
            <a:r>
              <a:rPr lang="en-US" sz="4400" dirty="0">
                <a:solidFill>
                  <a:srgbClr val="FF0000"/>
                </a:solidFill>
                <a:latin typeface="Canva Student Font"/>
              </a:rPr>
              <a:t>Information and Referral</a:t>
            </a:r>
          </a:p>
          <a:p>
            <a:pPr marL="1209041" lvl="1" indent="-604520">
              <a:lnSpc>
                <a:spcPts val="6000"/>
              </a:lnSpc>
              <a:buFont typeface="Arial"/>
              <a:buChar char="•"/>
            </a:pPr>
            <a:r>
              <a:rPr lang="en-US" sz="4400" dirty="0">
                <a:solidFill>
                  <a:srgbClr val="FF0000"/>
                </a:solidFill>
                <a:latin typeface="Canva Student Font"/>
              </a:rPr>
              <a:t>Non-FASFA Training Programs</a:t>
            </a:r>
          </a:p>
          <a:p>
            <a:pPr marL="1209041" lvl="1" indent="-604520">
              <a:lnSpc>
                <a:spcPts val="6000"/>
              </a:lnSpc>
              <a:buFont typeface="Arial"/>
              <a:buChar char="•"/>
            </a:pPr>
            <a:r>
              <a:rPr lang="en-US" sz="4400" dirty="0">
                <a:solidFill>
                  <a:srgbClr val="FF0000"/>
                </a:solidFill>
                <a:latin typeface="Canva Student Font"/>
              </a:rPr>
              <a:t>Interpreter Services</a:t>
            </a:r>
          </a:p>
          <a:p>
            <a:pPr marL="1209041" lvl="1" indent="-604520">
              <a:lnSpc>
                <a:spcPts val="6000"/>
              </a:lnSpc>
              <a:buFont typeface="Arial"/>
              <a:buChar char="•"/>
            </a:pPr>
            <a:r>
              <a:rPr lang="en-US" sz="4400" dirty="0">
                <a:solidFill>
                  <a:srgbClr val="FF0000"/>
                </a:solidFill>
                <a:latin typeface="Canva Student Font"/>
              </a:rPr>
              <a:t>Assistive Technology</a:t>
            </a:r>
          </a:p>
        </p:txBody>
      </p:sp>
      <p:sp>
        <p:nvSpPr>
          <p:cNvPr id="7" name="Freeform 7"/>
          <p:cNvSpPr/>
          <p:nvPr/>
        </p:nvSpPr>
        <p:spPr>
          <a:xfrm rot="17544154">
            <a:off x="12342198" y="-2541100"/>
            <a:ext cx="10040661" cy="5727501"/>
          </a:xfrm>
          <a:custGeom>
            <a:avLst/>
            <a:gdLst/>
            <a:ahLst/>
            <a:cxnLst/>
            <a:rect l="l" t="t" r="r" b="b"/>
            <a:pathLst>
              <a:path w="10040661" h="5727501">
                <a:moveTo>
                  <a:pt x="0" y="0"/>
                </a:moveTo>
                <a:lnTo>
                  <a:pt x="10040661" y="0"/>
                </a:lnTo>
                <a:lnTo>
                  <a:pt x="10040661" y="5727502"/>
                </a:lnTo>
                <a:lnTo>
                  <a:pt x="0" y="5727502"/>
                </a:lnTo>
                <a:lnTo>
                  <a:pt x="0" y="0"/>
                </a:lnTo>
                <a:close/>
              </a:path>
            </a:pathLst>
          </a:custGeom>
          <a:blipFill>
            <a:blip r:embed="rId4"/>
            <a:stretch>
              <a:fillRect/>
            </a:stretch>
          </a:blipFill>
        </p:spPr>
        <p:txBody>
          <a:bodyPr/>
          <a:lstStyle/>
          <a:p>
            <a:endParaRPr lang="en-US"/>
          </a:p>
        </p:txBody>
      </p:sp>
      <p:sp>
        <p:nvSpPr>
          <p:cNvPr id="12" name="TextBox 3">
            <a:extLst>
              <a:ext uri="{FF2B5EF4-FFF2-40B4-BE49-F238E27FC236}">
                <a16:creationId xmlns:a16="http://schemas.microsoft.com/office/drawing/2014/main" id="{F4E243F2-6CAF-751B-D62E-1E8AD7858B13}"/>
              </a:ext>
            </a:extLst>
          </p:cNvPr>
          <p:cNvSpPr txBox="1"/>
          <p:nvPr/>
        </p:nvSpPr>
        <p:spPr>
          <a:xfrm>
            <a:off x="10152185" y="4479729"/>
            <a:ext cx="7772400" cy="1186672"/>
          </a:xfrm>
          <a:prstGeom prst="rect">
            <a:avLst/>
          </a:prstGeom>
        </p:spPr>
        <p:txBody>
          <a:bodyPr wrap="square" lIns="0" tIns="0" rIns="0" bIns="0" rtlCol="0" anchor="t">
            <a:spAutoFit/>
          </a:bodyPr>
          <a:lstStyle/>
          <a:p>
            <a:pPr>
              <a:lnSpc>
                <a:spcPts val="10069"/>
              </a:lnSpc>
            </a:pPr>
            <a:r>
              <a:rPr lang="en-US" sz="7200" dirty="0">
                <a:solidFill>
                  <a:srgbClr val="040EB0"/>
                </a:solidFill>
                <a:latin typeface="Amatic SC Bold"/>
              </a:rPr>
              <a:t>Services with Financial Need</a:t>
            </a:r>
          </a:p>
        </p:txBody>
      </p:sp>
      <p:sp>
        <p:nvSpPr>
          <p:cNvPr id="13" name="TextBox 4">
            <a:extLst>
              <a:ext uri="{FF2B5EF4-FFF2-40B4-BE49-F238E27FC236}">
                <a16:creationId xmlns:a16="http://schemas.microsoft.com/office/drawing/2014/main" id="{16870825-CE87-7FBB-936E-7AC723CC550D}"/>
              </a:ext>
            </a:extLst>
          </p:cNvPr>
          <p:cNvSpPr txBox="1"/>
          <p:nvPr/>
        </p:nvSpPr>
        <p:spPr>
          <a:xfrm>
            <a:off x="9945504" y="5634163"/>
            <a:ext cx="8169544" cy="3334246"/>
          </a:xfrm>
          <a:prstGeom prst="rect">
            <a:avLst/>
          </a:prstGeom>
        </p:spPr>
        <p:txBody>
          <a:bodyPr wrap="square" lIns="0" tIns="0" rIns="0" bIns="0" rtlCol="0" anchor="t">
            <a:spAutoFit/>
          </a:bodyPr>
          <a:lstStyle/>
          <a:p>
            <a:pPr marL="1209041" lvl="1" indent="-604520">
              <a:lnSpc>
                <a:spcPts val="6500"/>
              </a:lnSpc>
              <a:buFont typeface="Arial"/>
              <a:buChar char="•"/>
            </a:pPr>
            <a:r>
              <a:rPr lang="en-US" sz="4800" dirty="0">
                <a:solidFill>
                  <a:srgbClr val="040EB0"/>
                </a:solidFill>
                <a:latin typeface="Canva Student Font"/>
              </a:rPr>
              <a:t>Licenses (occupational or business)</a:t>
            </a:r>
          </a:p>
          <a:p>
            <a:pPr marL="1209041" lvl="1" indent="-604520">
              <a:lnSpc>
                <a:spcPts val="6500"/>
              </a:lnSpc>
              <a:buFont typeface="Arial"/>
              <a:buChar char="•"/>
            </a:pPr>
            <a:r>
              <a:rPr lang="en-US" sz="4800" dirty="0">
                <a:solidFill>
                  <a:srgbClr val="040EB0"/>
                </a:solidFill>
                <a:latin typeface="Canva Student Font"/>
              </a:rPr>
              <a:t>Tuition/Fees for FASFA programs</a:t>
            </a:r>
          </a:p>
          <a:p>
            <a:pPr marL="1209041" lvl="1" indent="-604520">
              <a:lnSpc>
                <a:spcPts val="6500"/>
              </a:lnSpc>
              <a:buFont typeface="Arial"/>
              <a:buChar char="•"/>
            </a:pPr>
            <a:r>
              <a:rPr lang="en-US" sz="4800" dirty="0">
                <a:solidFill>
                  <a:srgbClr val="040EB0"/>
                </a:solidFill>
                <a:latin typeface="Canva Student Font"/>
              </a:rPr>
              <a:t>Tools, Equipment, Supplies, Books</a:t>
            </a:r>
          </a:p>
          <a:p>
            <a:pPr marL="1209041" lvl="1" indent="-604520">
              <a:lnSpc>
                <a:spcPts val="6500"/>
              </a:lnSpc>
              <a:buFont typeface="Arial"/>
              <a:buChar char="•"/>
            </a:pPr>
            <a:r>
              <a:rPr lang="en-US" sz="4800" dirty="0">
                <a:solidFill>
                  <a:srgbClr val="040EB0"/>
                </a:solidFill>
                <a:latin typeface="Canva Student Font"/>
              </a:rPr>
              <a:t>Maintenance Services</a:t>
            </a:r>
          </a:p>
        </p:txBody>
      </p:sp>
      <p:sp>
        <p:nvSpPr>
          <p:cNvPr id="24" name="Freeform 5"/>
          <p:cNvSpPr/>
          <p:nvPr/>
        </p:nvSpPr>
        <p:spPr>
          <a:xfrm rot="19841523">
            <a:off x="-4653193" y="9121954"/>
            <a:ext cx="9327486" cy="5750608"/>
          </a:xfrm>
          <a:custGeom>
            <a:avLst/>
            <a:gdLst/>
            <a:ahLst/>
            <a:cxnLst/>
            <a:rect l="l" t="t" r="r" b="b"/>
            <a:pathLst>
              <a:path w="9327486" h="5750608">
                <a:moveTo>
                  <a:pt x="0" y="0"/>
                </a:moveTo>
                <a:lnTo>
                  <a:pt x="9327486" y="0"/>
                </a:lnTo>
                <a:lnTo>
                  <a:pt x="9327486" y="5750608"/>
                </a:lnTo>
                <a:lnTo>
                  <a:pt x="0" y="5750608"/>
                </a:lnTo>
                <a:lnTo>
                  <a:pt x="0" y="0"/>
                </a:lnTo>
                <a:close/>
              </a:path>
            </a:pathLst>
          </a:custGeom>
          <a:blipFill>
            <a:blip r:embed="rId5"/>
            <a:stretch>
              <a:fillRect/>
            </a:stretch>
          </a:blipFill>
        </p:spPr>
        <p:txBody>
          <a:bodyPr/>
          <a:lstStyle/>
          <a:p>
            <a:endParaRPr lang="en-US"/>
          </a:p>
        </p:txBody>
      </p:sp>
      <p:sp>
        <p:nvSpPr>
          <p:cNvPr id="25" name="Freeform 3">
            <a:extLst>
              <a:ext uri="{FF2B5EF4-FFF2-40B4-BE49-F238E27FC236}">
                <a16:creationId xmlns:a16="http://schemas.microsoft.com/office/drawing/2014/main" id="{2803EDF1-9C29-E802-742E-1184E4B7F6B0}"/>
              </a:ext>
            </a:extLst>
          </p:cNvPr>
          <p:cNvSpPr/>
          <p:nvPr/>
        </p:nvSpPr>
        <p:spPr>
          <a:xfrm rot="555424">
            <a:off x="5209027" y="6851280"/>
            <a:ext cx="4310580" cy="3870961"/>
          </a:xfrm>
          <a:custGeom>
            <a:avLst/>
            <a:gdLst/>
            <a:ahLst/>
            <a:cxnLst/>
            <a:rect l="l" t="t" r="r" b="b"/>
            <a:pathLst>
              <a:path w="3269978" h="2885756">
                <a:moveTo>
                  <a:pt x="0" y="0"/>
                </a:moveTo>
                <a:lnTo>
                  <a:pt x="3269978" y="0"/>
                </a:lnTo>
                <a:lnTo>
                  <a:pt x="3269978" y="2885756"/>
                </a:lnTo>
                <a:lnTo>
                  <a:pt x="0" y="28857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TextBox 4">
            <a:extLst>
              <a:ext uri="{FF2B5EF4-FFF2-40B4-BE49-F238E27FC236}">
                <a16:creationId xmlns:a16="http://schemas.microsoft.com/office/drawing/2014/main" id="{7F1FC9BF-9CFB-3BCF-EEF5-92970331E11F}"/>
              </a:ext>
            </a:extLst>
          </p:cNvPr>
          <p:cNvSpPr txBox="1"/>
          <p:nvPr/>
        </p:nvSpPr>
        <p:spPr>
          <a:xfrm>
            <a:off x="4660886" y="322650"/>
            <a:ext cx="9339893" cy="1015663"/>
          </a:xfrm>
          <a:prstGeom prst="rect">
            <a:avLst/>
          </a:prstGeom>
          <a:noFill/>
        </p:spPr>
        <p:txBody>
          <a:bodyPr wrap="square" rtlCol="0">
            <a:spAutoFit/>
          </a:bodyPr>
          <a:lstStyle/>
          <a:p>
            <a:r>
              <a:rPr lang="en-US" sz="6000" dirty="0"/>
              <a:t>Beyond High School</a:t>
            </a:r>
          </a:p>
        </p:txBody>
      </p:sp>
    </p:spTree>
    <p:extLst>
      <p:ext uri="{BB962C8B-B14F-4D97-AF65-F5344CB8AC3E}">
        <p14:creationId xmlns:p14="http://schemas.microsoft.com/office/powerpoint/2010/main" val="1108505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3429000" y="-3451990"/>
            <a:ext cx="11430001" cy="18333977"/>
          </a:xfrm>
          <a:custGeom>
            <a:avLst/>
            <a:gdLst/>
            <a:ahLst/>
            <a:cxnLst/>
            <a:rect l="l" t="t" r="r" b="b"/>
            <a:pathLst>
              <a:path w="10333696" h="18333977">
                <a:moveTo>
                  <a:pt x="0" y="0"/>
                </a:moveTo>
                <a:lnTo>
                  <a:pt x="10333696" y="0"/>
                </a:lnTo>
                <a:lnTo>
                  <a:pt x="10333696" y="18333978"/>
                </a:lnTo>
                <a:lnTo>
                  <a:pt x="0" y="183339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028700" y="2184785"/>
            <a:ext cx="9770763" cy="7328072"/>
          </a:xfrm>
          <a:custGeom>
            <a:avLst/>
            <a:gdLst/>
            <a:ahLst/>
            <a:cxnLst/>
            <a:rect l="l" t="t" r="r" b="b"/>
            <a:pathLst>
              <a:path w="9770763" h="7328072">
                <a:moveTo>
                  <a:pt x="0" y="0"/>
                </a:moveTo>
                <a:lnTo>
                  <a:pt x="9770763" y="0"/>
                </a:lnTo>
                <a:lnTo>
                  <a:pt x="9770763" y="7328072"/>
                </a:lnTo>
                <a:lnTo>
                  <a:pt x="0" y="7328072"/>
                </a:lnTo>
                <a:lnTo>
                  <a:pt x="0" y="0"/>
                </a:lnTo>
                <a:close/>
              </a:path>
            </a:pathLst>
          </a:custGeom>
          <a:blipFill>
            <a:blip r:embed="rId4"/>
            <a:stretch>
              <a:fillRect/>
            </a:stretch>
          </a:blipFill>
        </p:spPr>
        <p:txBody>
          <a:bodyPr/>
          <a:lstStyle/>
          <a:p>
            <a:endParaRPr lang="en-US"/>
          </a:p>
        </p:txBody>
      </p:sp>
      <p:sp>
        <p:nvSpPr>
          <p:cNvPr id="4" name="Freeform 4"/>
          <p:cNvSpPr/>
          <p:nvPr/>
        </p:nvSpPr>
        <p:spPr>
          <a:xfrm>
            <a:off x="2237105" y="1600200"/>
            <a:ext cx="3964758" cy="1268723"/>
          </a:xfrm>
          <a:custGeom>
            <a:avLst/>
            <a:gdLst/>
            <a:ahLst/>
            <a:cxnLst/>
            <a:rect l="l" t="t" r="r" b="b"/>
            <a:pathLst>
              <a:path w="3964758" h="1268723">
                <a:moveTo>
                  <a:pt x="0" y="0"/>
                </a:moveTo>
                <a:lnTo>
                  <a:pt x="3964759" y="0"/>
                </a:lnTo>
                <a:lnTo>
                  <a:pt x="3964759" y="1268723"/>
                </a:lnTo>
                <a:lnTo>
                  <a:pt x="0" y="12687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5"/>
          <p:cNvSpPr txBox="1"/>
          <p:nvPr/>
        </p:nvSpPr>
        <p:spPr>
          <a:xfrm>
            <a:off x="2237105" y="6466818"/>
            <a:ext cx="7663903" cy="962465"/>
          </a:xfrm>
          <a:prstGeom prst="rect">
            <a:avLst/>
          </a:prstGeom>
        </p:spPr>
        <p:txBody>
          <a:bodyPr lIns="0" tIns="0" rIns="0" bIns="0" rtlCol="0" anchor="t">
            <a:spAutoFit/>
          </a:bodyPr>
          <a:lstStyle/>
          <a:p>
            <a:pPr algn="ctr">
              <a:lnSpc>
                <a:spcPts val="7503"/>
              </a:lnSpc>
            </a:pPr>
            <a:r>
              <a:rPr lang="en-US" sz="6252">
                <a:solidFill>
                  <a:srgbClr val="000000"/>
                </a:solidFill>
                <a:latin typeface="Canva Student Font"/>
                <a:ea typeface="Canva Student Font"/>
                <a:cs typeface="Canva Student Font"/>
                <a:sym typeface="Canva Student Font"/>
              </a:rPr>
              <a:t>Any additional questions?</a:t>
            </a:r>
          </a:p>
        </p:txBody>
      </p:sp>
      <p:sp>
        <p:nvSpPr>
          <p:cNvPr id="6" name="TextBox 6"/>
          <p:cNvSpPr txBox="1"/>
          <p:nvPr/>
        </p:nvSpPr>
        <p:spPr>
          <a:xfrm>
            <a:off x="2237105" y="3623212"/>
            <a:ext cx="7663903" cy="2382349"/>
          </a:xfrm>
          <a:prstGeom prst="rect">
            <a:avLst/>
          </a:prstGeom>
        </p:spPr>
        <p:txBody>
          <a:bodyPr lIns="0" tIns="0" rIns="0" bIns="0" rtlCol="0" anchor="t">
            <a:spAutoFit/>
          </a:bodyPr>
          <a:lstStyle/>
          <a:p>
            <a:pPr algn="ctr">
              <a:lnSpc>
                <a:spcPts val="18758"/>
              </a:lnSpc>
            </a:pPr>
            <a:r>
              <a:rPr lang="en-US" sz="15632" b="1">
                <a:solidFill>
                  <a:srgbClr val="000000"/>
                </a:solidFill>
                <a:latin typeface="Amatic SC Bold"/>
                <a:ea typeface="Amatic SC Bold"/>
                <a:cs typeface="Amatic SC Bold"/>
                <a:sym typeface="Amatic SC Bold"/>
              </a:rPr>
              <a:t>Thank you!</a:t>
            </a:r>
          </a:p>
        </p:txBody>
      </p:sp>
      <p:sp>
        <p:nvSpPr>
          <p:cNvPr id="7" name="Freeform 7"/>
          <p:cNvSpPr/>
          <p:nvPr/>
        </p:nvSpPr>
        <p:spPr>
          <a:xfrm>
            <a:off x="16444724" y="-1"/>
            <a:ext cx="1866264" cy="11430000"/>
          </a:xfrm>
          <a:custGeom>
            <a:avLst/>
            <a:gdLst/>
            <a:ahLst/>
            <a:cxnLst/>
            <a:rect l="l" t="t" r="r" b="b"/>
            <a:pathLst>
              <a:path w="1866264" h="10287000">
                <a:moveTo>
                  <a:pt x="0" y="0"/>
                </a:moveTo>
                <a:lnTo>
                  <a:pt x="1866265" y="0"/>
                </a:lnTo>
                <a:lnTo>
                  <a:pt x="1866265" y="10287000"/>
                </a:lnTo>
                <a:lnTo>
                  <a:pt x="0" y="10287000"/>
                </a:lnTo>
                <a:lnTo>
                  <a:pt x="0" y="0"/>
                </a:lnTo>
                <a:close/>
              </a:path>
            </a:pathLst>
          </a:custGeom>
          <a:blipFill>
            <a:blip r:embed="rId7"/>
            <a:stretch>
              <a:fillRect l="-455462" t="-49137" r="-255212" b="-71471"/>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lide Number Placeholder 6"/>
          <p:cNvSpPr>
            <a:spLocks noGrp="1"/>
          </p:cNvSpPr>
          <p:nvPr>
            <p:ph type="sldNum" sz="quarter" idx="12"/>
          </p:nvPr>
        </p:nvSpPr>
        <p:spPr/>
        <p:txBody>
          <a:bodyPr/>
          <a:lstStyle/>
          <a:p>
            <a:fld id="{BAC5BDE7-E5E8-4C6C-AA84-20FC2C073EFA}" type="slidenum">
              <a:rPr lang="en-US" altLang="en-US"/>
              <a:pPr/>
              <a:t>3</a:t>
            </a:fld>
            <a:endParaRPr lang="en-US" altLang="en-US"/>
          </a:p>
        </p:txBody>
      </p:sp>
      <p:sp>
        <p:nvSpPr>
          <p:cNvPr id="168962" name="Freeform 2"/>
          <p:cNvSpPr>
            <a:spLocks/>
          </p:cNvSpPr>
          <p:nvPr/>
        </p:nvSpPr>
        <p:spPr bwMode="auto">
          <a:xfrm>
            <a:off x="11482917" y="6974418"/>
            <a:ext cx="849313" cy="1182688"/>
          </a:xfrm>
          <a:custGeom>
            <a:avLst/>
            <a:gdLst>
              <a:gd name="T0" fmla="*/ 0 w 321"/>
              <a:gd name="T1" fmla="*/ 446 h 447"/>
              <a:gd name="T2" fmla="*/ 59 w 321"/>
              <a:gd name="T3" fmla="*/ 446 h 447"/>
              <a:gd name="T4" fmla="*/ 320 w 321"/>
              <a:gd name="T5" fmla="*/ 446 h 447"/>
              <a:gd name="T6" fmla="*/ 320 w 321"/>
              <a:gd name="T7" fmla="*/ 79 h 447"/>
              <a:gd name="T8" fmla="*/ 308 w 321"/>
              <a:gd name="T9" fmla="*/ 0 h 447"/>
              <a:gd name="T10" fmla="*/ 0 w 321"/>
              <a:gd name="T11" fmla="*/ 0 h 447"/>
              <a:gd name="T12" fmla="*/ 0 w 321"/>
              <a:gd name="T13" fmla="*/ 446 h 447"/>
            </a:gdLst>
            <a:ahLst/>
            <a:cxnLst>
              <a:cxn ang="0">
                <a:pos x="T0" y="T1"/>
              </a:cxn>
              <a:cxn ang="0">
                <a:pos x="T2" y="T3"/>
              </a:cxn>
              <a:cxn ang="0">
                <a:pos x="T4" y="T5"/>
              </a:cxn>
              <a:cxn ang="0">
                <a:pos x="T6" y="T7"/>
              </a:cxn>
              <a:cxn ang="0">
                <a:pos x="T8" y="T9"/>
              </a:cxn>
              <a:cxn ang="0">
                <a:pos x="T10" y="T11"/>
              </a:cxn>
              <a:cxn ang="0">
                <a:pos x="T12" y="T13"/>
              </a:cxn>
            </a:cxnLst>
            <a:rect l="0" t="0" r="r" b="b"/>
            <a:pathLst>
              <a:path w="321" h="447">
                <a:moveTo>
                  <a:pt x="0" y="446"/>
                </a:moveTo>
                <a:lnTo>
                  <a:pt x="59" y="446"/>
                </a:lnTo>
                <a:lnTo>
                  <a:pt x="320" y="446"/>
                </a:lnTo>
                <a:lnTo>
                  <a:pt x="320" y="79"/>
                </a:lnTo>
                <a:lnTo>
                  <a:pt x="308" y="0"/>
                </a:lnTo>
                <a:lnTo>
                  <a:pt x="0" y="0"/>
                </a:lnTo>
                <a:lnTo>
                  <a:pt x="0" y="44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3" name="Freeform 3"/>
          <p:cNvSpPr>
            <a:spLocks/>
          </p:cNvSpPr>
          <p:nvPr/>
        </p:nvSpPr>
        <p:spPr bwMode="auto">
          <a:xfrm>
            <a:off x="11639023" y="5066772"/>
            <a:ext cx="1508125" cy="1180042"/>
          </a:xfrm>
          <a:custGeom>
            <a:avLst/>
            <a:gdLst>
              <a:gd name="T0" fmla="*/ 569 w 570"/>
              <a:gd name="T1" fmla="*/ 0 h 446"/>
              <a:gd name="T2" fmla="*/ 487 w 570"/>
              <a:gd name="T3" fmla="*/ 0 h 446"/>
              <a:gd name="T4" fmla="*/ 0 w 570"/>
              <a:gd name="T5" fmla="*/ 0 h 446"/>
              <a:gd name="T6" fmla="*/ 0 w 570"/>
              <a:gd name="T7" fmla="*/ 445 h 446"/>
              <a:gd name="T8" fmla="*/ 249 w 570"/>
              <a:gd name="T9" fmla="*/ 445 h 446"/>
              <a:gd name="T10" fmla="*/ 569 w 570"/>
              <a:gd name="T11" fmla="*/ 445 h 446"/>
              <a:gd name="T12" fmla="*/ 569 w 570"/>
              <a:gd name="T13" fmla="*/ 90 h 446"/>
              <a:gd name="T14" fmla="*/ 569 w 570"/>
              <a:gd name="T15" fmla="*/ 0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0" h="446">
                <a:moveTo>
                  <a:pt x="569" y="0"/>
                </a:moveTo>
                <a:lnTo>
                  <a:pt x="487" y="0"/>
                </a:lnTo>
                <a:lnTo>
                  <a:pt x="0" y="0"/>
                </a:lnTo>
                <a:lnTo>
                  <a:pt x="0" y="445"/>
                </a:lnTo>
                <a:lnTo>
                  <a:pt x="249" y="445"/>
                </a:lnTo>
                <a:lnTo>
                  <a:pt x="569" y="445"/>
                </a:lnTo>
                <a:lnTo>
                  <a:pt x="569" y="90"/>
                </a:lnTo>
                <a:lnTo>
                  <a:pt x="569" y="0"/>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4" name="Freeform 4"/>
          <p:cNvSpPr>
            <a:spLocks/>
          </p:cNvSpPr>
          <p:nvPr/>
        </p:nvSpPr>
        <p:spPr bwMode="auto">
          <a:xfrm>
            <a:off x="5664731" y="8440209"/>
            <a:ext cx="1561042" cy="1053042"/>
          </a:xfrm>
          <a:custGeom>
            <a:avLst/>
            <a:gdLst>
              <a:gd name="T0" fmla="*/ 19 w 590"/>
              <a:gd name="T1" fmla="*/ 397 h 398"/>
              <a:gd name="T2" fmla="*/ 19 w 590"/>
              <a:gd name="T3" fmla="*/ 277 h 398"/>
              <a:gd name="T4" fmla="*/ 12 w 590"/>
              <a:gd name="T5" fmla="*/ 277 h 398"/>
              <a:gd name="T6" fmla="*/ 0 w 590"/>
              <a:gd name="T7" fmla="*/ 0 h 398"/>
              <a:gd name="T8" fmla="*/ 589 w 590"/>
              <a:gd name="T9" fmla="*/ 0 h 398"/>
              <a:gd name="T10" fmla="*/ 589 w 590"/>
              <a:gd name="T11" fmla="*/ 397 h 398"/>
              <a:gd name="T12" fmla="*/ 19 w 590"/>
              <a:gd name="T13" fmla="*/ 397 h 398"/>
            </a:gdLst>
            <a:ahLst/>
            <a:cxnLst>
              <a:cxn ang="0">
                <a:pos x="T0" y="T1"/>
              </a:cxn>
              <a:cxn ang="0">
                <a:pos x="T2" y="T3"/>
              </a:cxn>
              <a:cxn ang="0">
                <a:pos x="T4" y="T5"/>
              </a:cxn>
              <a:cxn ang="0">
                <a:pos x="T6" y="T7"/>
              </a:cxn>
              <a:cxn ang="0">
                <a:pos x="T8" y="T9"/>
              </a:cxn>
              <a:cxn ang="0">
                <a:pos x="T10" y="T11"/>
              </a:cxn>
              <a:cxn ang="0">
                <a:pos x="T12" y="T13"/>
              </a:cxn>
            </a:cxnLst>
            <a:rect l="0" t="0" r="r" b="b"/>
            <a:pathLst>
              <a:path w="590" h="398">
                <a:moveTo>
                  <a:pt x="19" y="397"/>
                </a:moveTo>
                <a:lnTo>
                  <a:pt x="19" y="277"/>
                </a:lnTo>
                <a:lnTo>
                  <a:pt x="12" y="277"/>
                </a:lnTo>
                <a:lnTo>
                  <a:pt x="0" y="0"/>
                </a:lnTo>
                <a:lnTo>
                  <a:pt x="589" y="0"/>
                </a:lnTo>
                <a:lnTo>
                  <a:pt x="589" y="397"/>
                </a:lnTo>
                <a:lnTo>
                  <a:pt x="19" y="397"/>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5" name="Freeform 5"/>
          <p:cNvSpPr>
            <a:spLocks/>
          </p:cNvSpPr>
          <p:nvPr/>
        </p:nvSpPr>
        <p:spPr bwMode="auto">
          <a:xfrm>
            <a:off x="12617980" y="9046105"/>
            <a:ext cx="920750" cy="1100667"/>
          </a:xfrm>
          <a:custGeom>
            <a:avLst/>
            <a:gdLst>
              <a:gd name="T0" fmla="*/ 289 w 348"/>
              <a:gd name="T1" fmla="*/ 325 h 416"/>
              <a:gd name="T2" fmla="*/ 187 w 348"/>
              <a:gd name="T3" fmla="*/ 325 h 416"/>
              <a:gd name="T4" fmla="*/ 156 w 348"/>
              <a:gd name="T5" fmla="*/ 385 h 416"/>
              <a:gd name="T6" fmla="*/ 90 w 348"/>
              <a:gd name="T7" fmla="*/ 415 h 416"/>
              <a:gd name="T8" fmla="*/ 66 w 348"/>
              <a:gd name="T9" fmla="*/ 403 h 416"/>
              <a:gd name="T10" fmla="*/ 0 w 348"/>
              <a:gd name="T11" fmla="*/ 337 h 416"/>
              <a:gd name="T12" fmla="*/ 0 w 348"/>
              <a:gd name="T13" fmla="*/ 325 h 416"/>
              <a:gd name="T14" fmla="*/ 27 w 348"/>
              <a:gd name="T15" fmla="*/ 295 h 416"/>
              <a:gd name="T16" fmla="*/ 19 w 348"/>
              <a:gd name="T17" fmla="*/ 265 h 416"/>
              <a:gd name="T18" fmla="*/ 39 w 348"/>
              <a:gd name="T19" fmla="*/ 198 h 416"/>
              <a:gd name="T20" fmla="*/ 27 w 348"/>
              <a:gd name="T21" fmla="*/ 168 h 416"/>
              <a:gd name="T22" fmla="*/ 39 w 348"/>
              <a:gd name="T23" fmla="*/ 138 h 416"/>
              <a:gd name="T24" fmla="*/ 27 w 348"/>
              <a:gd name="T25" fmla="*/ 48 h 416"/>
              <a:gd name="T26" fmla="*/ 47 w 348"/>
              <a:gd name="T27" fmla="*/ 0 h 416"/>
              <a:gd name="T28" fmla="*/ 347 w 348"/>
              <a:gd name="T29" fmla="*/ 0 h 416"/>
              <a:gd name="T30" fmla="*/ 347 w 348"/>
              <a:gd name="T31" fmla="*/ 325 h 416"/>
              <a:gd name="T32" fmla="*/ 289 w 348"/>
              <a:gd name="T33" fmla="*/ 32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416">
                <a:moveTo>
                  <a:pt x="289" y="325"/>
                </a:moveTo>
                <a:lnTo>
                  <a:pt x="187" y="325"/>
                </a:lnTo>
                <a:lnTo>
                  <a:pt x="156" y="385"/>
                </a:lnTo>
                <a:lnTo>
                  <a:pt x="90" y="415"/>
                </a:lnTo>
                <a:lnTo>
                  <a:pt x="66" y="403"/>
                </a:lnTo>
                <a:lnTo>
                  <a:pt x="0" y="337"/>
                </a:lnTo>
                <a:lnTo>
                  <a:pt x="0" y="325"/>
                </a:lnTo>
                <a:lnTo>
                  <a:pt x="27" y="295"/>
                </a:lnTo>
                <a:lnTo>
                  <a:pt x="19" y="265"/>
                </a:lnTo>
                <a:lnTo>
                  <a:pt x="39" y="198"/>
                </a:lnTo>
                <a:lnTo>
                  <a:pt x="27" y="168"/>
                </a:lnTo>
                <a:lnTo>
                  <a:pt x="39" y="138"/>
                </a:lnTo>
                <a:lnTo>
                  <a:pt x="27" y="48"/>
                </a:lnTo>
                <a:lnTo>
                  <a:pt x="47" y="0"/>
                </a:lnTo>
                <a:lnTo>
                  <a:pt x="347" y="0"/>
                </a:lnTo>
                <a:lnTo>
                  <a:pt x="347" y="325"/>
                </a:lnTo>
                <a:lnTo>
                  <a:pt x="289" y="325"/>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6" name="Freeform 6"/>
          <p:cNvSpPr>
            <a:spLocks/>
          </p:cNvSpPr>
          <p:nvPr/>
        </p:nvSpPr>
        <p:spPr bwMode="auto">
          <a:xfrm>
            <a:off x="14433023" y="5304897"/>
            <a:ext cx="1158875" cy="941917"/>
          </a:xfrm>
          <a:custGeom>
            <a:avLst/>
            <a:gdLst>
              <a:gd name="T0" fmla="*/ 437 w 438"/>
              <a:gd name="T1" fmla="*/ 355 h 356"/>
              <a:gd name="T2" fmla="*/ 156 w 438"/>
              <a:gd name="T3" fmla="*/ 355 h 356"/>
              <a:gd name="T4" fmla="*/ 0 w 438"/>
              <a:gd name="T5" fmla="*/ 355 h 356"/>
              <a:gd name="T6" fmla="*/ 0 w 438"/>
              <a:gd name="T7" fmla="*/ 0 h 356"/>
              <a:gd name="T8" fmla="*/ 156 w 438"/>
              <a:gd name="T9" fmla="*/ 0 h 356"/>
              <a:gd name="T10" fmla="*/ 437 w 438"/>
              <a:gd name="T11" fmla="*/ 0 h 356"/>
              <a:gd name="T12" fmla="*/ 437 w 438"/>
              <a:gd name="T13" fmla="*/ 355 h 356"/>
            </a:gdLst>
            <a:ahLst/>
            <a:cxnLst>
              <a:cxn ang="0">
                <a:pos x="T0" y="T1"/>
              </a:cxn>
              <a:cxn ang="0">
                <a:pos x="T2" y="T3"/>
              </a:cxn>
              <a:cxn ang="0">
                <a:pos x="T4" y="T5"/>
              </a:cxn>
              <a:cxn ang="0">
                <a:pos x="T6" y="T7"/>
              </a:cxn>
              <a:cxn ang="0">
                <a:pos x="T8" y="T9"/>
              </a:cxn>
              <a:cxn ang="0">
                <a:pos x="T10" y="T11"/>
              </a:cxn>
              <a:cxn ang="0">
                <a:pos x="T12" y="T13"/>
              </a:cxn>
            </a:cxnLst>
            <a:rect l="0" t="0" r="r" b="b"/>
            <a:pathLst>
              <a:path w="438" h="356">
                <a:moveTo>
                  <a:pt x="437" y="355"/>
                </a:moveTo>
                <a:lnTo>
                  <a:pt x="156" y="355"/>
                </a:lnTo>
                <a:lnTo>
                  <a:pt x="0" y="355"/>
                </a:lnTo>
                <a:lnTo>
                  <a:pt x="0" y="0"/>
                </a:lnTo>
                <a:lnTo>
                  <a:pt x="156" y="0"/>
                </a:lnTo>
                <a:lnTo>
                  <a:pt x="437" y="0"/>
                </a:lnTo>
                <a:lnTo>
                  <a:pt x="437" y="355"/>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7" name="Freeform 7"/>
          <p:cNvSpPr>
            <a:spLocks/>
          </p:cNvSpPr>
          <p:nvPr/>
        </p:nvSpPr>
        <p:spPr bwMode="auto">
          <a:xfrm>
            <a:off x="11617855" y="1529292"/>
            <a:ext cx="1312333" cy="1865313"/>
          </a:xfrm>
          <a:custGeom>
            <a:avLst/>
            <a:gdLst>
              <a:gd name="T0" fmla="*/ 495 w 496"/>
              <a:gd name="T1" fmla="*/ 0 h 705"/>
              <a:gd name="T2" fmla="*/ 495 w 496"/>
              <a:gd name="T3" fmla="*/ 368 h 705"/>
              <a:gd name="T4" fmla="*/ 487 w 496"/>
              <a:gd name="T5" fmla="*/ 704 h 705"/>
              <a:gd name="T6" fmla="*/ 8 w 496"/>
              <a:gd name="T7" fmla="*/ 704 h 705"/>
              <a:gd name="T8" fmla="*/ 0 w 496"/>
              <a:gd name="T9" fmla="*/ 704 h 705"/>
              <a:gd name="T10" fmla="*/ 0 w 496"/>
              <a:gd name="T11" fmla="*/ 356 h 705"/>
              <a:gd name="T12" fmla="*/ 0 w 496"/>
              <a:gd name="T13" fmla="*/ 0 h 705"/>
              <a:gd name="T14" fmla="*/ 495 w 496"/>
              <a:gd name="T15" fmla="*/ 0 h 7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6" h="705">
                <a:moveTo>
                  <a:pt x="495" y="0"/>
                </a:moveTo>
                <a:lnTo>
                  <a:pt x="495" y="368"/>
                </a:lnTo>
                <a:lnTo>
                  <a:pt x="487" y="704"/>
                </a:lnTo>
                <a:lnTo>
                  <a:pt x="8" y="704"/>
                </a:lnTo>
                <a:lnTo>
                  <a:pt x="0" y="704"/>
                </a:lnTo>
                <a:lnTo>
                  <a:pt x="0" y="356"/>
                </a:lnTo>
                <a:lnTo>
                  <a:pt x="0" y="0"/>
                </a:lnTo>
                <a:lnTo>
                  <a:pt x="495"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8" name="Freeform 8"/>
          <p:cNvSpPr>
            <a:spLocks/>
          </p:cNvSpPr>
          <p:nvPr/>
        </p:nvSpPr>
        <p:spPr bwMode="auto">
          <a:xfrm>
            <a:off x="10326689" y="6974418"/>
            <a:ext cx="1158875" cy="1182688"/>
          </a:xfrm>
          <a:custGeom>
            <a:avLst/>
            <a:gdLst>
              <a:gd name="T0" fmla="*/ 437 w 438"/>
              <a:gd name="T1" fmla="*/ 446 h 447"/>
              <a:gd name="T2" fmla="*/ 98 w 438"/>
              <a:gd name="T3" fmla="*/ 446 h 447"/>
              <a:gd name="T4" fmla="*/ 117 w 438"/>
              <a:gd name="T5" fmla="*/ 398 h 447"/>
              <a:gd name="T6" fmla="*/ 78 w 438"/>
              <a:gd name="T7" fmla="*/ 368 h 447"/>
              <a:gd name="T8" fmla="*/ 71 w 438"/>
              <a:gd name="T9" fmla="*/ 289 h 447"/>
              <a:gd name="T10" fmla="*/ 59 w 438"/>
              <a:gd name="T11" fmla="*/ 277 h 447"/>
              <a:gd name="T12" fmla="*/ 8 w 438"/>
              <a:gd name="T13" fmla="*/ 277 h 447"/>
              <a:gd name="T14" fmla="*/ 0 w 438"/>
              <a:gd name="T15" fmla="*/ 259 h 447"/>
              <a:gd name="T16" fmla="*/ 39 w 438"/>
              <a:gd name="T17" fmla="*/ 217 h 447"/>
              <a:gd name="T18" fmla="*/ 28 w 438"/>
              <a:gd name="T19" fmla="*/ 157 h 447"/>
              <a:gd name="T20" fmla="*/ 59 w 438"/>
              <a:gd name="T21" fmla="*/ 139 h 447"/>
              <a:gd name="T22" fmla="*/ 98 w 438"/>
              <a:gd name="T23" fmla="*/ 79 h 447"/>
              <a:gd name="T24" fmla="*/ 98 w 438"/>
              <a:gd name="T25" fmla="*/ 60 h 447"/>
              <a:gd name="T26" fmla="*/ 71 w 438"/>
              <a:gd name="T27" fmla="*/ 30 h 447"/>
              <a:gd name="T28" fmla="*/ 59 w 438"/>
              <a:gd name="T29" fmla="*/ 0 h 447"/>
              <a:gd name="T30" fmla="*/ 359 w 438"/>
              <a:gd name="T31" fmla="*/ 0 h 447"/>
              <a:gd name="T32" fmla="*/ 437 w 438"/>
              <a:gd name="T33" fmla="*/ 0 h 447"/>
              <a:gd name="T34" fmla="*/ 437 w 438"/>
              <a:gd name="T35" fmla="*/ 446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8" h="447">
                <a:moveTo>
                  <a:pt x="437" y="446"/>
                </a:moveTo>
                <a:lnTo>
                  <a:pt x="98" y="446"/>
                </a:lnTo>
                <a:lnTo>
                  <a:pt x="117" y="398"/>
                </a:lnTo>
                <a:lnTo>
                  <a:pt x="78" y="368"/>
                </a:lnTo>
                <a:lnTo>
                  <a:pt x="71" y="289"/>
                </a:lnTo>
                <a:lnTo>
                  <a:pt x="59" y="277"/>
                </a:lnTo>
                <a:lnTo>
                  <a:pt x="8" y="277"/>
                </a:lnTo>
                <a:lnTo>
                  <a:pt x="0" y="259"/>
                </a:lnTo>
                <a:lnTo>
                  <a:pt x="39" y="217"/>
                </a:lnTo>
                <a:lnTo>
                  <a:pt x="28" y="157"/>
                </a:lnTo>
                <a:lnTo>
                  <a:pt x="59" y="139"/>
                </a:lnTo>
                <a:lnTo>
                  <a:pt x="98" y="79"/>
                </a:lnTo>
                <a:lnTo>
                  <a:pt x="98" y="60"/>
                </a:lnTo>
                <a:lnTo>
                  <a:pt x="71" y="30"/>
                </a:lnTo>
                <a:lnTo>
                  <a:pt x="59" y="0"/>
                </a:lnTo>
                <a:lnTo>
                  <a:pt x="359" y="0"/>
                </a:lnTo>
                <a:lnTo>
                  <a:pt x="437" y="0"/>
                </a:lnTo>
                <a:lnTo>
                  <a:pt x="437" y="44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69" name="Freeform 9"/>
          <p:cNvSpPr>
            <a:spLocks/>
          </p:cNvSpPr>
          <p:nvPr/>
        </p:nvSpPr>
        <p:spPr bwMode="auto">
          <a:xfrm>
            <a:off x="10112375" y="6244167"/>
            <a:ext cx="1166813" cy="732897"/>
          </a:xfrm>
          <a:custGeom>
            <a:avLst/>
            <a:gdLst>
              <a:gd name="T0" fmla="*/ 140 w 441"/>
              <a:gd name="T1" fmla="*/ 276 h 277"/>
              <a:gd name="T2" fmla="*/ 159 w 441"/>
              <a:gd name="T3" fmla="*/ 228 h 277"/>
              <a:gd name="T4" fmla="*/ 140 w 441"/>
              <a:gd name="T5" fmla="*/ 186 h 277"/>
              <a:gd name="T6" fmla="*/ 11 w 441"/>
              <a:gd name="T7" fmla="*/ 108 h 277"/>
              <a:gd name="T8" fmla="*/ 19 w 441"/>
              <a:gd name="T9" fmla="*/ 30 h 277"/>
              <a:gd name="T10" fmla="*/ 0 w 441"/>
              <a:gd name="T11" fmla="*/ 0 h 277"/>
              <a:gd name="T12" fmla="*/ 190 w 441"/>
              <a:gd name="T13" fmla="*/ 0 h 277"/>
              <a:gd name="T14" fmla="*/ 440 w 441"/>
              <a:gd name="T15" fmla="*/ 0 h 277"/>
              <a:gd name="T16" fmla="*/ 440 w 441"/>
              <a:gd name="T17" fmla="*/ 276 h 277"/>
              <a:gd name="T18" fmla="*/ 140 w 441"/>
              <a:gd name="T19" fmla="*/ 276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277">
                <a:moveTo>
                  <a:pt x="140" y="276"/>
                </a:moveTo>
                <a:lnTo>
                  <a:pt x="159" y="228"/>
                </a:lnTo>
                <a:lnTo>
                  <a:pt x="140" y="186"/>
                </a:lnTo>
                <a:lnTo>
                  <a:pt x="11" y="108"/>
                </a:lnTo>
                <a:lnTo>
                  <a:pt x="19" y="30"/>
                </a:lnTo>
                <a:lnTo>
                  <a:pt x="0" y="0"/>
                </a:lnTo>
                <a:lnTo>
                  <a:pt x="190" y="0"/>
                </a:lnTo>
                <a:lnTo>
                  <a:pt x="440" y="0"/>
                </a:lnTo>
                <a:lnTo>
                  <a:pt x="440" y="276"/>
                </a:lnTo>
                <a:lnTo>
                  <a:pt x="140" y="27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0" name="Freeform 10"/>
          <p:cNvSpPr>
            <a:spLocks/>
          </p:cNvSpPr>
          <p:nvPr/>
        </p:nvSpPr>
        <p:spPr bwMode="auto">
          <a:xfrm>
            <a:off x="2267479" y="3489856"/>
            <a:ext cx="1923522" cy="1738312"/>
          </a:xfrm>
          <a:custGeom>
            <a:avLst/>
            <a:gdLst>
              <a:gd name="T0" fmla="*/ 12 w 727"/>
              <a:gd name="T1" fmla="*/ 0 h 657"/>
              <a:gd name="T2" fmla="*/ 726 w 727"/>
              <a:gd name="T3" fmla="*/ 0 h 657"/>
              <a:gd name="T4" fmla="*/ 726 w 727"/>
              <a:gd name="T5" fmla="*/ 181 h 657"/>
              <a:gd name="T6" fmla="*/ 718 w 727"/>
              <a:gd name="T7" fmla="*/ 626 h 657"/>
              <a:gd name="T8" fmla="*/ 320 w 727"/>
              <a:gd name="T9" fmla="*/ 626 h 657"/>
              <a:gd name="T10" fmla="*/ 148 w 727"/>
              <a:gd name="T11" fmla="*/ 626 h 657"/>
              <a:gd name="T12" fmla="*/ 141 w 727"/>
              <a:gd name="T13" fmla="*/ 644 h 657"/>
              <a:gd name="T14" fmla="*/ 110 w 727"/>
              <a:gd name="T15" fmla="*/ 644 h 657"/>
              <a:gd name="T16" fmla="*/ 78 w 727"/>
              <a:gd name="T17" fmla="*/ 656 h 657"/>
              <a:gd name="T18" fmla="*/ 0 w 727"/>
              <a:gd name="T19" fmla="*/ 656 h 657"/>
              <a:gd name="T20" fmla="*/ 12 w 727"/>
              <a:gd name="T21"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7" h="657">
                <a:moveTo>
                  <a:pt x="12" y="0"/>
                </a:moveTo>
                <a:lnTo>
                  <a:pt x="726" y="0"/>
                </a:lnTo>
                <a:lnTo>
                  <a:pt x="726" y="181"/>
                </a:lnTo>
                <a:lnTo>
                  <a:pt x="718" y="626"/>
                </a:lnTo>
                <a:lnTo>
                  <a:pt x="320" y="626"/>
                </a:lnTo>
                <a:lnTo>
                  <a:pt x="148" y="626"/>
                </a:lnTo>
                <a:lnTo>
                  <a:pt x="141" y="644"/>
                </a:lnTo>
                <a:lnTo>
                  <a:pt x="110" y="644"/>
                </a:lnTo>
                <a:lnTo>
                  <a:pt x="78" y="656"/>
                </a:lnTo>
                <a:lnTo>
                  <a:pt x="0" y="656"/>
                </a:lnTo>
                <a:lnTo>
                  <a:pt x="12" y="0"/>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1" name="Freeform 11"/>
          <p:cNvSpPr>
            <a:spLocks/>
          </p:cNvSpPr>
          <p:nvPr/>
        </p:nvSpPr>
        <p:spPr bwMode="auto">
          <a:xfrm>
            <a:off x="8511647" y="1529292"/>
            <a:ext cx="1365250" cy="944563"/>
          </a:xfrm>
          <a:custGeom>
            <a:avLst/>
            <a:gdLst>
              <a:gd name="T0" fmla="*/ 515 w 516"/>
              <a:gd name="T1" fmla="*/ 0 h 357"/>
              <a:gd name="T2" fmla="*/ 515 w 516"/>
              <a:gd name="T3" fmla="*/ 356 h 357"/>
              <a:gd name="T4" fmla="*/ 39 w 516"/>
              <a:gd name="T5" fmla="*/ 356 h 357"/>
              <a:gd name="T6" fmla="*/ 59 w 516"/>
              <a:gd name="T7" fmla="*/ 290 h 357"/>
              <a:gd name="T8" fmla="*/ 117 w 516"/>
              <a:gd name="T9" fmla="*/ 278 h 357"/>
              <a:gd name="T10" fmla="*/ 129 w 516"/>
              <a:gd name="T11" fmla="*/ 247 h 357"/>
              <a:gd name="T12" fmla="*/ 67 w 516"/>
              <a:gd name="T13" fmla="*/ 79 h 357"/>
              <a:gd name="T14" fmla="*/ 0 w 516"/>
              <a:gd name="T15" fmla="*/ 0 h 357"/>
              <a:gd name="T16" fmla="*/ 515 w 516"/>
              <a:gd name="T17"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6" h="357">
                <a:moveTo>
                  <a:pt x="515" y="0"/>
                </a:moveTo>
                <a:lnTo>
                  <a:pt x="515" y="356"/>
                </a:lnTo>
                <a:lnTo>
                  <a:pt x="39" y="356"/>
                </a:lnTo>
                <a:lnTo>
                  <a:pt x="59" y="290"/>
                </a:lnTo>
                <a:lnTo>
                  <a:pt x="117" y="278"/>
                </a:lnTo>
                <a:lnTo>
                  <a:pt x="129" y="247"/>
                </a:lnTo>
                <a:lnTo>
                  <a:pt x="67" y="79"/>
                </a:lnTo>
                <a:lnTo>
                  <a:pt x="0" y="0"/>
                </a:lnTo>
                <a:lnTo>
                  <a:pt x="515"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2" name="Freeform 12"/>
          <p:cNvSpPr>
            <a:spLocks/>
          </p:cNvSpPr>
          <p:nvPr/>
        </p:nvSpPr>
        <p:spPr bwMode="auto">
          <a:xfrm>
            <a:off x="10585980" y="8154459"/>
            <a:ext cx="2159000" cy="1785938"/>
          </a:xfrm>
          <a:custGeom>
            <a:avLst/>
            <a:gdLst>
              <a:gd name="T0" fmla="*/ 628 w 816"/>
              <a:gd name="T1" fmla="*/ 613 h 675"/>
              <a:gd name="T2" fmla="*/ 569 w 816"/>
              <a:gd name="T3" fmla="*/ 565 h 675"/>
              <a:gd name="T4" fmla="*/ 538 w 816"/>
              <a:gd name="T5" fmla="*/ 505 h 675"/>
              <a:gd name="T6" fmla="*/ 499 w 816"/>
              <a:gd name="T7" fmla="*/ 445 h 675"/>
              <a:gd name="T8" fmla="*/ 409 w 816"/>
              <a:gd name="T9" fmla="*/ 427 h 675"/>
              <a:gd name="T10" fmla="*/ 359 w 816"/>
              <a:gd name="T11" fmla="*/ 355 h 675"/>
              <a:gd name="T12" fmla="*/ 300 w 816"/>
              <a:gd name="T13" fmla="*/ 355 h 675"/>
              <a:gd name="T14" fmla="*/ 281 w 816"/>
              <a:gd name="T15" fmla="*/ 259 h 675"/>
              <a:gd name="T16" fmla="*/ 218 w 816"/>
              <a:gd name="T17" fmla="*/ 228 h 675"/>
              <a:gd name="T18" fmla="*/ 160 w 816"/>
              <a:gd name="T19" fmla="*/ 186 h 675"/>
              <a:gd name="T20" fmla="*/ 89 w 816"/>
              <a:gd name="T21" fmla="*/ 60 h 675"/>
              <a:gd name="T22" fmla="*/ 19 w 816"/>
              <a:gd name="T23" fmla="*/ 48 h 675"/>
              <a:gd name="T24" fmla="*/ 0 w 816"/>
              <a:gd name="T25" fmla="*/ 0 h 675"/>
              <a:gd name="T26" fmla="*/ 339 w 816"/>
              <a:gd name="T27" fmla="*/ 0 h 675"/>
              <a:gd name="T28" fmla="*/ 398 w 816"/>
              <a:gd name="T29" fmla="*/ 0 h 675"/>
              <a:gd name="T30" fmla="*/ 398 w 816"/>
              <a:gd name="T31" fmla="*/ 120 h 675"/>
              <a:gd name="T32" fmla="*/ 795 w 816"/>
              <a:gd name="T33" fmla="*/ 307 h 675"/>
              <a:gd name="T34" fmla="*/ 815 w 816"/>
              <a:gd name="T35" fmla="*/ 325 h 675"/>
              <a:gd name="T36" fmla="*/ 815 w 816"/>
              <a:gd name="T37" fmla="*/ 337 h 675"/>
              <a:gd name="T38" fmla="*/ 795 w 816"/>
              <a:gd name="T39" fmla="*/ 385 h 675"/>
              <a:gd name="T40" fmla="*/ 807 w 816"/>
              <a:gd name="T41" fmla="*/ 475 h 675"/>
              <a:gd name="T42" fmla="*/ 795 w 816"/>
              <a:gd name="T43" fmla="*/ 505 h 675"/>
              <a:gd name="T44" fmla="*/ 807 w 816"/>
              <a:gd name="T45" fmla="*/ 535 h 675"/>
              <a:gd name="T46" fmla="*/ 787 w 816"/>
              <a:gd name="T47" fmla="*/ 602 h 675"/>
              <a:gd name="T48" fmla="*/ 795 w 816"/>
              <a:gd name="T49" fmla="*/ 632 h 675"/>
              <a:gd name="T50" fmla="*/ 768 w 816"/>
              <a:gd name="T51" fmla="*/ 662 h 675"/>
              <a:gd name="T52" fmla="*/ 768 w 816"/>
              <a:gd name="T53" fmla="*/ 674 h 675"/>
              <a:gd name="T54" fmla="*/ 628 w 816"/>
              <a:gd name="T55" fmla="*/ 613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16" h="675">
                <a:moveTo>
                  <a:pt x="628" y="613"/>
                </a:moveTo>
                <a:lnTo>
                  <a:pt x="569" y="565"/>
                </a:lnTo>
                <a:lnTo>
                  <a:pt x="538" y="505"/>
                </a:lnTo>
                <a:lnTo>
                  <a:pt x="499" y="445"/>
                </a:lnTo>
                <a:lnTo>
                  <a:pt x="409" y="427"/>
                </a:lnTo>
                <a:lnTo>
                  <a:pt x="359" y="355"/>
                </a:lnTo>
                <a:lnTo>
                  <a:pt x="300" y="355"/>
                </a:lnTo>
                <a:lnTo>
                  <a:pt x="281" y="259"/>
                </a:lnTo>
                <a:lnTo>
                  <a:pt x="218" y="228"/>
                </a:lnTo>
                <a:lnTo>
                  <a:pt x="160" y="186"/>
                </a:lnTo>
                <a:lnTo>
                  <a:pt x="89" y="60"/>
                </a:lnTo>
                <a:lnTo>
                  <a:pt x="19" y="48"/>
                </a:lnTo>
                <a:lnTo>
                  <a:pt x="0" y="0"/>
                </a:lnTo>
                <a:lnTo>
                  <a:pt x="339" y="0"/>
                </a:lnTo>
                <a:lnTo>
                  <a:pt x="398" y="0"/>
                </a:lnTo>
                <a:lnTo>
                  <a:pt x="398" y="120"/>
                </a:lnTo>
                <a:lnTo>
                  <a:pt x="795" y="307"/>
                </a:lnTo>
                <a:lnTo>
                  <a:pt x="815" y="325"/>
                </a:lnTo>
                <a:lnTo>
                  <a:pt x="815" y="337"/>
                </a:lnTo>
                <a:lnTo>
                  <a:pt x="795" y="385"/>
                </a:lnTo>
                <a:lnTo>
                  <a:pt x="807" y="475"/>
                </a:lnTo>
                <a:lnTo>
                  <a:pt x="795" y="505"/>
                </a:lnTo>
                <a:lnTo>
                  <a:pt x="807" y="535"/>
                </a:lnTo>
                <a:lnTo>
                  <a:pt x="787" y="602"/>
                </a:lnTo>
                <a:lnTo>
                  <a:pt x="795" y="632"/>
                </a:lnTo>
                <a:lnTo>
                  <a:pt x="768" y="662"/>
                </a:lnTo>
                <a:lnTo>
                  <a:pt x="768" y="674"/>
                </a:lnTo>
                <a:lnTo>
                  <a:pt x="628" y="613"/>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3" name="Freeform 13"/>
          <p:cNvSpPr>
            <a:spLocks/>
          </p:cNvSpPr>
          <p:nvPr/>
        </p:nvSpPr>
        <p:spPr bwMode="auto">
          <a:xfrm>
            <a:off x="12906375" y="3648605"/>
            <a:ext cx="870480" cy="1658937"/>
          </a:xfrm>
          <a:custGeom>
            <a:avLst/>
            <a:gdLst>
              <a:gd name="T0" fmla="*/ 90 w 329"/>
              <a:gd name="T1" fmla="*/ 536 h 627"/>
              <a:gd name="T2" fmla="*/ 8 w 329"/>
              <a:gd name="T3" fmla="*/ 536 h 627"/>
              <a:gd name="T4" fmla="*/ 0 w 329"/>
              <a:gd name="T5" fmla="*/ 0 h 627"/>
              <a:gd name="T6" fmla="*/ 328 w 329"/>
              <a:gd name="T7" fmla="*/ 0 h 627"/>
              <a:gd name="T8" fmla="*/ 328 w 329"/>
              <a:gd name="T9" fmla="*/ 367 h 627"/>
              <a:gd name="T10" fmla="*/ 328 w 329"/>
              <a:gd name="T11" fmla="*/ 626 h 627"/>
              <a:gd name="T12" fmla="*/ 90 w 329"/>
              <a:gd name="T13" fmla="*/ 626 h 627"/>
              <a:gd name="T14" fmla="*/ 90 w 329"/>
              <a:gd name="T15" fmla="*/ 536 h 6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 h="627">
                <a:moveTo>
                  <a:pt x="90" y="536"/>
                </a:moveTo>
                <a:lnTo>
                  <a:pt x="8" y="536"/>
                </a:lnTo>
                <a:lnTo>
                  <a:pt x="0" y="0"/>
                </a:lnTo>
                <a:lnTo>
                  <a:pt x="328" y="0"/>
                </a:lnTo>
                <a:lnTo>
                  <a:pt x="328" y="367"/>
                </a:lnTo>
                <a:lnTo>
                  <a:pt x="328" y="626"/>
                </a:lnTo>
                <a:lnTo>
                  <a:pt x="90" y="626"/>
                </a:lnTo>
                <a:lnTo>
                  <a:pt x="90" y="536"/>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4" name="Freeform 14"/>
          <p:cNvSpPr>
            <a:spLocks/>
          </p:cNvSpPr>
          <p:nvPr/>
        </p:nvSpPr>
        <p:spPr bwMode="auto">
          <a:xfrm>
            <a:off x="14351001" y="9252481"/>
            <a:ext cx="632355" cy="1053042"/>
          </a:xfrm>
          <a:custGeom>
            <a:avLst/>
            <a:gdLst>
              <a:gd name="T0" fmla="*/ 168 w 239"/>
              <a:gd name="T1" fmla="*/ 367 h 398"/>
              <a:gd name="T2" fmla="*/ 140 w 239"/>
              <a:gd name="T3" fmla="*/ 385 h 398"/>
              <a:gd name="T4" fmla="*/ 129 w 239"/>
              <a:gd name="T5" fmla="*/ 337 h 398"/>
              <a:gd name="T6" fmla="*/ 31 w 239"/>
              <a:gd name="T7" fmla="*/ 325 h 398"/>
              <a:gd name="T8" fmla="*/ 0 w 239"/>
              <a:gd name="T9" fmla="*/ 307 h 398"/>
              <a:gd name="T10" fmla="*/ 0 w 239"/>
              <a:gd name="T11" fmla="*/ 0 h 398"/>
              <a:gd name="T12" fmla="*/ 160 w 239"/>
              <a:gd name="T13" fmla="*/ 0 h 398"/>
              <a:gd name="T14" fmla="*/ 238 w 239"/>
              <a:gd name="T15" fmla="*/ 0 h 398"/>
              <a:gd name="T16" fmla="*/ 238 w 239"/>
              <a:gd name="T17" fmla="*/ 397 h 398"/>
              <a:gd name="T18" fmla="*/ 168 w 239"/>
              <a:gd name="T19" fmla="*/ 36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9" h="398">
                <a:moveTo>
                  <a:pt x="168" y="367"/>
                </a:moveTo>
                <a:lnTo>
                  <a:pt x="140" y="385"/>
                </a:lnTo>
                <a:lnTo>
                  <a:pt x="129" y="337"/>
                </a:lnTo>
                <a:lnTo>
                  <a:pt x="31" y="325"/>
                </a:lnTo>
                <a:lnTo>
                  <a:pt x="0" y="307"/>
                </a:lnTo>
                <a:lnTo>
                  <a:pt x="0" y="0"/>
                </a:lnTo>
                <a:lnTo>
                  <a:pt x="160" y="0"/>
                </a:lnTo>
                <a:lnTo>
                  <a:pt x="238" y="0"/>
                </a:lnTo>
                <a:lnTo>
                  <a:pt x="238" y="397"/>
                </a:lnTo>
                <a:lnTo>
                  <a:pt x="168" y="367"/>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5" name="Freeform 15"/>
          <p:cNvSpPr>
            <a:spLocks/>
          </p:cNvSpPr>
          <p:nvPr/>
        </p:nvSpPr>
        <p:spPr bwMode="auto">
          <a:xfrm>
            <a:off x="13774209" y="3648605"/>
            <a:ext cx="1074208" cy="973667"/>
          </a:xfrm>
          <a:custGeom>
            <a:avLst/>
            <a:gdLst>
              <a:gd name="T0" fmla="*/ 0 w 406"/>
              <a:gd name="T1" fmla="*/ 0 h 368"/>
              <a:gd name="T2" fmla="*/ 179 w 406"/>
              <a:gd name="T3" fmla="*/ 0 h 368"/>
              <a:gd name="T4" fmla="*/ 405 w 406"/>
              <a:gd name="T5" fmla="*/ 0 h 368"/>
              <a:gd name="T6" fmla="*/ 405 w 406"/>
              <a:gd name="T7" fmla="*/ 181 h 368"/>
              <a:gd name="T8" fmla="*/ 405 w 406"/>
              <a:gd name="T9" fmla="*/ 367 h 368"/>
              <a:gd name="T10" fmla="*/ 0 w 406"/>
              <a:gd name="T11" fmla="*/ 367 h 368"/>
              <a:gd name="T12" fmla="*/ 0 w 406"/>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406" h="368">
                <a:moveTo>
                  <a:pt x="0" y="0"/>
                </a:moveTo>
                <a:lnTo>
                  <a:pt x="179" y="0"/>
                </a:lnTo>
                <a:lnTo>
                  <a:pt x="405" y="0"/>
                </a:lnTo>
                <a:lnTo>
                  <a:pt x="405" y="181"/>
                </a:lnTo>
                <a:lnTo>
                  <a:pt x="405" y="367"/>
                </a:lnTo>
                <a:lnTo>
                  <a:pt x="0" y="367"/>
                </a:lnTo>
                <a:lnTo>
                  <a:pt x="0" y="0"/>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6" name="Freeform 16"/>
          <p:cNvSpPr>
            <a:spLocks/>
          </p:cNvSpPr>
          <p:nvPr/>
        </p:nvSpPr>
        <p:spPr bwMode="auto">
          <a:xfrm>
            <a:off x="5849938" y="1529292"/>
            <a:ext cx="3005667" cy="1262063"/>
          </a:xfrm>
          <a:custGeom>
            <a:avLst/>
            <a:gdLst>
              <a:gd name="T0" fmla="*/ 1006 w 1136"/>
              <a:gd name="T1" fmla="*/ 0 h 477"/>
              <a:gd name="T2" fmla="*/ 1073 w 1136"/>
              <a:gd name="T3" fmla="*/ 79 h 477"/>
              <a:gd name="T4" fmla="*/ 1135 w 1136"/>
              <a:gd name="T5" fmla="*/ 247 h 477"/>
              <a:gd name="T6" fmla="*/ 1123 w 1136"/>
              <a:gd name="T7" fmla="*/ 278 h 477"/>
              <a:gd name="T8" fmla="*/ 1065 w 1136"/>
              <a:gd name="T9" fmla="*/ 290 h 477"/>
              <a:gd name="T10" fmla="*/ 1045 w 1136"/>
              <a:gd name="T11" fmla="*/ 356 h 477"/>
              <a:gd name="T12" fmla="*/ 1014 w 1136"/>
              <a:gd name="T13" fmla="*/ 386 h 477"/>
              <a:gd name="T14" fmla="*/ 1014 w 1136"/>
              <a:gd name="T15" fmla="*/ 398 h 477"/>
              <a:gd name="T16" fmla="*/ 1115 w 1136"/>
              <a:gd name="T17" fmla="*/ 476 h 477"/>
              <a:gd name="T18" fmla="*/ 359 w 1136"/>
              <a:gd name="T19" fmla="*/ 476 h 477"/>
              <a:gd name="T20" fmla="*/ 0 w 1136"/>
              <a:gd name="T21" fmla="*/ 476 h 477"/>
              <a:gd name="T22" fmla="*/ 0 w 1136"/>
              <a:gd name="T23" fmla="*/ 0 h 477"/>
              <a:gd name="T24" fmla="*/ 1006 w 1136"/>
              <a:gd name="T25"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6" h="477">
                <a:moveTo>
                  <a:pt x="1006" y="0"/>
                </a:moveTo>
                <a:lnTo>
                  <a:pt x="1073" y="79"/>
                </a:lnTo>
                <a:lnTo>
                  <a:pt x="1135" y="247"/>
                </a:lnTo>
                <a:lnTo>
                  <a:pt x="1123" y="278"/>
                </a:lnTo>
                <a:lnTo>
                  <a:pt x="1065" y="290"/>
                </a:lnTo>
                <a:lnTo>
                  <a:pt x="1045" y="356"/>
                </a:lnTo>
                <a:lnTo>
                  <a:pt x="1014" y="386"/>
                </a:lnTo>
                <a:lnTo>
                  <a:pt x="1014" y="398"/>
                </a:lnTo>
                <a:lnTo>
                  <a:pt x="1115" y="476"/>
                </a:lnTo>
                <a:lnTo>
                  <a:pt x="359" y="476"/>
                </a:lnTo>
                <a:lnTo>
                  <a:pt x="0" y="476"/>
                </a:lnTo>
                <a:lnTo>
                  <a:pt x="0" y="0"/>
                </a:lnTo>
                <a:lnTo>
                  <a:pt x="1006"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7" name="Freeform 17"/>
          <p:cNvSpPr>
            <a:spLocks/>
          </p:cNvSpPr>
          <p:nvPr/>
        </p:nvSpPr>
        <p:spPr bwMode="auto">
          <a:xfrm>
            <a:off x="2270126" y="7183439"/>
            <a:ext cx="2397125" cy="1021292"/>
          </a:xfrm>
          <a:custGeom>
            <a:avLst/>
            <a:gdLst>
              <a:gd name="T0" fmla="*/ 0 w 906"/>
              <a:gd name="T1" fmla="*/ 0 h 386"/>
              <a:gd name="T2" fmla="*/ 905 w 906"/>
              <a:gd name="T3" fmla="*/ 0 h 386"/>
              <a:gd name="T4" fmla="*/ 897 w 906"/>
              <a:gd name="T5" fmla="*/ 42 h 386"/>
              <a:gd name="T6" fmla="*/ 827 w 906"/>
              <a:gd name="T7" fmla="*/ 138 h 386"/>
              <a:gd name="T8" fmla="*/ 827 w 906"/>
              <a:gd name="T9" fmla="*/ 168 h 386"/>
              <a:gd name="T10" fmla="*/ 815 w 906"/>
              <a:gd name="T11" fmla="*/ 198 h 386"/>
              <a:gd name="T12" fmla="*/ 757 w 906"/>
              <a:gd name="T13" fmla="*/ 180 h 386"/>
              <a:gd name="T14" fmla="*/ 737 w 906"/>
              <a:gd name="T15" fmla="*/ 229 h 386"/>
              <a:gd name="T16" fmla="*/ 698 w 906"/>
              <a:gd name="T17" fmla="*/ 258 h 386"/>
              <a:gd name="T18" fmla="*/ 698 w 906"/>
              <a:gd name="T19" fmla="*/ 385 h 386"/>
              <a:gd name="T20" fmla="*/ 0 w 906"/>
              <a:gd name="T21" fmla="*/ 385 h 386"/>
              <a:gd name="T22" fmla="*/ 0 w 906"/>
              <a:gd name="T23"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6" h="386">
                <a:moveTo>
                  <a:pt x="0" y="0"/>
                </a:moveTo>
                <a:lnTo>
                  <a:pt x="905" y="0"/>
                </a:lnTo>
                <a:lnTo>
                  <a:pt x="897" y="42"/>
                </a:lnTo>
                <a:lnTo>
                  <a:pt x="827" y="138"/>
                </a:lnTo>
                <a:lnTo>
                  <a:pt x="827" y="168"/>
                </a:lnTo>
                <a:lnTo>
                  <a:pt x="815" y="198"/>
                </a:lnTo>
                <a:lnTo>
                  <a:pt x="757" y="180"/>
                </a:lnTo>
                <a:lnTo>
                  <a:pt x="737" y="229"/>
                </a:lnTo>
                <a:lnTo>
                  <a:pt x="698" y="258"/>
                </a:lnTo>
                <a:lnTo>
                  <a:pt x="698" y="385"/>
                </a:lnTo>
                <a:lnTo>
                  <a:pt x="0" y="385"/>
                </a:lnTo>
                <a:lnTo>
                  <a:pt x="0" y="0"/>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8" name="Freeform 18"/>
          <p:cNvSpPr>
            <a:spLocks/>
          </p:cNvSpPr>
          <p:nvPr/>
        </p:nvSpPr>
        <p:spPr bwMode="auto">
          <a:xfrm>
            <a:off x="12329584" y="7183438"/>
            <a:ext cx="632355" cy="973667"/>
          </a:xfrm>
          <a:custGeom>
            <a:avLst/>
            <a:gdLst>
              <a:gd name="T0" fmla="*/ 0 w 239"/>
              <a:gd name="T1" fmla="*/ 0 h 368"/>
              <a:gd name="T2" fmla="*/ 238 w 239"/>
              <a:gd name="T3" fmla="*/ 0 h 368"/>
              <a:gd name="T4" fmla="*/ 238 w 239"/>
              <a:gd name="T5" fmla="*/ 367 h 368"/>
              <a:gd name="T6" fmla="*/ 136 w 239"/>
              <a:gd name="T7" fmla="*/ 367 h 368"/>
              <a:gd name="T8" fmla="*/ 0 w 239"/>
              <a:gd name="T9" fmla="*/ 367 h 368"/>
              <a:gd name="T10" fmla="*/ 0 w 239"/>
              <a:gd name="T11" fmla="*/ 0 h 368"/>
            </a:gdLst>
            <a:ahLst/>
            <a:cxnLst>
              <a:cxn ang="0">
                <a:pos x="T0" y="T1"/>
              </a:cxn>
              <a:cxn ang="0">
                <a:pos x="T2" y="T3"/>
              </a:cxn>
              <a:cxn ang="0">
                <a:pos x="T4" y="T5"/>
              </a:cxn>
              <a:cxn ang="0">
                <a:pos x="T6" y="T7"/>
              </a:cxn>
              <a:cxn ang="0">
                <a:pos x="T8" y="T9"/>
              </a:cxn>
              <a:cxn ang="0">
                <a:pos x="T10" y="T11"/>
              </a:cxn>
            </a:cxnLst>
            <a:rect l="0" t="0" r="r" b="b"/>
            <a:pathLst>
              <a:path w="239" h="368">
                <a:moveTo>
                  <a:pt x="0" y="0"/>
                </a:moveTo>
                <a:lnTo>
                  <a:pt x="238" y="0"/>
                </a:lnTo>
                <a:lnTo>
                  <a:pt x="238" y="367"/>
                </a:lnTo>
                <a:lnTo>
                  <a:pt x="136" y="367"/>
                </a:lnTo>
                <a:lnTo>
                  <a:pt x="0" y="367"/>
                </a:lnTo>
                <a:lnTo>
                  <a:pt x="0" y="0"/>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79" name="Freeform 19"/>
          <p:cNvSpPr>
            <a:spLocks/>
          </p:cNvSpPr>
          <p:nvPr/>
        </p:nvSpPr>
        <p:spPr bwMode="auto">
          <a:xfrm>
            <a:off x="12906375" y="2502959"/>
            <a:ext cx="1344083" cy="1148292"/>
          </a:xfrm>
          <a:custGeom>
            <a:avLst/>
            <a:gdLst>
              <a:gd name="T0" fmla="*/ 8 w 508"/>
              <a:gd name="T1" fmla="*/ 0 h 434"/>
              <a:gd name="T2" fmla="*/ 406 w 508"/>
              <a:gd name="T3" fmla="*/ 0 h 434"/>
              <a:gd name="T4" fmla="*/ 417 w 508"/>
              <a:gd name="T5" fmla="*/ 30 h 434"/>
              <a:gd name="T6" fmla="*/ 507 w 508"/>
              <a:gd name="T7" fmla="*/ 30 h 434"/>
              <a:gd name="T8" fmla="*/ 507 w 508"/>
              <a:gd name="T9" fmla="*/ 295 h 434"/>
              <a:gd name="T10" fmla="*/ 507 w 508"/>
              <a:gd name="T11" fmla="*/ 433 h 434"/>
              <a:gd name="T12" fmla="*/ 328 w 508"/>
              <a:gd name="T13" fmla="*/ 433 h 434"/>
              <a:gd name="T14" fmla="*/ 0 w 508"/>
              <a:gd name="T15" fmla="*/ 433 h 434"/>
              <a:gd name="T16" fmla="*/ 0 w 508"/>
              <a:gd name="T17" fmla="*/ 336 h 434"/>
              <a:gd name="T18" fmla="*/ 8 w 508"/>
              <a:gd name="T19"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434">
                <a:moveTo>
                  <a:pt x="8" y="0"/>
                </a:moveTo>
                <a:lnTo>
                  <a:pt x="406" y="0"/>
                </a:lnTo>
                <a:lnTo>
                  <a:pt x="417" y="30"/>
                </a:lnTo>
                <a:lnTo>
                  <a:pt x="507" y="30"/>
                </a:lnTo>
                <a:lnTo>
                  <a:pt x="507" y="295"/>
                </a:lnTo>
                <a:lnTo>
                  <a:pt x="507" y="433"/>
                </a:lnTo>
                <a:lnTo>
                  <a:pt x="328" y="433"/>
                </a:lnTo>
                <a:lnTo>
                  <a:pt x="0" y="433"/>
                </a:lnTo>
                <a:lnTo>
                  <a:pt x="0" y="336"/>
                </a:lnTo>
                <a:lnTo>
                  <a:pt x="8"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0" name="Freeform 20"/>
          <p:cNvSpPr>
            <a:spLocks/>
          </p:cNvSpPr>
          <p:nvPr/>
        </p:nvSpPr>
        <p:spPr bwMode="auto">
          <a:xfrm>
            <a:off x="14845773" y="4127501"/>
            <a:ext cx="746125" cy="1180042"/>
          </a:xfrm>
          <a:custGeom>
            <a:avLst/>
            <a:gdLst>
              <a:gd name="T0" fmla="*/ 281 w 282"/>
              <a:gd name="T1" fmla="*/ 445 h 446"/>
              <a:gd name="T2" fmla="*/ 0 w 282"/>
              <a:gd name="T3" fmla="*/ 445 h 446"/>
              <a:gd name="T4" fmla="*/ 0 w 282"/>
              <a:gd name="T5" fmla="*/ 186 h 446"/>
              <a:gd name="T6" fmla="*/ 0 w 282"/>
              <a:gd name="T7" fmla="*/ 0 h 446"/>
              <a:gd name="T8" fmla="*/ 281 w 282"/>
              <a:gd name="T9" fmla="*/ 0 h 446"/>
              <a:gd name="T10" fmla="*/ 281 w 282"/>
              <a:gd name="T11" fmla="*/ 445 h 446"/>
            </a:gdLst>
            <a:ahLst/>
            <a:cxnLst>
              <a:cxn ang="0">
                <a:pos x="T0" y="T1"/>
              </a:cxn>
              <a:cxn ang="0">
                <a:pos x="T2" y="T3"/>
              </a:cxn>
              <a:cxn ang="0">
                <a:pos x="T4" y="T5"/>
              </a:cxn>
              <a:cxn ang="0">
                <a:pos x="T6" y="T7"/>
              </a:cxn>
              <a:cxn ang="0">
                <a:pos x="T8" y="T9"/>
              </a:cxn>
              <a:cxn ang="0">
                <a:pos x="T10" y="T11"/>
              </a:cxn>
            </a:cxnLst>
            <a:rect l="0" t="0" r="r" b="b"/>
            <a:pathLst>
              <a:path w="282" h="446">
                <a:moveTo>
                  <a:pt x="281" y="445"/>
                </a:moveTo>
                <a:lnTo>
                  <a:pt x="0" y="445"/>
                </a:lnTo>
                <a:lnTo>
                  <a:pt x="0" y="186"/>
                </a:lnTo>
                <a:lnTo>
                  <a:pt x="0" y="0"/>
                </a:lnTo>
                <a:lnTo>
                  <a:pt x="281" y="0"/>
                </a:lnTo>
                <a:lnTo>
                  <a:pt x="281" y="445"/>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1" name="Freeform 21"/>
          <p:cNvSpPr>
            <a:spLocks/>
          </p:cNvSpPr>
          <p:nvPr/>
        </p:nvSpPr>
        <p:spPr bwMode="auto">
          <a:xfrm>
            <a:off x="6757942" y="2788709"/>
            <a:ext cx="2180167" cy="2042583"/>
          </a:xfrm>
          <a:custGeom>
            <a:avLst/>
            <a:gdLst>
              <a:gd name="T0" fmla="*/ 776 w 824"/>
              <a:gd name="T1" fmla="*/ 0 h 772"/>
              <a:gd name="T2" fmla="*/ 815 w 824"/>
              <a:gd name="T3" fmla="*/ 90 h 772"/>
              <a:gd name="T4" fmla="*/ 784 w 824"/>
              <a:gd name="T5" fmla="*/ 156 h 772"/>
              <a:gd name="T6" fmla="*/ 823 w 824"/>
              <a:gd name="T7" fmla="*/ 228 h 772"/>
              <a:gd name="T8" fmla="*/ 784 w 824"/>
              <a:gd name="T9" fmla="*/ 397 h 772"/>
              <a:gd name="T10" fmla="*/ 815 w 824"/>
              <a:gd name="T11" fmla="*/ 464 h 772"/>
              <a:gd name="T12" fmla="*/ 796 w 824"/>
              <a:gd name="T13" fmla="*/ 475 h 772"/>
              <a:gd name="T14" fmla="*/ 745 w 824"/>
              <a:gd name="T15" fmla="*/ 446 h 772"/>
              <a:gd name="T16" fmla="*/ 726 w 824"/>
              <a:gd name="T17" fmla="*/ 475 h 772"/>
              <a:gd name="T18" fmla="*/ 714 w 824"/>
              <a:gd name="T19" fmla="*/ 536 h 772"/>
              <a:gd name="T20" fmla="*/ 734 w 824"/>
              <a:gd name="T21" fmla="*/ 602 h 772"/>
              <a:gd name="T22" fmla="*/ 726 w 824"/>
              <a:gd name="T23" fmla="*/ 632 h 772"/>
              <a:gd name="T24" fmla="*/ 686 w 824"/>
              <a:gd name="T25" fmla="*/ 662 h 772"/>
              <a:gd name="T26" fmla="*/ 636 w 824"/>
              <a:gd name="T27" fmla="*/ 722 h 772"/>
              <a:gd name="T28" fmla="*/ 605 w 824"/>
              <a:gd name="T29" fmla="*/ 722 h 772"/>
              <a:gd name="T30" fmla="*/ 546 w 824"/>
              <a:gd name="T31" fmla="*/ 662 h 772"/>
              <a:gd name="T32" fmla="*/ 515 w 824"/>
              <a:gd name="T33" fmla="*/ 674 h 772"/>
              <a:gd name="T34" fmla="*/ 515 w 824"/>
              <a:gd name="T35" fmla="*/ 722 h 772"/>
              <a:gd name="T36" fmla="*/ 386 w 824"/>
              <a:gd name="T37" fmla="*/ 722 h 772"/>
              <a:gd name="T38" fmla="*/ 316 w 824"/>
              <a:gd name="T39" fmla="*/ 771 h 772"/>
              <a:gd name="T40" fmla="*/ 238 w 824"/>
              <a:gd name="T41" fmla="*/ 752 h 772"/>
              <a:gd name="T42" fmla="*/ 238 w 824"/>
              <a:gd name="T43" fmla="*/ 494 h 772"/>
              <a:gd name="T44" fmla="*/ 0 w 824"/>
              <a:gd name="T45" fmla="*/ 494 h 772"/>
              <a:gd name="T46" fmla="*/ 20 w 824"/>
              <a:gd name="T47" fmla="*/ 0 h 772"/>
              <a:gd name="T48" fmla="*/ 776 w 824"/>
              <a:gd name="T49" fmla="*/ 0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4" h="772">
                <a:moveTo>
                  <a:pt x="776" y="0"/>
                </a:moveTo>
                <a:lnTo>
                  <a:pt x="815" y="90"/>
                </a:lnTo>
                <a:lnTo>
                  <a:pt x="784" y="156"/>
                </a:lnTo>
                <a:lnTo>
                  <a:pt x="823" y="228"/>
                </a:lnTo>
                <a:lnTo>
                  <a:pt x="784" y="397"/>
                </a:lnTo>
                <a:lnTo>
                  <a:pt x="815" y="464"/>
                </a:lnTo>
                <a:lnTo>
                  <a:pt x="796" y="475"/>
                </a:lnTo>
                <a:lnTo>
                  <a:pt x="745" y="446"/>
                </a:lnTo>
                <a:lnTo>
                  <a:pt x="726" y="475"/>
                </a:lnTo>
                <a:lnTo>
                  <a:pt x="714" y="536"/>
                </a:lnTo>
                <a:lnTo>
                  <a:pt x="734" y="602"/>
                </a:lnTo>
                <a:lnTo>
                  <a:pt x="726" y="632"/>
                </a:lnTo>
                <a:lnTo>
                  <a:pt x="686" y="662"/>
                </a:lnTo>
                <a:lnTo>
                  <a:pt x="636" y="722"/>
                </a:lnTo>
                <a:lnTo>
                  <a:pt x="605" y="722"/>
                </a:lnTo>
                <a:lnTo>
                  <a:pt x="546" y="662"/>
                </a:lnTo>
                <a:lnTo>
                  <a:pt x="515" y="674"/>
                </a:lnTo>
                <a:lnTo>
                  <a:pt x="515" y="722"/>
                </a:lnTo>
                <a:lnTo>
                  <a:pt x="386" y="722"/>
                </a:lnTo>
                <a:lnTo>
                  <a:pt x="316" y="771"/>
                </a:lnTo>
                <a:lnTo>
                  <a:pt x="238" y="752"/>
                </a:lnTo>
                <a:lnTo>
                  <a:pt x="238" y="494"/>
                </a:lnTo>
                <a:lnTo>
                  <a:pt x="0" y="494"/>
                </a:lnTo>
                <a:lnTo>
                  <a:pt x="20" y="0"/>
                </a:lnTo>
                <a:lnTo>
                  <a:pt x="776"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2" name="Freeform 22"/>
          <p:cNvSpPr>
            <a:spLocks/>
          </p:cNvSpPr>
          <p:nvPr/>
        </p:nvSpPr>
        <p:spPr bwMode="auto">
          <a:xfrm>
            <a:off x="11639022" y="8154458"/>
            <a:ext cx="1053042" cy="814917"/>
          </a:xfrm>
          <a:custGeom>
            <a:avLst/>
            <a:gdLst>
              <a:gd name="T0" fmla="*/ 261 w 398"/>
              <a:gd name="T1" fmla="*/ 0 h 308"/>
              <a:gd name="T2" fmla="*/ 397 w 398"/>
              <a:gd name="T3" fmla="*/ 0 h 308"/>
              <a:gd name="T4" fmla="*/ 397 w 398"/>
              <a:gd name="T5" fmla="*/ 307 h 308"/>
              <a:gd name="T6" fmla="*/ 0 w 398"/>
              <a:gd name="T7" fmla="*/ 120 h 308"/>
              <a:gd name="T8" fmla="*/ 0 w 398"/>
              <a:gd name="T9" fmla="*/ 0 h 308"/>
              <a:gd name="T10" fmla="*/ 261 w 398"/>
              <a:gd name="T11" fmla="*/ 0 h 308"/>
            </a:gdLst>
            <a:ahLst/>
            <a:cxnLst>
              <a:cxn ang="0">
                <a:pos x="T0" y="T1"/>
              </a:cxn>
              <a:cxn ang="0">
                <a:pos x="T2" y="T3"/>
              </a:cxn>
              <a:cxn ang="0">
                <a:pos x="T4" y="T5"/>
              </a:cxn>
              <a:cxn ang="0">
                <a:pos x="T6" y="T7"/>
              </a:cxn>
              <a:cxn ang="0">
                <a:pos x="T8" y="T9"/>
              </a:cxn>
              <a:cxn ang="0">
                <a:pos x="T10" y="T11"/>
              </a:cxn>
            </a:cxnLst>
            <a:rect l="0" t="0" r="r" b="b"/>
            <a:pathLst>
              <a:path w="398" h="308">
                <a:moveTo>
                  <a:pt x="261" y="0"/>
                </a:moveTo>
                <a:lnTo>
                  <a:pt x="397" y="0"/>
                </a:lnTo>
                <a:lnTo>
                  <a:pt x="397" y="307"/>
                </a:lnTo>
                <a:lnTo>
                  <a:pt x="0" y="120"/>
                </a:lnTo>
                <a:lnTo>
                  <a:pt x="0" y="0"/>
                </a:lnTo>
                <a:lnTo>
                  <a:pt x="261" y="0"/>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3" name="Freeform 23"/>
          <p:cNvSpPr>
            <a:spLocks/>
          </p:cNvSpPr>
          <p:nvPr/>
        </p:nvSpPr>
        <p:spPr bwMode="auto">
          <a:xfrm>
            <a:off x="9906000" y="2471208"/>
            <a:ext cx="1714500" cy="923397"/>
          </a:xfrm>
          <a:custGeom>
            <a:avLst/>
            <a:gdLst>
              <a:gd name="T0" fmla="*/ 647 w 648"/>
              <a:gd name="T1" fmla="*/ 348 h 349"/>
              <a:gd name="T2" fmla="*/ 78 w 648"/>
              <a:gd name="T3" fmla="*/ 348 h 349"/>
              <a:gd name="T4" fmla="*/ 0 w 648"/>
              <a:gd name="T5" fmla="*/ 348 h 349"/>
              <a:gd name="T6" fmla="*/ 0 w 648"/>
              <a:gd name="T7" fmla="*/ 0 h 349"/>
              <a:gd name="T8" fmla="*/ 647 w 648"/>
              <a:gd name="T9" fmla="*/ 0 h 349"/>
              <a:gd name="T10" fmla="*/ 647 w 648"/>
              <a:gd name="T11" fmla="*/ 348 h 349"/>
            </a:gdLst>
            <a:ahLst/>
            <a:cxnLst>
              <a:cxn ang="0">
                <a:pos x="T0" y="T1"/>
              </a:cxn>
              <a:cxn ang="0">
                <a:pos x="T2" y="T3"/>
              </a:cxn>
              <a:cxn ang="0">
                <a:pos x="T4" y="T5"/>
              </a:cxn>
              <a:cxn ang="0">
                <a:pos x="T6" y="T7"/>
              </a:cxn>
              <a:cxn ang="0">
                <a:pos x="T8" y="T9"/>
              </a:cxn>
              <a:cxn ang="0">
                <a:pos x="T10" y="T11"/>
              </a:cxn>
            </a:cxnLst>
            <a:rect l="0" t="0" r="r" b="b"/>
            <a:pathLst>
              <a:path w="648" h="349">
                <a:moveTo>
                  <a:pt x="647" y="348"/>
                </a:moveTo>
                <a:lnTo>
                  <a:pt x="78" y="348"/>
                </a:lnTo>
                <a:lnTo>
                  <a:pt x="0" y="348"/>
                </a:lnTo>
                <a:lnTo>
                  <a:pt x="0" y="0"/>
                </a:lnTo>
                <a:lnTo>
                  <a:pt x="647" y="0"/>
                </a:lnTo>
                <a:lnTo>
                  <a:pt x="647" y="348"/>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4" name="Freeform 24"/>
          <p:cNvSpPr>
            <a:spLocks/>
          </p:cNvSpPr>
          <p:nvPr/>
        </p:nvSpPr>
        <p:spPr bwMode="auto">
          <a:xfrm>
            <a:off x="2270126" y="8202083"/>
            <a:ext cx="1849438" cy="1291167"/>
          </a:xfrm>
          <a:custGeom>
            <a:avLst/>
            <a:gdLst>
              <a:gd name="T0" fmla="*/ 0 w 699"/>
              <a:gd name="T1" fmla="*/ 487 h 488"/>
              <a:gd name="T2" fmla="*/ 0 w 699"/>
              <a:gd name="T3" fmla="*/ 0 h 488"/>
              <a:gd name="T4" fmla="*/ 698 w 699"/>
              <a:gd name="T5" fmla="*/ 0 h 488"/>
              <a:gd name="T6" fmla="*/ 698 w 699"/>
              <a:gd name="T7" fmla="*/ 487 h 488"/>
              <a:gd name="T8" fmla="*/ 0 w 699"/>
              <a:gd name="T9" fmla="*/ 487 h 488"/>
            </a:gdLst>
            <a:ahLst/>
            <a:cxnLst>
              <a:cxn ang="0">
                <a:pos x="T0" y="T1"/>
              </a:cxn>
              <a:cxn ang="0">
                <a:pos x="T2" y="T3"/>
              </a:cxn>
              <a:cxn ang="0">
                <a:pos x="T4" y="T5"/>
              </a:cxn>
              <a:cxn ang="0">
                <a:pos x="T6" y="T7"/>
              </a:cxn>
              <a:cxn ang="0">
                <a:pos x="T8" y="T9"/>
              </a:cxn>
            </a:cxnLst>
            <a:rect l="0" t="0" r="r" b="b"/>
            <a:pathLst>
              <a:path w="699" h="488">
                <a:moveTo>
                  <a:pt x="0" y="487"/>
                </a:moveTo>
                <a:lnTo>
                  <a:pt x="0" y="0"/>
                </a:lnTo>
                <a:lnTo>
                  <a:pt x="698" y="0"/>
                </a:lnTo>
                <a:lnTo>
                  <a:pt x="698" y="487"/>
                </a:lnTo>
                <a:lnTo>
                  <a:pt x="0" y="487"/>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5" name="Freeform 25"/>
          <p:cNvSpPr>
            <a:spLocks/>
          </p:cNvSpPr>
          <p:nvPr/>
        </p:nvSpPr>
        <p:spPr bwMode="auto">
          <a:xfrm>
            <a:off x="10112376" y="3391959"/>
            <a:ext cx="1529292" cy="992188"/>
          </a:xfrm>
          <a:custGeom>
            <a:avLst/>
            <a:gdLst>
              <a:gd name="T0" fmla="*/ 577 w 578"/>
              <a:gd name="T1" fmla="*/ 0 h 375"/>
              <a:gd name="T2" fmla="*/ 577 w 578"/>
              <a:gd name="T3" fmla="*/ 374 h 375"/>
              <a:gd name="T4" fmla="*/ 179 w 578"/>
              <a:gd name="T5" fmla="*/ 374 h 375"/>
              <a:gd name="T6" fmla="*/ 0 w 578"/>
              <a:gd name="T7" fmla="*/ 374 h 375"/>
              <a:gd name="T8" fmla="*/ 0 w 578"/>
              <a:gd name="T9" fmla="*/ 0 h 375"/>
              <a:gd name="T10" fmla="*/ 569 w 578"/>
              <a:gd name="T11" fmla="*/ 0 h 375"/>
              <a:gd name="T12" fmla="*/ 577 w 578"/>
              <a:gd name="T13" fmla="*/ 0 h 375"/>
            </a:gdLst>
            <a:ahLst/>
            <a:cxnLst>
              <a:cxn ang="0">
                <a:pos x="T0" y="T1"/>
              </a:cxn>
              <a:cxn ang="0">
                <a:pos x="T2" y="T3"/>
              </a:cxn>
              <a:cxn ang="0">
                <a:pos x="T4" y="T5"/>
              </a:cxn>
              <a:cxn ang="0">
                <a:pos x="T6" y="T7"/>
              </a:cxn>
              <a:cxn ang="0">
                <a:pos x="T8" y="T9"/>
              </a:cxn>
              <a:cxn ang="0">
                <a:pos x="T10" y="T11"/>
              </a:cxn>
              <a:cxn ang="0">
                <a:pos x="T12" y="T13"/>
              </a:cxn>
            </a:cxnLst>
            <a:rect l="0" t="0" r="r" b="b"/>
            <a:pathLst>
              <a:path w="578" h="375">
                <a:moveTo>
                  <a:pt x="577" y="0"/>
                </a:moveTo>
                <a:lnTo>
                  <a:pt x="577" y="374"/>
                </a:lnTo>
                <a:lnTo>
                  <a:pt x="179" y="374"/>
                </a:lnTo>
                <a:lnTo>
                  <a:pt x="0" y="374"/>
                </a:lnTo>
                <a:lnTo>
                  <a:pt x="0" y="0"/>
                </a:lnTo>
                <a:lnTo>
                  <a:pt x="569" y="0"/>
                </a:lnTo>
                <a:lnTo>
                  <a:pt x="577"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6" name="Freeform 26"/>
          <p:cNvSpPr>
            <a:spLocks/>
          </p:cNvSpPr>
          <p:nvPr/>
        </p:nvSpPr>
        <p:spPr bwMode="auto">
          <a:xfrm>
            <a:off x="14247814" y="3201459"/>
            <a:ext cx="1344083" cy="928688"/>
          </a:xfrm>
          <a:custGeom>
            <a:avLst/>
            <a:gdLst>
              <a:gd name="T0" fmla="*/ 507 w 508"/>
              <a:gd name="T1" fmla="*/ 13 h 351"/>
              <a:gd name="T2" fmla="*/ 507 w 508"/>
              <a:gd name="T3" fmla="*/ 350 h 351"/>
              <a:gd name="T4" fmla="*/ 226 w 508"/>
              <a:gd name="T5" fmla="*/ 350 h 351"/>
              <a:gd name="T6" fmla="*/ 226 w 508"/>
              <a:gd name="T7" fmla="*/ 169 h 351"/>
              <a:gd name="T8" fmla="*/ 0 w 508"/>
              <a:gd name="T9" fmla="*/ 169 h 351"/>
              <a:gd name="T10" fmla="*/ 0 w 508"/>
              <a:gd name="T11" fmla="*/ 31 h 351"/>
              <a:gd name="T12" fmla="*/ 148 w 508"/>
              <a:gd name="T13" fmla="*/ 31 h 351"/>
              <a:gd name="T14" fmla="*/ 148 w 508"/>
              <a:gd name="T15" fmla="*/ 0 h 351"/>
              <a:gd name="T16" fmla="*/ 495 w 508"/>
              <a:gd name="T17" fmla="*/ 0 h 351"/>
              <a:gd name="T18" fmla="*/ 507 w 508"/>
              <a:gd name="T19" fmla="*/ 13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8" h="351">
                <a:moveTo>
                  <a:pt x="507" y="13"/>
                </a:moveTo>
                <a:lnTo>
                  <a:pt x="507" y="350"/>
                </a:lnTo>
                <a:lnTo>
                  <a:pt x="226" y="350"/>
                </a:lnTo>
                <a:lnTo>
                  <a:pt x="226" y="169"/>
                </a:lnTo>
                <a:lnTo>
                  <a:pt x="0" y="169"/>
                </a:lnTo>
                <a:lnTo>
                  <a:pt x="0" y="31"/>
                </a:lnTo>
                <a:lnTo>
                  <a:pt x="148" y="31"/>
                </a:lnTo>
                <a:lnTo>
                  <a:pt x="148" y="0"/>
                </a:lnTo>
                <a:lnTo>
                  <a:pt x="495" y="0"/>
                </a:lnTo>
                <a:lnTo>
                  <a:pt x="507" y="13"/>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7" name="Freeform 27"/>
          <p:cNvSpPr>
            <a:spLocks/>
          </p:cNvSpPr>
          <p:nvPr/>
        </p:nvSpPr>
        <p:spPr bwMode="auto">
          <a:xfrm>
            <a:off x="10194397" y="8154459"/>
            <a:ext cx="1817687" cy="1338792"/>
          </a:xfrm>
          <a:custGeom>
            <a:avLst/>
            <a:gdLst>
              <a:gd name="T0" fmla="*/ 0 w 687"/>
              <a:gd name="T1" fmla="*/ 505 h 506"/>
              <a:gd name="T2" fmla="*/ 0 w 687"/>
              <a:gd name="T3" fmla="*/ 0 h 506"/>
              <a:gd name="T4" fmla="*/ 148 w 687"/>
              <a:gd name="T5" fmla="*/ 0 h 506"/>
              <a:gd name="T6" fmla="*/ 167 w 687"/>
              <a:gd name="T7" fmla="*/ 48 h 506"/>
              <a:gd name="T8" fmla="*/ 237 w 687"/>
              <a:gd name="T9" fmla="*/ 60 h 506"/>
              <a:gd name="T10" fmla="*/ 308 w 687"/>
              <a:gd name="T11" fmla="*/ 186 h 506"/>
              <a:gd name="T12" fmla="*/ 366 w 687"/>
              <a:gd name="T13" fmla="*/ 228 h 506"/>
              <a:gd name="T14" fmla="*/ 429 w 687"/>
              <a:gd name="T15" fmla="*/ 259 h 506"/>
              <a:gd name="T16" fmla="*/ 448 w 687"/>
              <a:gd name="T17" fmla="*/ 355 h 506"/>
              <a:gd name="T18" fmla="*/ 507 w 687"/>
              <a:gd name="T19" fmla="*/ 355 h 506"/>
              <a:gd name="T20" fmla="*/ 557 w 687"/>
              <a:gd name="T21" fmla="*/ 427 h 506"/>
              <a:gd name="T22" fmla="*/ 647 w 687"/>
              <a:gd name="T23" fmla="*/ 445 h 506"/>
              <a:gd name="T24" fmla="*/ 686 w 687"/>
              <a:gd name="T25" fmla="*/ 505 h 506"/>
              <a:gd name="T26" fmla="*/ 0 w 687"/>
              <a:gd name="T27" fmla="*/ 50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7" h="506">
                <a:moveTo>
                  <a:pt x="0" y="505"/>
                </a:moveTo>
                <a:lnTo>
                  <a:pt x="0" y="0"/>
                </a:lnTo>
                <a:lnTo>
                  <a:pt x="148" y="0"/>
                </a:lnTo>
                <a:lnTo>
                  <a:pt x="167" y="48"/>
                </a:lnTo>
                <a:lnTo>
                  <a:pt x="237" y="60"/>
                </a:lnTo>
                <a:lnTo>
                  <a:pt x="308" y="186"/>
                </a:lnTo>
                <a:lnTo>
                  <a:pt x="366" y="228"/>
                </a:lnTo>
                <a:lnTo>
                  <a:pt x="429" y="259"/>
                </a:lnTo>
                <a:lnTo>
                  <a:pt x="448" y="355"/>
                </a:lnTo>
                <a:lnTo>
                  <a:pt x="507" y="355"/>
                </a:lnTo>
                <a:lnTo>
                  <a:pt x="557" y="427"/>
                </a:lnTo>
                <a:lnTo>
                  <a:pt x="647" y="445"/>
                </a:lnTo>
                <a:lnTo>
                  <a:pt x="686" y="505"/>
                </a:lnTo>
                <a:lnTo>
                  <a:pt x="0" y="505"/>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8" name="Freeform 28"/>
          <p:cNvSpPr>
            <a:spLocks/>
          </p:cNvSpPr>
          <p:nvPr/>
        </p:nvSpPr>
        <p:spPr bwMode="auto">
          <a:xfrm>
            <a:off x="5849938" y="4778376"/>
            <a:ext cx="1682750" cy="2039938"/>
          </a:xfrm>
          <a:custGeom>
            <a:avLst/>
            <a:gdLst>
              <a:gd name="T0" fmla="*/ 628 w 636"/>
              <a:gd name="T1" fmla="*/ 770 h 771"/>
              <a:gd name="T2" fmla="*/ 635 w 636"/>
              <a:gd name="T3" fmla="*/ 752 h 771"/>
              <a:gd name="T4" fmla="*/ 635 w 636"/>
              <a:gd name="T5" fmla="*/ 584 h 771"/>
              <a:gd name="T6" fmla="*/ 558 w 636"/>
              <a:gd name="T7" fmla="*/ 584 h 771"/>
              <a:gd name="T8" fmla="*/ 565 w 636"/>
              <a:gd name="T9" fmla="*/ 60 h 771"/>
              <a:gd name="T10" fmla="*/ 577 w 636"/>
              <a:gd name="T11" fmla="*/ 48 h 771"/>
              <a:gd name="T12" fmla="*/ 577 w 636"/>
              <a:gd name="T13" fmla="*/ 0 h 771"/>
              <a:gd name="T14" fmla="*/ 565 w 636"/>
              <a:gd name="T15" fmla="*/ 19 h 771"/>
              <a:gd name="T16" fmla="*/ 519 w 636"/>
              <a:gd name="T17" fmla="*/ 48 h 771"/>
              <a:gd name="T18" fmla="*/ 456 w 636"/>
              <a:gd name="T19" fmla="*/ 60 h 771"/>
              <a:gd name="T20" fmla="*/ 437 w 636"/>
              <a:gd name="T21" fmla="*/ 60 h 771"/>
              <a:gd name="T22" fmla="*/ 417 w 636"/>
              <a:gd name="T23" fmla="*/ 91 h 771"/>
              <a:gd name="T24" fmla="*/ 379 w 636"/>
              <a:gd name="T25" fmla="*/ 91 h 771"/>
              <a:gd name="T26" fmla="*/ 367 w 636"/>
              <a:gd name="T27" fmla="*/ 126 h 771"/>
              <a:gd name="T28" fmla="*/ 339 w 636"/>
              <a:gd name="T29" fmla="*/ 139 h 771"/>
              <a:gd name="T30" fmla="*/ 339 w 636"/>
              <a:gd name="T31" fmla="*/ 157 h 771"/>
              <a:gd name="T32" fmla="*/ 320 w 636"/>
              <a:gd name="T33" fmla="*/ 187 h 771"/>
              <a:gd name="T34" fmla="*/ 257 w 636"/>
              <a:gd name="T35" fmla="*/ 169 h 771"/>
              <a:gd name="T36" fmla="*/ 250 w 636"/>
              <a:gd name="T37" fmla="*/ 157 h 771"/>
              <a:gd name="T38" fmla="*/ 230 w 636"/>
              <a:gd name="T39" fmla="*/ 157 h 771"/>
              <a:gd name="T40" fmla="*/ 219 w 636"/>
              <a:gd name="T41" fmla="*/ 169 h 771"/>
              <a:gd name="T42" fmla="*/ 179 w 636"/>
              <a:gd name="T43" fmla="*/ 187 h 771"/>
              <a:gd name="T44" fmla="*/ 129 w 636"/>
              <a:gd name="T45" fmla="*/ 217 h 771"/>
              <a:gd name="T46" fmla="*/ 51 w 636"/>
              <a:gd name="T47" fmla="*/ 217 h 771"/>
              <a:gd name="T48" fmla="*/ 0 w 636"/>
              <a:gd name="T49" fmla="*/ 229 h 771"/>
              <a:gd name="T50" fmla="*/ 0 w 636"/>
              <a:gd name="T51" fmla="*/ 770 h 771"/>
              <a:gd name="T52" fmla="*/ 628 w 636"/>
              <a:gd name="T53" fmla="*/ 770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6" h="771">
                <a:moveTo>
                  <a:pt x="628" y="770"/>
                </a:moveTo>
                <a:lnTo>
                  <a:pt x="635" y="752"/>
                </a:lnTo>
                <a:lnTo>
                  <a:pt x="635" y="584"/>
                </a:lnTo>
                <a:lnTo>
                  <a:pt x="558" y="584"/>
                </a:lnTo>
                <a:lnTo>
                  <a:pt x="565" y="60"/>
                </a:lnTo>
                <a:lnTo>
                  <a:pt x="577" y="48"/>
                </a:lnTo>
                <a:lnTo>
                  <a:pt x="577" y="0"/>
                </a:lnTo>
                <a:lnTo>
                  <a:pt x="565" y="19"/>
                </a:lnTo>
                <a:lnTo>
                  <a:pt x="519" y="48"/>
                </a:lnTo>
                <a:lnTo>
                  <a:pt x="456" y="60"/>
                </a:lnTo>
                <a:lnTo>
                  <a:pt x="437" y="60"/>
                </a:lnTo>
                <a:lnTo>
                  <a:pt x="417" y="91"/>
                </a:lnTo>
                <a:lnTo>
                  <a:pt x="379" y="91"/>
                </a:lnTo>
                <a:lnTo>
                  <a:pt x="367" y="126"/>
                </a:lnTo>
                <a:lnTo>
                  <a:pt x="339" y="139"/>
                </a:lnTo>
                <a:lnTo>
                  <a:pt x="339" y="157"/>
                </a:lnTo>
                <a:lnTo>
                  <a:pt x="320" y="187"/>
                </a:lnTo>
                <a:lnTo>
                  <a:pt x="257" y="169"/>
                </a:lnTo>
                <a:lnTo>
                  <a:pt x="250" y="157"/>
                </a:lnTo>
                <a:lnTo>
                  <a:pt x="230" y="157"/>
                </a:lnTo>
                <a:lnTo>
                  <a:pt x="219" y="169"/>
                </a:lnTo>
                <a:lnTo>
                  <a:pt x="179" y="187"/>
                </a:lnTo>
                <a:lnTo>
                  <a:pt x="129" y="217"/>
                </a:lnTo>
                <a:lnTo>
                  <a:pt x="51" y="217"/>
                </a:lnTo>
                <a:lnTo>
                  <a:pt x="0" y="229"/>
                </a:lnTo>
                <a:lnTo>
                  <a:pt x="0" y="770"/>
                </a:lnTo>
                <a:lnTo>
                  <a:pt x="628" y="77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89" name="Freeform 29"/>
          <p:cNvSpPr>
            <a:spLocks/>
          </p:cNvSpPr>
          <p:nvPr/>
        </p:nvSpPr>
        <p:spPr bwMode="auto">
          <a:xfrm>
            <a:off x="13774209" y="4619625"/>
            <a:ext cx="1074208" cy="687917"/>
          </a:xfrm>
          <a:custGeom>
            <a:avLst/>
            <a:gdLst>
              <a:gd name="T0" fmla="*/ 249 w 406"/>
              <a:gd name="T1" fmla="*/ 259 h 260"/>
              <a:gd name="T2" fmla="*/ 0 w 406"/>
              <a:gd name="T3" fmla="*/ 259 h 260"/>
              <a:gd name="T4" fmla="*/ 0 w 406"/>
              <a:gd name="T5" fmla="*/ 0 h 260"/>
              <a:gd name="T6" fmla="*/ 405 w 406"/>
              <a:gd name="T7" fmla="*/ 0 h 260"/>
              <a:gd name="T8" fmla="*/ 405 w 406"/>
              <a:gd name="T9" fmla="*/ 259 h 260"/>
              <a:gd name="T10" fmla="*/ 249 w 406"/>
              <a:gd name="T11" fmla="*/ 259 h 260"/>
            </a:gdLst>
            <a:ahLst/>
            <a:cxnLst>
              <a:cxn ang="0">
                <a:pos x="T0" y="T1"/>
              </a:cxn>
              <a:cxn ang="0">
                <a:pos x="T2" y="T3"/>
              </a:cxn>
              <a:cxn ang="0">
                <a:pos x="T4" y="T5"/>
              </a:cxn>
              <a:cxn ang="0">
                <a:pos x="T6" y="T7"/>
              </a:cxn>
              <a:cxn ang="0">
                <a:pos x="T8" y="T9"/>
              </a:cxn>
              <a:cxn ang="0">
                <a:pos x="T10" y="T11"/>
              </a:cxn>
            </a:cxnLst>
            <a:rect l="0" t="0" r="r" b="b"/>
            <a:pathLst>
              <a:path w="406" h="260">
                <a:moveTo>
                  <a:pt x="249" y="259"/>
                </a:moveTo>
                <a:lnTo>
                  <a:pt x="0" y="259"/>
                </a:lnTo>
                <a:lnTo>
                  <a:pt x="0" y="0"/>
                </a:lnTo>
                <a:lnTo>
                  <a:pt x="405" y="0"/>
                </a:lnTo>
                <a:lnTo>
                  <a:pt x="405" y="259"/>
                </a:lnTo>
                <a:lnTo>
                  <a:pt x="249" y="259"/>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0" name="Freeform 30"/>
          <p:cNvSpPr>
            <a:spLocks/>
          </p:cNvSpPr>
          <p:nvPr/>
        </p:nvSpPr>
        <p:spPr bwMode="auto">
          <a:xfrm>
            <a:off x="10585980" y="4381500"/>
            <a:ext cx="1055687" cy="1865313"/>
          </a:xfrm>
          <a:custGeom>
            <a:avLst/>
            <a:gdLst>
              <a:gd name="T0" fmla="*/ 398 w 399"/>
              <a:gd name="T1" fmla="*/ 704 h 705"/>
              <a:gd name="T2" fmla="*/ 261 w 399"/>
              <a:gd name="T3" fmla="*/ 704 h 705"/>
              <a:gd name="T4" fmla="*/ 11 w 399"/>
              <a:gd name="T5" fmla="*/ 704 h 705"/>
              <a:gd name="T6" fmla="*/ 0 w 399"/>
              <a:gd name="T7" fmla="*/ 0 h 705"/>
              <a:gd name="T8" fmla="*/ 398 w 399"/>
              <a:gd name="T9" fmla="*/ 0 h 705"/>
              <a:gd name="T10" fmla="*/ 398 w 399"/>
              <a:gd name="T11" fmla="*/ 259 h 705"/>
              <a:gd name="T12" fmla="*/ 398 w 399"/>
              <a:gd name="T13" fmla="*/ 704 h 705"/>
            </a:gdLst>
            <a:ahLst/>
            <a:cxnLst>
              <a:cxn ang="0">
                <a:pos x="T0" y="T1"/>
              </a:cxn>
              <a:cxn ang="0">
                <a:pos x="T2" y="T3"/>
              </a:cxn>
              <a:cxn ang="0">
                <a:pos x="T4" y="T5"/>
              </a:cxn>
              <a:cxn ang="0">
                <a:pos x="T6" y="T7"/>
              </a:cxn>
              <a:cxn ang="0">
                <a:pos x="T8" y="T9"/>
              </a:cxn>
              <a:cxn ang="0">
                <a:pos x="T10" y="T11"/>
              </a:cxn>
              <a:cxn ang="0">
                <a:pos x="T12" y="T13"/>
              </a:cxn>
            </a:cxnLst>
            <a:rect l="0" t="0" r="r" b="b"/>
            <a:pathLst>
              <a:path w="399" h="705">
                <a:moveTo>
                  <a:pt x="398" y="704"/>
                </a:moveTo>
                <a:lnTo>
                  <a:pt x="261" y="704"/>
                </a:lnTo>
                <a:lnTo>
                  <a:pt x="11" y="704"/>
                </a:lnTo>
                <a:lnTo>
                  <a:pt x="0" y="0"/>
                </a:lnTo>
                <a:lnTo>
                  <a:pt x="398" y="0"/>
                </a:lnTo>
                <a:lnTo>
                  <a:pt x="398" y="259"/>
                </a:lnTo>
                <a:lnTo>
                  <a:pt x="398" y="704"/>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1" name="Freeform 31"/>
          <p:cNvSpPr>
            <a:spLocks/>
          </p:cNvSpPr>
          <p:nvPr/>
        </p:nvSpPr>
        <p:spPr bwMode="auto">
          <a:xfrm>
            <a:off x="12959293" y="7183438"/>
            <a:ext cx="632355" cy="973667"/>
          </a:xfrm>
          <a:custGeom>
            <a:avLst/>
            <a:gdLst>
              <a:gd name="T0" fmla="*/ 0 w 239"/>
              <a:gd name="T1" fmla="*/ 0 h 368"/>
              <a:gd name="T2" fmla="*/ 70 w 239"/>
              <a:gd name="T3" fmla="*/ 12 h 368"/>
              <a:gd name="T4" fmla="*/ 238 w 239"/>
              <a:gd name="T5" fmla="*/ 12 h 368"/>
              <a:gd name="T6" fmla="*/ 238 w 239"/>
              <a:gd name="T7" fmla="*/ 367 h 368"/>
              <a:gd name="T8" fmla="*/ 0 w 239"/>
              <a:gd name="T9" fmla="*/ 367 h 368"/>
              <a:gd name="T10" fmla="*/ 0 w 239"/>
              <a:gd name="T11" fmla="*/ 0 h 368"/>
            </a:gdLst>
            <a:ahLst/>
            <a:cxnLst>
              <a:cxn ang="0">
                <a:pos x="T0" y="T1"/>
              </a:cxn>
              <a:cxn ang="0">
                <a:pos x="T2" y="T3"/>
              </a:cxn>
              <a:cxn ang="0">
                <a:pos x="T4" y="T5"/>
              </a:cxn>
              <a:cxn ang="0">
                <a:pos x="T6" y="T7"/>
              </a:cxn>
              <a:cxn ang="0">
                <a:pos x="T8" y="T9"/>
              </a:cxn>
              <a:cxn ang="0">
                <a:pos x="T10" y="T11"/>
              </a:cxn>
            </a:cxnLst>
            <a:rect l="0" t="0" r="r" b="b"/>
            <a:pathLst>
              <a:path w="239" h="368">
                <a:moveTo>
                  <a:pt x="0" y="0"/>
                </a:moveTo>
                <a:lnTo>
                  <a:pt x="70" y="12"/>
                </a:lnTo>
                <a:lnTo>
                  <a:pt x="238" y="12"/>
                </a:lnTo>
                <a:lnTo>
                  <a:pt x="238" y="367"/>
                </a:lnTo>
                <a:lnTo>
                  <a:pt x="0" y="367"/>
                </a:lnTo>
                <a:lnTo>
                  <a:pt x="0" y="0"/>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2" name="Freeform 32"/>
          <p:cNvSpPr>
            <a:spLocks/>
          </p:cNvSpPr>
          <p:nvPr/>
        </p:nvSpPr>
        <p:spPr bwMode="auto">
          <a:xfrm>
            <a:off x="2270126" y="1529293"/>
            <a:ext cx="1952625" cy="1963208"/>
          </a:xfrm>
          <a:custGeom>
            <a:avLst/>
            <a:gdLst>
              <a:gd name="T0" fmla="*/ 0 w 738"/>
              <a:gd name="T1" fmla="*/ 0 h 742"/>
              <a:gd name="T2" fmla="*/ 737 w 738"/>
              <a:gd name="T3" fmla="*/ 0 h 742"/>
              <a:gd name="T4" fmla="*/ 726 w 738"/>
              <a:gd name="T5" fmla="*/ 741 h 742"/>
              <a:gd name="T6" fmla="*/ 12 w 738"/>
              <a:gd name="T7" fmla="*/ 741 h 742"/>
              <a:gd name="T8" fmla="*/ 0 w 738"/>
              <a:gd name="T9" fmla="*/ 0 h 742"/>
            </a:gdLst>
            <a:ahLst/>
            <a:cxnLst>
              <a:cxn ang="0">
                <a:pos x="T0" y="T1"/>
              </a:cxn>
              <a:cxn ang="0">
                <a:pos x="T2" y="T3"/>
              </a:cxn>
              <a:cxn ang="0">
                <a:pos x="T4" y="T5"/>
              </a:cxn>
              <a:cxn ang="0">
                <a:pos x="T6" y="T7"/>
              </a:cxn>
              <a:cxn ang="0">
                <a:pos x="T8" y="T9"/>
              </a:cxn>
            </a:cxnLst>
            <a:rect l="0" t="0" r="r" b="b"/>
            <a:pathLst>
              <a:path w="738" h="742">
                <a:moveTo>
                  <a:pt x="0" y="0"/>
                </a:moveTo>
                <a:lnTo>
                  <a:pt x="737" y="0"/>
                </a:lnTo>
                <a:lnTo>
                  <a:pt x="726" y="741"/>
                </a:lnTo>
                <a:lnTo>
                  <a:pt x="12" y="741"/>
                </a:lnTo>
                <a:lnTo>
                  <a:pt x="0" y="0"/>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3" name="Freeform 33"/>
          <p:cNvSpPr>
            <a:spLocks/>
          </p:cNvSpPr>
          <p:nvPr/>
        </p:nvSpPr>
        <p:spPr bwMode="auto">
          <a:xfrm>
            <a:off x="8376708" y="5304897"/>
            <a:ext cx="1685397" cy="1180042"/>
          </a:xfrm>
          <a:custGeom>
            <a:avLst/>
            <a:gdLst>
              <a:gd name="T0" fmla="*/ 597 w 637"/>
              <a:gd name="T1" fmla="*/ 0 h 446"/>
              <a:gd name="T2" fmla="*/ 39 w 637"/>
              <a:gd name="T3" fmla="*/ 0 h 446"/>
              <a:gd name="T4" fmla="*/ 32 w 637"/>
              <a:gd name="T5" fmla="*/ 18 h 446"/>
              <a:gd name="T6" fmla="*/ 0 w 637"/>
              <a:gd name="T7" fmla="*/ 48 h 446"/>
              <a:gd name="T8" fmla="*/ 0 w 637"/>
              <a:gd name="T9" fmla="*/ 78 h 446"/>
              <a:gd name="T10" fmla="*/ 78 w 637"/>
              <a:gd name="T11" fmla="*/ 78 h 446"/>
              <a:gd name="T12" fmla="*/ 110 w 637"/>
              <a:gd name="T13" fmla="*/ 96 h 446"/>
              <a:gd name="T14" fmla="*/ 141 w 637"/>
              <a:gd name="T15" fmla="*/ 204 h 446"/>
              <a:gd name="T16" fmla="*/ 320 w 637"/>
              <a:gd name="T17" fmla="*/ 235 h 446"/>
              <a:gd name="T18" fmla="*/ 386 w 637"/>
              <a:gd name="T19" fmla="*/ 295 h 446"/>
              <a:gd name="T20" fmla="*/ 437 w 637"/>
              <a:gd name="T21" fmla="*/ 295 h 446"/>
              <a:gd name="T22" fmla="*/ 449 w 637"/>
              <a:gd name="T23" fmla="*/ 307 h 446"/>
              <a:gd name="T24" fmla="*/ 418 w 637"/>
              <a:gd name="T25" fmla="*/ 355 h 446"/>
              <a:gd name="T26" fmla="*/ 457 w 637"/>
              <a:gd name="T27" fmla="*/ 415 h 446"/>
              <a:gd name="T28" fmla="*/ 527 w 637"/>
              <a:gd name="T29" fmla="*/ 415 h 446"/>
              <a:gd name="T30" fmla="*/ 616 w 637"/>
              <a:gd name="T31" fmla="*/ 445 h 446"/>
              <a:gd name="T32" fmla="*/ 636 w 637"/>
              <a:gd name="T33" fmla="*/ 445 h 446"/>
              <a:gd name="T34" fmla="*/ 636 w 637"/>
              <a:gd name="T35" fmla="*/ 433 h 446"/>
              <a:gd name="T36" fmla="*/ 628 w 637"/>
              <a:gd name="T37" fmla="*/ 403 h 446"/>
              <a:gd name="T38" fmla="*/ 578 w 637"/>
              <a:gd name="T39" fmla="*/ 373 h 446"/>
              <a:gd name="T40" fmla="*/ 597 w 637"/>
              <a:gd name="T41" fmla="*/ 355 h 446"/>
              <a:gd name="T42" fmla="*/ 597 w 637"/>
              <a:gd name="T43"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7" h="446">
                <a:moveTo>
                  <a:pt x="597" y="0"/>
                </a:moveTo>
                <a:lnTo>
                  <a:pt x="39" y="0"/>
                </a:lnTo>
                <a:lnTo>
                  <a:pt x="32" y="18"/>
                </a:lnTo>
                <a:lnTo>
                  <a:pt x="0" y="48"/>
                </a:lnTo>
                <a:lnTo>
                  <a:pt x="0" y="78"/>
                </a:lnTo>
                <a:lnTo>
                  <a:pt x="78" y="78"/>
                </a:lnTo>
                <a:lnTo>
                  <a:pt x="110" y="96"/>
                </a:lnTo>
                <a:lnTo>
                  <a:pt x="141" y="204"/>
                </a:lnTo>
                <a:lnTo>
                  <a:pt x="320" y="235"/>
                </a:lnTo>
                <a:lnTo>
                  <a:pt x="386" y="295"/>
                </a:lnTo>
                <a:lnTo>
                  <a:pt x="437" y="295"/>
                </a:lnTo>
                <a:lnTo>
                  <a:pt x="449" y="307"/>
                </a:lnTo>
                <a:lnTo>
                  <a:pt x="418" y="355"/>
                </a:lnTo>
                <a:lnTo>
                  <a:pt x="457" y="415"/>
                </a:lnTo>
                <a:lnTo>
                  <a:pt x="527" y="415"/>
                </a:lnTo>
                <a:lnTo>
                  <a:pt x="616" y="445"/>
                </a:lnTo>
                <a:lnTo>
                  <a:pt x="636" y="445"/>
                </a:lnTo>
                <a:lnTo>
                  <a:pt x="636" y="433"/>
                </a:lnTo>
                <a:lnTo>
                  <a:pt x="628" y="403"/>
                </a:lnTo>
                <a:lnTo>
                  <a:pt x="578" y="373"/>
                </a:lnTo>
                <a:lnTo>
                  <a:pt x="597" y="355"/>
                </a:lnTo>
                <a:lnTo>
                  <a:pt x="597"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4" name="Freeform 34"/>
          <p:cNvSpPr>
            <a:spLocks/>
          </p:cNvSpPr>
          <p:nvPr/>
        </p:nvSpPr>
        <p:spPr bwMode="auto">
          <a:xfrm>
            <a:off x="12689417" y="8154459"/>
            <a:ext cx="1272647" cy="894292"/>
          </a:xfrm>
          <a:custGeom>
            <a:avLst/>
            <a:gdLst>
              <a:gd name="T0" fmla="*/ 20 w 481"/>
              <a:gd name="T1" fmla="*/ 337 h 338"/>
              <a:gd name="T2" fmla="*/ 20 w 481"/>
              <a:gd name="T3" fmla="*/ 325 h 338"/>
              <a:gd name="T4" fmla="*/ 0 w 481"/>
              <a:gd name="T5" fmla="*/ 307 h 338"/>
              <a:gd name="T6" fmla="*/ 0 w 481"/>
              <a:gd name="T7" fmla="*/ 0 h 338"/>
              <a:gd name="T8" fmla="*/ 102 w 481"/>
              <a:gd name="T9" fmla="*/ 0 h 338"/>
              <a:gd name="T10" fmla="*/ 340 w 481"/>
              <a:gd name="T11" fmla="*/ 0 h 338"/>
              <a:gd name="T12" fmla="*/ 468 w 481"/>
              <a:gd name="T13" fmla="*/ 0 h 338"/>
              <a:gd name="T14" fmla="*/ 480 w 481"/>
              <a:gd name="T15" fmla="*/ 337 h 338"/>
              <a:gd name="T16" fmla="*/ 320 w 481"/>
              <a:gd name="T17" fmla="*/ 337 h 338"/>
              <a:gd name="T18" fmla="*/ 20 w 481"/>
              <a:gd name="T19" fmla="*/ 33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1" h="338">
                <a:moveTo>
                  <a:pt x="20" y="337"/>
                </a:moveTo>
                <a:lnTo>
                  <a:pt x="20" y="325"/>
                </a:lnTo>
                <a:lnTo>
                  <a:pt x="0" y="307"/>
                </a:lnTo>
                <a:lnTo>
                  <a:pt x="0" y="0"/>
                </a:lnTo>
                <a:lnTo>
                  <a:pt x="102" y="0"/>
                </a:lnTo>
                <a:lnTo>
                  <a:pt x="340" y="0"/>
                </a:lnTo>
                <a:lnTo>
                  <a:pt x="468" y="0"/>
                </a:lnTo>
                <a:lnTo>
                  <a:pt x="480" y="337"/>
                </a:lnTo>
                <a:lnTo>
                  <a:pt x="320" y="337"/>
                </a:lnTo>
                <a:lnTo>
                  <a:pt x="20" y="337"/>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5" name="Freeform 35"/>
          <p:cNvSpPr>
            <a:spLocks/>
          </p:cNvSpPr>
          <p:nvPr/>
        </p:nvSpPr>
        <p:spPr bwMode="auto">
          <a:xfrm>
            <a:off x="9956273" y="4381500"/>
            <a:ext cx="661458" cy="1865313"/>
          </a:xfrm>
          <a:custGeom>
            <a:avLst/>
            <a:gdLst>
              <a:gd name="T0" fmla="*/ 59 w 250"/>
              <a:gd name="T1" fmla="*/ 704 h 705"/>
              <a:gd name="T2" fmla="*/ 0 w 250"/>
              <a:gd name="T3" fmla="*/ 704 h 705"/>
              <a:gd name="T4" fmla="*/ 0 w 250"/>
              <a:gd name="T5" fmla="*/ 349 h 705"/>
              <a:gd name="T6" fmla="*/ 0 w 250"/>
              <a:gd name="T7" fmla="*/ 0 h 705"/>
              <a:gd name="T8" fmla="*/ 59 w 250"/>
              <a:gd name="T9" fmla="*/ 0 h 705"/>
              <a:gd name="T10" fmla="*/ 238 w 250"/>
              <a:gd name="T11" fmla="*/ 0 h 705"/>
              <a:gd name="T12" fmla="*/ 249 w 250"/>
              <a:gd name="T13" fmla="*/ 704 h 705"/>
              <a:gd name="T14" fmla="*/ 59 w 250"/>
              <a:gd name="T15" fmla="*/ 704 h 7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705">
                <a:moveTo>
                  <a:pt x="59" y="704"/>
                </a:moveTo>
                <a:lnTo>
                  <a:pt x="0" y="704"/>
                </a:lnTo>
                <a:lnTo>
                  <a:pt x="0" y="349"/>
                </a:lnTo>
                <a:lnTo>
                  <a:pt x="0" y="0"/>
                </a:lnTo>
                <a:lnTo>
                  <a:pt x="59" y="0"/>
                </a:lnTo>
                <a:lnTo>
                  <a:pt x="238" y="0"/>
                </a:lnTo>
                <a:lnTo>
                  <a:pt x="249" y="704"/>
                </a:lnTo>
                <a:lnTo>
                  <a:pt x="59" y="704"/>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6" name="Freeform 36"/>
          <p:cNvSpPr>
            <a:spLocks/>
          </p:cNvSpPr>
          <p:nvPr/>
        </p:nvSpPr>
        <p:spPr bwMode="auto">
          <a:xfrm>
            <a:off x="5643564" y="6815668"/>
            <a:ext cx="1870603" cy="1627188"/>
          </a:xfrm>
          <a:custGeom>
            <a:avLst/>
            <a:gdLst>
              <a:gd name="T0" fmla="*/ 8 w 707"/>
              <a:gd name="T1" fmla="*/ 614 h 615"/>
              <a:gd name="T2" fmla="*/ 8 w 707"/>
              <a:gd name="T3" fmla="*/ 524 h 615"/>
              <a:gd name="T4" fmla="*/ 0 w 707"/>
              <a:gd name="T5" fmla="*/ 524 h 615"/>
              <a:gd name="T6" fmla="*/ 0 w 707"/>
              <a:gd name="T7" fmla="*/ 289 h 615"/>
              <a:gd name="T8" fmla="*/ 8 w 707"/>
              <a:gd name="T9" fmla="*/ 277 h 615"/>
              <a:gd name="T10" fmla="*/ 20 w 707"/>
              <a:gd name="T11" fmla="*/ 307 h 615"/>
              <a:gd name="T12" fmla="*/ 59 w 707"/>
              <a:gd name="T13" fmla="*/ 307 h 615"/>
              <a:gd name="T14" fmla="*/ 78 w 707"/>
              <a:gd name="T15" fmla="*/ 289 h 615"/>
              <a:gd name="T16" fmla="*/ 78 w 707"/>
              <a:gd name="T17" fmla="*/ 0 h 615"/>
              <a:gd name="T18" fmla="*/ 706 w 707"/>
              <a:gd name="T19" fmla="*/ 0 h 615"/>
              <a:gd name="T20" fmla="*/ 706 w 707"/>
              <a:gd name="T21" fmla="*/ 151 h 615"/>
              <a:gd name="T22" fmla="*/ 655 w 707"/>
              <a:gd name="T23" fmla="*/ 151 h 615"/>
              <a:gd name="T24" fmla="*/ 655 w 707"/>
              <a:gd name="T25" fmla="*/ 169 h 615"/>
              <a:gd name="T26" fmla="*/ 643 w 707"/>
              <a:gd name="T27" fmla="*/ 169 h 615"/>
              <a:gd name="T28" fmla="*/ 636 w 707"/>
              <a:gd name="T29" fmla="*/ 181 h 615"/>
              <a:gd name="T30" fmla="*/ 616 w 707"/>
              <a:gd name="T31" fmla="*/ 181 h 615"/>
              <a:gd name="T32" fmla="*/ 597 w 707"/>
              <a:gd name="T33" fmla="*/ 199 h 615"/>
              <a:gd name="T34" fmla="*/ 597 w 707"/>
              <a:gd name="T35" fmla="*/ 614 h 615"/>
              <a:gd name="T36" fmla="*/ 8 w 707"/>
              <a:gd name="T37" fmla="*/ 614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7" h="615">
                <a:moveTo>
                  <a:pt x="8" y="614"/>
                </a:moveTo>
                <a:lnTo>
                  <a:pt x="8" y="524"/>
                </a:lnTo>
                <a:lnTo>
                  <a:pt x="0" y="524"/>
                </a:lnTo>
                <a:lnTo>
                  <a:pt x="0" y="289"/>
                </a:lnTo>
                <a:lnTo>
                  <a:pt x="8" y="277"/>
                </a:lnTo>
                <a:lnTo>
                  <a:pt x="20" y="307"/>
                </a:lnTo>
                <a:lnTo>
                  <a:pt x="59" y="307"/>
                </a:lnTo>
                <a:lnTo>
                  <a:pt x="78" y="289"/>
                </a:lnTo>
                <a:lnTo>
                  <a:pt x="78" y="0"/>
                </a:lnTo>
                <a:lnTo>
                  <a:pt x="706" y="0"/>
                </a:lnTo>
                <a:lnTo>
                  <a:pt x="706" y="151"/>
                </a:lnTo>
                <a:lnTo>
                  <a:pt x="655" y="151"/>
                </a:lnTo>
                <a:lnTo>
                  <a:pt x="655" y="169"/>
                </a:lnTo>
                <a:lnTo>
                  <a:pt x="643" y="169"/>
                </a:lnTo>
                <a:lnTo>
                  <a:pt x="636" y="181"/>
                </a:lnTo>
                <a:lnTo>
                  <a:pt x="616" y="181"/>
                </a:lnTo>
                <a:lnTo>
                  <a:pt x="597" y="199"/>
                </a:lnTo>
                <a:lnTo>
                  <a:pt x="597" y="614"/>
                </a:lnTo>
                <a:lnTo>
                  <a:pt x="8" y="614"/>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7" name="Freeform 37"/>
          <p:cNvSpPr>
            <a:spLocks/>
          </p:cNvSpPr>
          <p:nvPr/>
        </p:nvSpPr>
        <p:spPr bwMode="auto">
          <a:xfrm>
            <a:off x="11276543" y="6244167"/>
            <a:ext cx="1023938" cy="732897"/>
          </a:xfrm>
          <a:custGeom>
            <a:avLst/>
            <a:gdLst>
              <a:gd name="T0" fmla="*/ 78 w 387"/>
              <a:gd name="T1" fmla="*/ 276 h 277"/>
              <a:gd name="T2" fmla="*/ 0 w 387"/>
              <a:gd name="T3" fmla="*/ 276 h 277"/>
              <a:gd name="T4" fmla="*/ 0 w 387"/>
              <a:gd name="T5" fmla="*/ 0 h 277"/>
              <a:gd name="T6" fmla="*/ 137 w 387"/>
              <a:gd name="T7" fmla="*/ 0 h 277"/>
              <a:gd name="T8" fmla="*/ 386 w 387"/>
              <a:gd name="T9" fmla="*/ 0 h 277"/>
              <a:gd name="T10" fmla="*/ 386 w 387"/>
              <a:gd name="T11" fmla="*/ 276 h 277"/>
              <a:gd name="T12" fmla="*/ 78 w 387"/>
              <a:gd name="T13" fmla="*/ 276 h 277"/>
            </a:gdLst>
            <a:ahLst/>
            <a:cxnLst>
              <a:cxn ang="0">
                <a:pos x="T0" y="T1"/>
              </a:cxn>
              <a:cxn ang="0">
                <a:pos x="T2" y="T3"/>
              </a:cxn>
              <a:cxn ang="0">
                <a:pos x="T4" y="T5"/>
              </a:cxn>
              <a:cxn ang="0">
                <a:pos x="T6" y="T7"/>
              </a:cxn>
              <a:cxn ang="0">
                <a:pos x="T8" y="T9"/>
              </a:cxn>
              <a:cxn ang="0">
                <a:pos x="T10" y="T11"/>
              </a:cxn>
              <a:cxn ang="0">
                <a:pos x="T12" y="T13"/>
              </a:cxn>
            </a:cxnLst>
            <a:rect l="0" t="0" r="r" b="b"/>
            <a:pathLst>
              <a:path w="387" h="277">
                <a:moveTo>
                  <a:pt x="78" y="276"/>
                </a:moveTo>
                <a:lnTo>
                  <a:pt x="0" y="276"/>
                </a:lnTo>
                <a:lnTo>
                  <a:pt x="0" y="0"/>
                </a:lnTo>
                <a:lnTo>
                  <a:pt x="137" y="0"/>
                </a:lnTo>
                <a:lnTo>
                  <a:pt x="386" y="0"/>
                </a:lnTo>
                <a:lnTo>
                  <a:pt x="386" y="276"/>
                </a:lnTo>
                <a:lnTo>
                  <a:pt x="78" y="27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8" name="Freeform 38"/>
          <p:cNvSpPr>
            <a:spLocks/>
          </p:cNvSpPr>
          <p:nvPr/>
        </p:nvSpPr>
        <p:spPr bwMode="auto">
          <a:xfrm>
            <a:off x="7511522" y="6323542"/>
            <a:ext cx="1291167" cy="1259417"/>
          </a:xfrm>
          <a:custGeom>
            <a:avLst/>
            <a:gdLst>
              <a:gd name="T0" fmla="*/ 7 w 488"/>
              <a:gd name="T1" fmla="*/ 168 h 476"/>
              <a:gd name="T2" fmla="*/ 7 w 488"/>
              <a:gd name="T3" fmla="*/ 0 h 476"/>
              <a:gd name="T4" fmla="*/ 468 w 488"/>
              <a:gd name="T5" fmla="*/ 0 h 476"/>
              <a:gd name="T6" fmla="*/ 468 w 488"/>
              <a:gd name="T7" fmla="*/ 337 h 476"/>
              <a:gd name="T8" fmla="*/ 487 w 488"/>
              <a:gd name="T9" fmla="*/ 337 h 476"/>
              <a:gd name="T10" fmla="*/ 487 w 488"/>
              <a:gd name="T11" fmla="*/ 463 h 476"/>
              <a:gd name="T12" fmla="*/ 468 w 488"/>
              <a:gd name="T13" fmla="*/ 445 h 476"/>
              <a:gd name="T14" fmla="*/ 425 w 488"/>
              <a:gd name="T15" fmla="*/ 445 h 476"/>
              <a:gd name="T16" fmla="*/ 425 w 488"/>
              <a:gd name="T17" fmla="*/ 463 h 476"/>
              <a:gd name="T18" fmla="*/ 405 w 488"/>
              <a:gd name="T19" fmla="*/ 445 h 476"/>
              <a:gd name="T20" fmla="*/ 405 w 488"/>
              <a:gd name="T21" fmla="*/ 463 h 476"/>
              <a:gd name="T22" fmla="*/ 378 w 488"/>
              <a:gd name="T23" fmla="*/ 445 h 476"/>
              <a:gd name="T24" fmla="*/ 366 w 488"/>
              <a:gd name="T25" fmla="*/ 463 h 476"/>
              <a:gd name="T26" fmla="*/ 366 w 488"/>
              <a:gd name="T27" fmla="*/ 433 h 476"/>
              <a:gd name="T28" fmla="*/ 335 w 488"/>
              <a:gd name="T29" fmla="*/ 445 h 476"/>
              <a:gd name="T30" fmla="*/ 335 w 488"/>
              <a:gd name="T31" fmla="*/ 433 h 476"/>
              <a:gd name="T32" fmla="*/ 316 w 488"/>
              <a:gd name="T33" fmla="*/ 415 h 476"/>
              <a:gd name="T34" fmla="*/ 296 w 488"/>
              <a:gd name="T35" fmla="*/ 433 h 476"/>
              <a:gd name="T36" fmla="*/ 269 w 488"/>
              <a:gd name="T37" fmla="*/ 433 h 476"/>
              <a:gd name="T38" fmla="*/ 246 w 488"/>
              <a:gd name="T39" fmla="*/ 463 h 476"/>
              <a:gd name="T40" fmla="*/ 238 w 488"/>
              <a:gd name="T41" fmla="*/ 463 h 476"/>
              <a:gd name="T42" fmla="*/ 226 w 488"/>
              <a:gd name="T43" fmla="*/ 463 h 476"/>
              <a:gd name="T44" fmla="*/ 218 w 488"/>
              <a:gd name="T45" fmla="*/ 463 h 476"/>
              <a:gd name="T46" fmla="*/ 218 w 488"/>
              <a:gd name="T47" fmla="*/ 475 h 476"/>
              <a:gd name="T48" fmla="*/ 207 w 488"/>
              <a:gd name="T49" fmla="*/ 445 h 476"/>
              <a:gd name="T50" fmla="*/ 187 w 488"/>
              <a:gd name="T51" fmla="*/ 463 h 476"/>
              <a:gd name="T52" fmla="*/ 167 w 488"/>
              <a:gd name="T53" fmla="*/ 415 h 476"/>
              <a:gd name="T54" fmla="*/ 148 w 488"/>
              <a:gd name="T55" fmla="*/ 415 h 476"/>
              <a:gd name="T56" fmla="*/ 136 w 488"/>
              <a:gd name="T57" fmla="*/ 403 h 476"/>
              <a:gd name="T58" fmla="*/ 129 w 488"/>
              <a:gd name="T59" fmla="*/ 403 h 476"/>
              <a:gd name="T60" fmla="*/ 129 w 488"/>
              <a:gd name="T61" fmla="*/ 367 h 476"/>
              <a:gd name="T62" fmla="*/ 109 w 488"/>
              <a:gd name="T63" fmla="*/ 385 h 476"/>
              <a:gd name="T64" fmla="*/ 109 w 488"/>
              <a:gd name="T65" fmla="*/ 367 h 476"/>
              <a:gd name="T66" fmla="*/ 89 w 488"/>
              <a:gd name="T67" fmla="*/ 337 h 476"/>
              <a:gd name="T68" fmla="*/ 70 w 488"/>
              <a:gd name="T69" fmla="*/ 367 h 476"/>
              <a:gd name="T70" fmla="*/ 70 w 488"/>
              <a:gd name="T71" fmla="*/ 337 h 476"/>
              <a:gd name="T72" fmla="*/ 58 w 488"/>
              <a:gd name="T73" fmla="*/ 337 h 476"/>
              <a:gd name="T74" fmla="*/ 47 w 488"/>
              <a:gd name="T75" fmla="*/ 337 h 476"/>
              <a:gd name="T76" fmla="*/ 27 w 488"/>
              <a:gd name="T77" fmla="*/ 337 h 476"/>
              <a:gd name="T78" fmla="*/ 19 w 488"/>
              <a:gd name="T79" fmla="*/ 325 h 476"/>
              <a:gd name="T80" fmla="*/ 0 w 488"/>
              <a:gd name="T81" fmla="*/ 337 h 476"/>
              <a:gd name="T82" fmla="*/ 0 w 488"/>
              <a:gd name="T83" fmla="*/ 186 h 476"/>
              <a:gd name="T84" fmla="*/ 7 w 488"/>
              <a:gd name="T85" fmla="*/ 168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8" h="476">
                <a:moveTo>
                  <a:pt x="7" y="168"/>
                </a:moveTo>
                <a:lnTo>
                  <a:pt x="7" y="0"/>
                </a:lnTo>
                <a:lnTo>
                  <a:pt x="468" y="0"/>
                </a:lnTo>
                <a:lnTo>
                  <a:pt x="468" y="337"/>
                </a:lnTo>
                <a:lnTo>
                  <a:pt x="487" y="337"/>
                </a:lnTo>
                <a:lnTo>
                  <a:pt x="487" y="463"/>
                </a:lnTo>
                <a:lnTo>
                  <a:pt x="468" y="445"/>
                </a:lnTo>
                <a:lnTo>
                  <a:pt x="425" y="445"/>
                </a:lnTo>
                <a:lnTo>
                  <a:pt x="425" y="463"/>
                </a:lnTo>
                <a:lnTo>
                  <a:pt x="405" y="445"/>
                </a:lnTo>
                <a:lnTo>
                  <a:pt x="405" y="463"/>
                </a:lnTo>
                <a:lnTo>
                  <a:pt x="378" y="445"/>
                </a:lnTo>
                <a:lnTo>
                  <a:pt x="366" y="463"/>
                </a:lnTo>
                <a:lnTo>
                  <a:pt x="366" y="433"/>
                </a:lnTo>
                <a:lnTo>
                  <a:pt x="335" y="445"/>
                </a:lnTo>
                <a:lnTo>
                  <a:pt x="335" y="433"/>
                </a:lnTo>
                <a:lnTo>
                  <a:pt x="316" y="415"/>
                </a:lnTo>
                <a:lnTo>
                  <a:pt x="296" y="433"/>
                </a:lnTo>
                <a:lnTo>
                  <a:pt x="269" y="433"/>
                </a:lnTo>
                <a:lnTo>
                  <a:pt x="246" y="463"/>
                </a:lnTo>
                <a:lnTo>
                  <a:pt x="238" y="463"/>
                </a:lnTo>
                <a:lnTo>
                  <a:pt x="226" y="463"/>
                </a:lnTo>
                <a:lnTo>
                  <a:pt x="218" y="463"/>
                </a:lnTo>
                <a:lnTo>
                  <a:pt x="218" y="475"/>
                </a:lnTo>
                <a:lnTo>
                  <a:pt x="207" y="445"/>
                </a:lnTo>
                <a:lnTo>
                  <a:pt x="187" y="463"/>
                </a:lnTo>
                <a:lnTo>
                  <a:pt x="167" y="415"/>
                </a:lnTo>
                <a:lnTo>
                  <a:pt x="148" y="415"/>
                </a:lnTo>
                <a:lnTo>
                  <a:pt x="136" y="403"/>
                </a:lnTo>
                <a:lnTo>
                  <a:pt x="129" y="403"/>
                </a:lnTo>
                <a:lnTo>
                  <a:pt x="129" y="367"/>
                </a:lnTo>
                <a:lnTo>
                  <a:pt x="109" y="385"/>
                </a:lnTo>
                <a:lnTo>
                  <a:pt x="109" y="367"/>
                </a:lnTo>
                <a:lnTo>
                  <a:pt x="89" y="337"/>
                </a:lnTo>
                <a:lnTo>
                  <a:pt x="70" y="367"/>
                </a:lnTo>
                <a:lnTo>
                  <a:pt x="70" y="337"/>
                </a:lnTo>
                <a:lnTo>
                  <a:pt x="58" y="337"/>
                </a:lnTo>
                <a:lnTo>
                  <a:pt x="47" y="337"/>
                </a:lnTo>
                <a:lnTo>
                  <a:pt x="27" y="337"/>
                </a:lnTo>
                <a:lnTo>
                  <a:pt x="19" y="325"/>
                </a:lnTo>
                <a:lnTo>
                  <a:pt x="0" y="337"/>
                </a:lnTo>
                <a:lnTo>
                  <a:pt x="0" y="186"/>
                </a:lnTo>
                <a:lnTo>
                  <a:pt x="7" y="168"/>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8999" name="Freeform 39"/>
          <p:cNvSpPr>
            <a:spLocks/>
          </p:cNvSpPr>
          <p:nvPr/>
        </p:nvSpPr>
        <p:spPr bwMode="auto">
          <a:xfrm>
            <a:off x="13144500" y="5304897"/>
            <a:ext cx="1291167" cy="941917"/>
          </a:xfrm>
          <a:custGeom>
            <a:avLst/>
            <a:gdLst>
              <a:gd name="T0" fmla="*/ 0 w 488"/>
              <a:gd name="T1" fmla="*/ 0 h 356"/>
              <a:gd name="T2" fmla="*/ 238 w 488"/>
              <a:gd name="T3" fmla="*/ 0 h 356"/>
              <a:gd name="T4" fmla="*/ 487 w 488"/>
              <a:gd name="T5" fmla="*/ 0 h 356"/>
              <a:gd name="T6" fmla="*/ 487 w 488"/>
              <a:gd name="T7" fmla="*/ 355 h 356"/>
              <a:gd name="T8" fmla="*/ 327 w 488"/>
              <a:gd name="T9" fmla="*/ 355 h 356"/>
              <a:gd name="T10" fmla="*/ 8 w 488"/>
              <a:gd name="T11" fmla="*/ 355 h 356"/>
              <a:gd name="T12" fmla="*/ 0 w 488"/>
              <a:gd name="T13" fmla="*/ 355 h 356"/>
              <a:gd name="T14" fmla="*/ 0 w 488"/>
              <a:gd name="T15" fmla="*/ 0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8" h="356">
                <a:moveTo>
                  <a:pt x="0" y="0"/>
                </a:moveTo>
                <a:lnTo>
                  <a:pt x="238" y="0"/>
                </a:lnTo>
                <a:lnTo>
                  <a:pt x="487" y="0"/>
                </a:lnTo>
                <a:lnTo>
                  <a:pt x="487" y="355"/>
                </a:lnTo>
                <a:lnTo>
                  <a:pt x="327" y="355"/>
                </a:lnTo>
                <a:lnTo>
                  <a:pt x="8" y="355"/>
                </a:lnTo>
                <a:lnTo>
                  <a:pt x="0" y="355"/>
                </a:lnTo>
                <a:lnTo>
                  <a:pt x="0" y="0"/>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0" name="Freeform 40"/>
          <p:cNvSpPr>
            <a:spLocks/>
          </p:cNvSpPr>
          <p:nvPr/>
        </p:nvSpPr>
        <p:spPr bwMode="auto">
          <a:xfrm>
            <a:off x="14009689" y="6244167"/>
            <a:ext cx="838728" cy="973667"/>
          </a:xfrm>
          <a:custGeom>
            <a:avLst/>
            <a:gdLst>
              <a:gd name="T0" fmla="*/ 316 w 317"/>
              <a:gd name="T1" fmla="*/ 0 h 368"/>
              <a:gd name="T2" fmla="*/ 316 w 317"/>
              <a:gd name="T3" fmla="*/ 367 h 368"/>
              <a:gd name="T4" fmla="*/ 160 w 317"/>
              <a:gd name="T5" fmla="*/ 367 h 368"/>
              <a:gd name="T6" fmla="*/ 0 w 317"/>
              <a:gd name="T7" fmla="*/ 367 h 368"/>
              <a:gd name="T8" fmla="*/ 0 w 317"/>
              <a:gd name="T9" fmla="*/ 0 h 368"/>
              <a:gd name="T10" fmla="*/ 160 w 317"/>
              <a:gd name="T11" fmla="*/ 0 h 368"/>
              <a:gd name="T12" fmla="*/ 316 w 317"/>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317" h="368">
                <a:moveTo>
                  <a:pt x="316" y="0"/>
                </a:moveTo>
                <a:lnTo>
                  <a:pt x="316" y="367"/>
                </a:lnTo>
                <a:lnTo>
                  <a:pt x="160" y="367"/>
                </a:lnTo>
                <a:lnTo>
                  <a:pt x="0" y="367"/>
                </a:lnTo>
                <a:lnTo>
                  <a:pt x="0" y="0"/>
                </a:lnTo>
                <a:lnTo>
                  <a:pt x="160" y="0"/>
                </a:lnTo>
                <a:lnTo>
                  <a:pt x="316" y="0"/>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1" name="Freeform 41"/>
          <p:cNvSpPr>
            <a:spLocks/>
          </p:cNvSpPr>
          <p:nvPr/>
        </p:nvSpPr>
        <p:spPr bwMode="auto">
          <a:xfrm>
            <a:off x="2270126" y="5146147"/>
            <a:ext cx="1055688" cy="1259417"/>
          </a:xfrm>
          <a:custGeom>
            <a:avLst/>
            <a:gdLst>
              <a:gd name="T0" fmla="*/ 0 w 399"/>
              <a:gd name="T1" fmla="*/ 30 h 476"/>
              <a:gd name="T2" fmla="*/ 78 w 399"/>
              <a:gd name="T3" fmla="*/ 30 h 476"/>
              <a:gd name="T4" fmla="*/ 110 w 399"/>
              <a:gd name="T5" fmla="*/ 18 h 476"/>
              <a:gd name="T6" fmla="*/ 141 w 399"/>
              <a:gd name="T7" fmla="*/ 18 h 476"/>
              <a:gd name="T8" fmla="*/ 148 w 399"/>
              <a:gd name="T9" fmla="*/ 0 h 476"/>
              <a:gd name="T10" fmla="*/ 320 w 399"/>
              <a:gd name="T11" fmla="*/ 0 h 476"/>
              <a:gd name="T12" fmla="*/ 320 w 399"/>
              <a:gd name="T13" fmla="*/ 355 h 476"/>
              <a:gd name="T14" fmla="*/ 398 w 399"/>
              <a:gd name="T15" fmla="*/ 355 h 476"/>
              <a:gd name="T16" fmla="*/ 398 w 399"/>
              <a:gd name="T17" fmla="*/ 475 h 476"/>
              <a:gd name="T18" fmla="*/ 0 w 399"/>
              <a:gd name="T19" fmla="*/ 475 h 476"/>
              <a:gd name="T20" fmla="*/ 0 w 399"/>
              <a:gd name="T21" fmla="*/ 3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9" h="476">
                <a:moveTo>
                  <a:pt x="0" y="30"/>
                </a:moveTo>
                <a:lnTo>
                  <a:pt x="78" y="30"/>
                </a:lnTo>
                <a:lnTo>
                  <a:pt x="110" y="18"/>
                </a:lnTo>
                <a:lnTo>
                  <a:pt x="141" y="18"/>
                </a:lnTo>
                <a:lnTo>
                  <a:pt x="148" y="0"/>
                </a:lnTo>
                <a:lnTo>
                  <a:pt x="320" y="0"/>
                </a:lnTo>
                <a:lnTo>
                  <a:pt x="320" y="355"/>
                </a:lnTo>
                <a:lnTo>
                  <a:pt x="398" y="355"/>
                </a:lnTo>
                <a:lnTo>
                  <a:pt x="398" y="475"/>
                </a:lnTo>
                <a:lnTo>
                  <a:pt x="0" y="475"/>
                </a:lnTo>
                <a:lnTo>
                  <a:pt x="0" y="30"/>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2" name="Freeform 42"/>
          <p:cNvSpPr>
            <a:spLocks/>
          </p:cNvSpPr>
          <p:nvPr/>
        </p:nvSpPr>
        <p:spPr bwMode="auto">
          <a:xfrm>
            <a:off x="14774333" y="8106834"/>
            <a:ext cx="870480" cy="1148292"/>
          </a:xfrm>
          <a:custGeom>
            <a:avLst/>
            <a:gdLst>
              <a:gd name="T0" fmla="*/ 226 w 329"/>
              <a:gd name="T1" fmla="*/ 36 h 434"/>
              <a:gd name="T2" fmla="*/ 218 w 329"/>
              <a:gd name="T3" fmla="*/ 66 h 434"/>
              <a:gd name="T4" fmla="*/ 269 w 329"/>
              <a:gd name="T5" fmla="*/ 126 h 434"/>
              <a:gd name="T6" fmla="*/ 269 w 329"/>
              <a:gd name="T7" fmla="*/ 204 h 434"/>
              <a:gd name="T8" fmla="*/ 249 w 329"/>
              <a:gd name="T9" fmla="*/ 216 h 434"/>
              <a:gd name="T10" fmla="*/ 226 w 329"/>
              <a:gd name="T11" fmla="*/ 216 h 434"/>
              <a:gd name="T12" fmla="*/ 226 w 329"/>
              <a:gd name="T13" fmla="*/ 246 h 434"/>
              <a:gd name="T14" fmla="*/ 249 w 329"/>
              <a:gd name="T15" fmla="*/ 264 h 434"/>
              <a:gd name="T16" fmla="*/ 238 w 329"/>
              <a:gd name="T17" fmla="*/ 295 h 434"/>
              <a:gd name="T18" fmla="*/ 296 w 329"/>
              <a:gd name="T19" fmla="*/ 295 h 434"/>
              <a:gd name="T20" fmla="*/ 308 w 329"/>
              <a:gd name="T21" fmla="*/ 373 h 434"/>
              <a:gd name="T22" fmla="*/ 328 w 329"/>
              <a:gd name="T23" fmla="*/ 403 h 434"/>
              <a:gd name="T24" fmla="*/ 308 w 329"/>
              <a:gd name="T25" fmla="*/ 433 h 434"/>
              <a:gd name="T26" fmla="*/ 78 w 329"/>
              <a:gd name="T27" fmla="*/ 433 h 434"/>
              <a:gd name="T28" fmla="*/ 0 w 329"/>
              <a:gd name="T29" fmla="*/ 433 h 434"/>
              <a:gd name="T30" fmla="*/ 0 w 329"/>
              <a:gd name="T31" fmla="*/ 0 h 434"/>
              <a:gd name="T32" fmla="*/ 218 w 329"/>
              <a:gd name="T33" fmla="*/ 0 h 434"/>
              <a:gd name="T34" fmla="*/ 226 w 329"/>
              <a:gd name="T35" fmla="*/ 3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9" h="434">
                <a:moveTo>
                  <a:pt x="226" y="36"/>
                </a:moveTo>
                <a:lnTo>
                  <a:pt x="218" y="66"/>
                </a:lnTo>
                <a:lnTo>
                  <a:pt x="269" y="126"/>
                </a:lnTo>
                <a:lnTo>
                  <a:pt x="269" y="204"/>
                </a:lnTo>
                <a:lnTo>
                  <a:pt x="249" y="216"/>
                </a:lnTo>
                <a:lnTo>
                  <a:pt x="226" y="216"/>
                </a:lnTo>
                <a:lnTo>
                  <a:pt x="226" y="246"/>
                </a:lnTo>
                <a:lnTo>
                  <a:pt x="249" y="264"/>
                </a:lnTo>
                <a:lnTo>
                  <a:pt x="238" y="295"/>
                </a:lnTo>
                <a:lnTo>
                  <a:pt x="296" y="295"/>
                </a:lnTo>
                <a:lnTo>
                  <a:pt x="308" y="373"/>
                </a:lnTo>
                <a:lnTo>
                  <a:pt x="328" y="403"/>
                </a:lnTo>
                <a:lnTo>
                  <a:pt x="308" y="433"/>
                </a:lnTo>
                <a:lnTo>
                  <a:pt x="78" y="433"/>
                </a:lnTo>
                <a:lnTo>
                  <a:pt x="0" y="433"/>
                </a:lnTo>
                <a:lnTo>
                  <a:pt x="0" y="0"/>
                </a:lnTo>
                <a:lnTo>
                  <a:pt x="218" y="0"/>
                </a:lnTo>
                <a:lnTo>
                  <a:pt x="226" y="36"/>
                </a:lnTo>
              </a:path>
            </a:pathLst>
          </a:custGeom>
          <a:solidFill>
            <a:schemeClr va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3" name="Freeform 43"/>
          <p:cNvSpPr>
            <a:spLocks/>
          </p:cNvSpPr>
          <p:nvPr/>
        </p:nvSpPr>
        <p:spPr bwMode="auto">
          <a:xfrm>
            <a:off x="8749773" y="6244168"/>
            <a:ext cx="1889125" cy="1912938"/>
          </a:xfrm>
          <a:custGeom>
            <a:avLst/>
            <a:gdLst>
              <a:gd name="T0" fmla="*/ 667 w 714"/>
              <a:gd name="T1" fmla="*/ 306 h 723"/>
              <a:gd name="T2" fmla="*/ 694 w 714"/>
              <a:gd name="T3" fmla="*/ 336 h 723"/>
              <a:gd name="T4" fmla="*/ 694 w 714"/>
              <a:gd name="T5" fmla="*/ 355 h 723"/>
              <a:gd name="T6" fmla="*/ 655 w 714"/>
              <a:gd name="T7" fmla="*/ 415 h 723"/>
              <a:gd name="T8" fmla="*/ 624 w 714"/>
              <a:gd name="T9" fmla="*/ 433 h 723"/>
              <a:gd name="T10" fmla="*/ 635 w 714"/>
              <a:gd name="T11" fmla="*/ 493 h 723"/>
              <a:gd name="T12" fmla="*/ 596 w 714"/>
              <a:gd name="T13" fmla="*/ 535 h 723"/>
              <a:gd name="T14" fmla="*/ 604 w 714"/>
              <a:gd name="T15" fmla="*/ 553 h 723"/>
              <a:gd name="T16" fmla="*/ 655 w 714"/>
              <a:gd name="T17" fmla="*/ 553 h 723"/>
              <a:gd name="T18" fmla="*/ 667 w 714"/>
              <a:gd name="T19" fmla="*/ 565 h 723"/>
              <a:gd name="T20" fmla="*/ 674 w 714"/>
              <a:gd name="T21" fmla="*/ 644 h 723"/>
              <a:gd name="T22" fmla="*/ 713 w 714"/>
              <a:gd name="T23" fmla="*/ 674 h 723"/>
              <a:gd name="T24" fmla="*/ 694 w 714"/>
              <a:gd name="T25" fmla="*/ 722 h 723"/>
              <a:gd name="T26" fmla="*/ 546 w 714"/>
              <a:gd name="T27" fmla="*/ 722 h 723"/>
              <a:gd name="T28" fmla="*/ 487 w 714"/>
              <a:gd name="T29" fmla="*/ 704 h 723"/>
              <a:gd name="T30" fmla="*/ 487 w 714"/>
              <a:gd name="T31" fmla="*/ 463 h 723"/>
              <a:gd name="T32" fmla="*/ 475 w 714"/>
              <a:gd name="T33" fmla="*/ 475 h 723"/>
              <a:gd name="T34" fmla="*/ 464 w 714"/>
              <a:gd name="T35" fmla="*/ 445 h 723"/>
              <a:gd name="T36" fmla="*/ 456 w 714"/>
              <a:gd name="T37" fmla="*/ 475 h 723"/>
              <a:gd name="T38" fmla="*/ 437 w 714"/>
              <a:gd name="T39" fmla="*/ 475 h 723"/>
              <a:gd name="T40" fmla="*/ 437 w 714"/>
              <a:gd name="T41" fmla="*/ 445 h 723"/>
              <a:gd name="T42" fmla="*/ 417 w 714"/>
              <a:gd name="T43" fmla="*/ 493 h 723"/>
              <a:gd name="T44" fmla="*/ 417 w 714"/>
              <a:gd name="T45" fmla="*/ 463 h 723"/>
              <a:gd name="T46" fmla="*/ 397 w 714"/>
              <a:gd name="T47" fmla="*/ 463 h 723"/>
              <a:gd name="T48" fmla="*/ 397 w 714"/>
              <a:gd name="T49" fmla="*/ 505 h 723"/>
              <a:gd name="T50" fmla="*/ 378 w 714"/>
              <a:gd name="T51" fmla="*/ 493 h 723"/>
              <a:gd name="T52" fmla="*/ 347 w 714"/>
              <a:gd name="T53" fmla="*/ 523 h 723"/>
              <a:gd name="T54" fmla="*/ 335 w 714"/>
              <a:gd name="T55" fmla="*/ 505 h 723"/>
              <a:gd name="T56" fmla="*/ 316 w 714"/>
              <a:gd name="T57" fmla="*/ 535 h 723"/>
              <a:gd name="T58" fmla="*/ 296 w 714"/>
              <a:gd name="T59" fmla="*/ 505 h 723"/>
              <a:gd name="T60" fmla="*/ 288 w 714"/>
              <a:gd name="T61" fmla="*/ 523 h 723"/>
              <a:gd name="T62" fmla="*/ 265 w 714"/>
              <a:gd name="T63" fmla="*/ 523 h 723"/>
              <a:gd name="T64" fmla="*/ 245 w 714"/>
              <a:gd name="T65" fmla="*/ 523 h 723"/>
              <a:gd name="T66" fmla="*/ 226 w 714"/>
              <a:gd name="T67" fmla="*/ 505 h 723"/>
              <a:gd name="T68" fmla="*/ 179 w 714"/>
              <a:gd name="T69" fmla="*/ 523 h 723"/>
              <a:gd name="T70" fmla="*/ 117 w 714"/>
              <a:gd name="T71" fmla="*/ 505 h 723"/>
              <a:gd name="T72" fmla="*/ 97 w 714"/>
              <a:gd name="T73" fmla="*/ 523 h 723"/>
              <a:gd name="T74" fmla="*/ 78 w 714"/>
              <a:gd name="T75" fmla="*/ 493 h 723"/>
              <a:gd name="T76" fmla="*/ 47 w 714"/>
              <a:gd name="T77" fmla="*/ 523 h 723"/>
              <a:gd name="T78" fmla="*/ 39 w 714"/>
              <a:gd name="T79" fmla="*/ 493 h 723"/>
              <a:gd name="T80" fmla="*/ 19 w 714"/>
              <a:gd name="T81" fmla="*/ 493 h 723"/>
              <a:gd name="T82" fmla="*/ 19 w 714"/>
              <a:gd name="T83" fmla="*/ 367 h 723"/>
              <a:gd name="T84" fmla="*/ 0 w 714"/>
              <a:gd name="T85" fmla="*/ 367 h 723"/>
              <a:gd name="T86" fmla="*/ 0 w 714"/>
              <a:gd name="T87" fmla="*/ 30 h 723"/>
              <a:gd name="T88" fmla="*/ 0 w 714"/>
              <a:gd name="T89" fmla="*/ 0 h 723"/>
              <a:gd name="T90" fmla="*/ 277 w 714"/>
              <a:gd name="T91" fmla="*/ 0 h 723"/>
              <a:gd name="T92" fmla="*/ 316 w 714"/>
              <a:gd name="T93" fmla="*/ 60 h 723"/>
              <a:gd name="T94" fmla="*/ 386 w 714"/>
              <a:gd name="T95" fmla="*/ 60 h 723"/>
              <a:gd name="T96" fmla="*/ 475 w 714"/>
              <a:gd name="T97" fmla="*/ 90 h 723"/>
              <a:gd name="T98" fmla="*/ 495 w 714"/>
              <a:gd name="T99" fmla="*/ 90 h 723"/>
              <a:gd name="T100" fmla="*/ 495 w 714"/>
              <a:gd name="T101" fmla="*/ 78 h 723"/>
              <a:gd name="T102" fmla="*/ 487 w 714"/>
              <a:gd name="T103" fmla="*/ 48 h 723"/>
              <a:gd name="T104" fmla="*/ 437 w 714"/>
              <a:gd name="T105" fmla="*/ 18 h 723"/>
              <a:gd name="T106" fmla="*/ 456 w 714"/>
              <a:gd name="T107" fmla="*/ 0 h 723"/>
              <a:gd name="T108" fmla="*/ 515 w 714"/>
              <a:gd name="T109" fmla="*/ 0 h 723"/>
              <a:gd name="T110" fmla="*/ 534 w 714"/>
              <a:gd name="T111" fmla="*/ 30 h 723"/>
              <a:gd name="T112" fmla="*/ 526 w 714"/>
              <a:gd name="T113" fmla="*/ 108 h 723"/>
              <a:gd name="T114" fmla="*/ 655 w 714"/>
              <a:gd name="T115" fmla="*/ 186 h 723"/>
              <a:gd name="T116" fmla="*/ 674 w 714"/>
              <a:gd name="T117" fmla="*/ 228 h 723"/>
              <a:gd name="T118" fmla="*/ 655 w 714"/>
              <a:gd name="T119" fmla="*/ 276 h 723"/>
              <a:gd name="T120" fmla="*/ 667 w 714"/>
              <a:gd name="T121" fmla="*/ 306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14" h="723">
                <a:moveTo>
                  <a:pt x="667" y="306"/>
                </a:moveTo>
                <a:lnTo>
                  <a:pt x="694" y="336"/>
                </a:lnTo>
                <a:lnTo>
                  <a:pt x="694" y="355"/>
                </a:lnTo>
                <a:lnTo>
                  <a:pt x="655" y="415"/>
                </a:lnTo>
                <a:lnTo>
                  <a:pt x="624" y="433"/>
                </a:lnTo>
                <a:lnTo>
                  <a:pt x="635" y="493"/>
                </a:lnTo>
                <a:lnTo>
                  <a:pt x="596" y="535"/>
                </a:lnTo>
                <a:lnTo>
                  <a:pt x="604" y="553"/>
                </a:lnTo>
                <a:lnTo>
                  <a:pt x="655" y="553"/>
                </a:lnTo>
                <a:lnTo>
                  <a:pt x="667" y="565"/>
                </a:lnTo>
                <a:lnTo>
                  <a:pt x="674" y="644"/>
                </a:lnTo>
                <a:lnTo>
                  <a:pt x="713" y="674"/>
                </a:lnTo>
                <a:lnTo>
                  <a:pt x="694" y="722"/>
                </a:lnTo>
                <a:lnTo>
                  <a:pt x="546" y="722"/>
                </a:lnTo>
                <a:lnTo>
                  <a:pt x="487" y="704"/>
                </a:lnTo>
                <a:lnTo>
                  <a:pt x="487" y="463"/>
                </a:lnTo>
                <a:lnTo>
                  <a:pt x="475" y="475"/>
                </a:lnTo>
                <a:lnTo>
                  <a:pt x="464" y="445"/>
                </a:lnTo>
                <a:lnTo>
                  <a:pt x="456" y="475"/>
                </a:lnTo>
                <a:lnTo>
                  <a:pt x="437" y="475"/>
                </a:lnTo>
                <a:lnTo>
                  <a:pt x="437" y="445"/>
                </a:lnTo>
                <a:lnTo>
                  <a:pt x="417" y="493"/>
                </a:lnTo>
                <a:lnTo>
                  <a:pt x="417" y="463"/>
                </a:lnTo>
                <a:lnTo>
                  <a:pt x="397" y="463"/>
                </a:lnTo>
                <a:lnTo>
                  <a:pt x="397" y="505"/>
                </a:lnTo>
                <a:lnTo>
                  <a:pt x="378" y="493"/>
                </a:lnTo>
                <a:lnTo>
                  <a:pt x="347" y="523"/>
                </a:lnTo>
                <a:lnTo>
                  <a:pt x="335" y="505"/>
                </a:lnTo>
                <a:lnTo>
                  <a:pt x="316" y="535"/>
                </a:lnTo>
                <a:lnTo>
                  <a:pt x="296" y="505"/>
                </a:lnTo>
                <a:lnTo>
                  <a:pt x="288" y="523"/>
                </a:lnTo>
                <a:lnTo>
                  <a:pt x="265" y="523"/>
                </a:lnTo>
                <a:lnTo>
                  <a:pt x="245" y="523"/>
                </a:lnTo>
                <a:lnTo>
                  <a:pt x="226" y="505"/>
                </a:lnTo>
                <a:lnTo>
                  <a:pt x="179" y="523"/>
                </a:lnTo>
                <a:lnTo>
                  <a:pt x="117" y="505"/>
                </a:lnTo>
                <a:lnTo>
                  <a:pt x="97" y="523"/>
                </a:lnTo>
                <a:lnTo>
                  <a:pt x="78" y="493"/>
                </a:lnTo>
                <a:lnTo>
                  <a:pt x="47" y="523"/>
                </a:lnTo>
                <a:lnTo>
                  <a:pt x="39" y="493"/>
                </a:lnTo>
                <a:lnTo>
                  <a:pt x="19" y="493"/>
                </a:lnTo>
                <a:lnTo>
                  <a:pt x="19" y="367"/>
                </a:lnTo>
                <a:lnTo>
                  <a:pt x="0" y="367"/>
                </a:lnTo>
                <a:lnTo>
                  <a:pt x="0" y="30"/>
                </a:lnTo>
                <a:lnTo>
                  <a:pt x="0" y="0"/>
                </a:lnTo>
                <a:lnTo>
                  <a:pt x="277" y="0"/>
                </a:lnTo>
                <a:lnTo>
                  <a:pt x="316" y="60"/>
                </a:lnTo>
                <a:lnTo>
                  <a:pt x="386" y="60"/>
                </a:lnTo>
                <a:lnTo>
                  <a:pt x="475" y="90"/>
                </a:lnTo>
                <a:lnTo>
                  <a:pt x="495" y="90"/>
                </a:lnTo>
                <a:lnTo>
                  <a:pt x="495" y="78"/>
                </a:lnTo>
                <a:lnTo>
                  <a:pt x="487" y="48"/>
                </a:lnTo>
                <a:lnTo>
                  <a:pt x="437" y="18"/>
                </a:lnTo>
                <a:lnTo>
                  <a:pt x="456" y="0"/>
                </a:lnTo>
                <a:lnTo>
                  <a:pt x="515" y="0"/>
                </a:lnTo>
                <a:lnTo>
                  <a:pt x="534" y="30"/>
                </a:lnTo>
                <a:lnTo>
                  <a:pt x="526" y="108"/>
                </a:lnTo>
                <a:lnTo>
                  <a:pt x="655" y="186"/>
                </a:lnTo>
                <a:lnTo>
                  <a:pt x="674" y="228"/>
                </a:lnTo>
                <a:lnTo>
                  <a:pt x="655" y="276"/>
                </a:lnTo>
                <a:lnTo>
                  <a:pt x="667" y="30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4" name="Freeform 44"/>
          <p:cNvSpPr>
            <a:spLocks/>
          </p:cNvSpPr>
          <p:nvPr/>
        </p:nvSpPr>
        <p:spPr bwMode="auto">
          <a:xfrm>
            <a:off x="13589000" y="7215188"/>
            <a:ext cx="846667" cy="941917"/>
          </a:xfrm>
          <a:custGeom>
            <a:avLst/>
            <a:gdLst>
              <a:gd name="T0" fmla="*/ 0 w 320"/>
              <a:gd name="T1" fmla="*/ 0 h 356"/>
              <a:gd name="T2" fmla="*/ 159 w 320"/>
              <a:gd name="T3" fmla="*/ 0 h 356"/>
              <a:gd name="T4" fmla="*/ 319 w 320"/>
              <a:gd name="T5" fmla="*/ 0 h 356"/>
              <a:gd name="T6" fmla="*/ 319 w 320"/>
              <a:gd name="T7" fmla="*/ 355 h 356"/>
              <a:gd name="T8" fmla="*/ 128 w 320"/>
              <a:gd name="T9" fmla="*/ 355 h 356"/>
              <a:gd name="T10" fmla="*/ 0 w 320"/>
              <a:gd name="T11" fmla="*/ 355 h 356"/>
              <a:gd name="T12" fmla="*/ 0 w 320"/>
              <a:gd name="T13" fmla="*/ 0 h 356"/>
            </a:gdLst>
            <a:ahLst/>
            <a:cxnLst>
              <a:cxn ang="0">
                <a:pos x="T0" y="T1"/>
              </a:cxn>
              <a:cxn ang="0">
                <a:pos x="T2" y="T3"/>
              </a:cxn>
              <a:cxn ang="0">
                <a:pos x="T4" y="T5"/>
              </a:cxn>
              <a:cxn ang="0">
                <a:pos x="T6" y="T7"/>
              </a:cxn>
              <a:cxn ang="0">
                <a:pos x="T8" y="T9"/>
              </a:cxn>
              <a:cxn ang="0">
                <a:pos x="T10" y="T11"/>
              </a:cxn>
              <a:cxn ang="0">
                <a:pos x="T12" y="T13"/>
              </a:cxn>
            </a:cxnLst>
            <a:rect l="0" t="0" r="r" b="b"/>
            <a:pathLst>
              <a:path w="320" h="356">
                <a:moveTo>
                  <a:pt x="0" y="0"/>
                </a:moveTo>
                <a:lnTo>
                  <a:pt x="159" y="0"/>
                </a:lnTo>
                <a:lnTo>
                  <a:pt x="319" y="0"/>
                </a:lnTo>
                <a:lnTo>
                  <a:pt x="319" y="355"/>
                </a:lnTo>
                <a:lnTo>
                  <a:pt x="128" y="355"/>
                </a:lnTo>
                <a:lnTo>
                  <a:pt x="0" y="355"/>
                </a:lnTo>
                <a:lnTo>
                  <a:pt x="0" y="0"/>
                </a:lnTo>
              </a:path>
            </a:pathLst>
          </a:custGeom>
          <a:solidFill>
            <a:schemeClr va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5" name="Freeform 45"/>
          <p:cNvSpPr>
            <a:spLocks/>
          </p:cNvSpPr>
          <p:nvPr/>
        </p:nvSpPr>
        <p:spPr bwMode="auto">
          <a:xfrm>
            <a:off x="9874250" y="1529292"/>
            <a:ext cx="1746250" cy="944563"/>
          </a:xfrm>
          <a:custGeom>
            <a:avLst/>
            <a:gdLst>
              <a:gd name="T0" fmla="*/ 659 w 660"/>
              <a:gd name="T1" fmla="*/ 0 h 357"/>
              <a:gd name="T2" fmla="*/ 659 w 660"/>
              <a:gd name="T3" fmla="*/ 356 h 357"/>
              <a:gd name="T4" fmla="*/ 12 w 660"/>
              <a:gd name="T5" fmla="*/ 356 h 357"/>
              <a:gd name="T6" fmla="*/ 0 w 660"/>
              <a:gd name="T7" fmla="*/ 356 h 357"/>
              <a:gd name="T8" fmla="*/ 0 w 660"/>
              <a:gd name="T9" fmla="*/ 0 h 357"/>
              <a:gd name="T10" fmla="*/ 659 w 660"/>
              <a:gd name="T11" fmla="*/ 0 h 357"/>
            </a:gdLst>
            <a:ahLst/>
            <a:cxnLst>
              <a:cxn ang="0">
                <a:pos x="T0" y="T1"/>
              </a:cxn>
              <a:cxn ang="0">
                <a:pos x="T2" y="T3"/>
              </a:cxn>
              <a:cxn ang="0">
                <a:pos x="T4" y="T5"/>
              </a:cxn>
              <a:cxn ang="0">
                <a:pos x="T6" y="T7"/>
              </a:cxn>
              <a:cxn ang="0">
                <a:pos x="T8" y="T9"/>
              </a:cxn>
              <a:cxn ang="0">
                <a:pos x="T10" y="T11"/>
              </a:cxn>
            </a:cxnLst>
            <a:rect l="0" t="0" r="r" b="b"/>
            <a:pathLst>
              <a:path w="660" h="357">
                <a:moveTo>
                  <a:pt x="659" y="0"/>
                </a:moveTo>
                <a:lnTo>
                  <a:pt x="659" y="356"/>
                </a:lnTo>
                <a:lnTo>
                  <a:pt x="12" y="356"/>
                </a:lnTo>
                <a:lnTo>
                  <a:pt x="0" y="356"/>
                </a:lnTo>
                <a:lnTo>
                  <a:pt x="0" y="0"/>
                </a:lnTo>
                <a:lnTo>
                  <a:pt x="659"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6" name="Freeform 46"/>
          <p:cNvSpPr>
            <a:spLocks/>
          </p:cNvSpPr>
          <p:nvPr/>
        </p:nvSpPr>
        <p:spPr bwMode="auto">
          <a:xfrm>
            <a:off x="12927542" y="1529293"/>
            <a:ext cx="1322917" cy="1055688"/>
          </a:xfrm>
          <a:custGeom>
            <a:avLst/>
            <a:gdLst>
              <a:gd name="T0" fmla="*/ 499 w 500"/>
              <a:gd name="T1" fmla="*/ 0 h 399"/>
              <a:gd name="T2" fmla="*/ 499 w 500"/>
              <a:gd name="T3" fmla="*/ 398 h 399"/>
              <a:gd name="T4" fmla="*/ 409 w 500"/>
              <a:gd name="T5" fmla="*/ 398 h 399"/>
              <a:gd name="T6" fmla="*/ 398 w 500"/>
              <a:gd name="T7" fmla="*/ 368 h 399"/>
              <a:gd name="T8" fmla="*/ 0 w 500"/>
              <a:gd name="T9" fmla="*/ 368 h 399"/>
              <a:gd name="T10" fmla="*/ 0 w 500"/>
              <a:gd name="T11" fmla="*/ 0 h 399"/>
              <a:gd name="T12" fmla="*/ 499 w 500"/>
              <a:gd name="T13" fmla="*/ 0 h 399"/>
            </a:gdLst>
            <a:ahLst/>
            <a:cxnLst>
              <a:cxn ang="0">
                <a:pos x="T0" y="T1"/>
              </a:cxn>
              <a:cxn ang="0">
                <a:pos x="T2" y="T3"/>
              </a:cxn>
              <a:cxn ang="0">
                <a:pos x="T4" y="T5"/>
              </a:cxn>
              <a:cxn ang="0">
                <a:pos x="T6" y="T7"/>
              </a:cxn>
              <a:cxn ang="0">
                <a:pos x="T8" y="T9"/>
              </a:cxn>
              <a:cxn ang="0">
                <a:pos x="T10" y="T11"/>
              </a:cxn>
              <a:cxn ang="0">
                <a:pos x="T12" y="T13"/>
              </a:cxn>
            </a:cxnLst>
            <a:rect l="0" t="0" r="r" b="b"/>
            <a:pathLst>
              <a:path w="500" h="399">
                <a:moveTo>
                  <a:pt x="499" y="0"/>
                </a:moveTo>
                <a:lnTo>
                  <a:pt x="499" y="398"/>
                </a:lnTo>
                <a:lnTo>
                  <a:pt x="409" y="398"/>
                </a:lnTo>
                <a:lnTo>
                  <a:pt x="398" y="368"/>
                </a:lnTo>
                <a:lnTo>
                  <a:pt x="0" y="368"/>
                </a:lnTo>
                <a:lnTo>
                  <a:pt x="0" y="0"/>
                </a:lnTo>
                <a:lnTo>
                  <a:pt x="499"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7" name="Freeform 47"/>
          <p:cNvSpPr>
            <a:spLocks/>
          </p:cNvSpPr>
          <p:nvPr/>
        </p:nvSpPr>
        <p:spPr bwMode="auto">
          <a:xfrm>
            <a:off x="3116792" y="3968750"/>
            <a:ext cx="2735792" cy="2436813"/>
          </a:xfrm>
          <a:custGeom>
            <a:avLst/>
            <a:gdLst>
              <a:gd name="T0" fmla="*/ 398 w 1034"/>
              <a:gd name="T1" fmla="*/ 445 h 921"/>
              <a:gd name="T2" fmla="*/ 406 w 1034"/>
              <a:gd name="T3" fmla="*/ 0 h 921"/>
              <a:gd name="T4" fmla="*/ 1033 w 1034"/>
              <a:gd name="T5" fmla="*/ 0 h 921"/>
              <a:gd name="T6" fmla="*/ 1033 w 1034"/>
              <a:gd name="T7" fmla="*/ 535 h 921"/>
              <a:gd name="T8" fmla="*/ 1014 w 1034"/>
              <a:gd name="T9" fmla="*/ 553 h 921"/>
              <a:gd name="T10" fmla="*/ 963 w 1034"/>
              <a:gd name="T11" fmla="*/ 613 h 921"/>
              <a:gd name="T12" fmla="*/ 944 w 1034"/>
              <a:gd name="T13" fmla="*/ 613 h 921"/>
              <a:gd name="T14" fmla="*/ 932 w 1034"/>
              <a:gd name="T15" fmla="*/ 631 h 921"/>
              <a:gd name="T16" fmla="*/ 912 w 1034"/>
              <a:gd name="T17" fmla="*/ 631 h 921"/>
              <a:gd name="T18" fmla="*/ 893 w 1034"/>
              <a:gd name="T19" fmla="*/ 601 h 921"/>
              <a:gd name="T20" fmla="*/ 854 w 1034"/>
              <a:gd name="T21" fmla="*/ 613 h 921"/>
              <a:gd name="T22" fmla="*/ 834 w 1034"/>
              <a:gd name="T23" fmla="*/ 613 h 921"/>
              <a:gd name="T24" fmla="*/ 834 w 1034"/>
              <a:gd name="T25" fmla="*/ 673 h 921"/>
              <a:gd name="T26" fmla="*/ 815 w 1034"/>
              <a:gd name="T27" fmla="*/ 709 h 921"/>
              <a:gd name="T28" fmla="*/ 796 w 1034"/>
              <a:gd name="T29" fmla="*/ 769 h 921"/>
              <a:gd name="T30" fmla="*/ 803 w 1034"/>
              <a:gd name="T31" fmla="*/ 800 h 921"/>
              <a:gd name="T32" fmla="*/ 776 w 1034"/>
              <a:gd name="T33" fmla="*/ 860 h 921"/>
              <a:gd name="T34" fmla="*/ 776 w 1034"/>
              <a:gd name="T35" fmla="*/ 920 h 921"/>
              <a:gd name="T36" fmla="*/ 78 w 1034"/>
              <a:gd name="T37" fmla="*/ 920 h 921"/>
              <a:gd name="T38" fmla="*/ 78 w 1034"/>
              <a:gd name="T39" fmla="*/ 800 h 921"/>
              <a:gd name="T40" fmla="*/ 0 w 1034"/>
              <a:gd name="T41" fmla="*/ 800 h 921"/>
              <a:gd name="T42" fmla="*/ 0 w 1034"/>
              <a:gd name="T43" fmla="*/ 445 h 921"/>
              <a:gd name="T44" fmla="*/ 398 w 1034"/>
              <a:gd name="T45" fmla="*/ 445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4" h="921">
                <a:moveTo>
                  <a:pt x="398" y="445"/>
                </a:moveTo>
                <a:lnTo>
                  <a:pt x="406" y="0"/>
                </a:lnTo>
                <a:lnTo>
                  <a:pt x="1033" y="0"/>
                </a:lnTo>
                <a:lnTo>
                  <a:pt x="1033" y="535"/>
                </a:lnTo>
                <a:lnTo>
                  <a:pt x="1014" y="553"/>
                </a:lnTo>
                <a:lnTo>
                  <a:pt x="963" y="613"/>
                </a:lnTo>
                <a:lnTo>
                  <a:pt x="944" y="613"/>
                </a:lnTo>
                <a:lnTo>
                  <a:pt x="932" y="631"/>
                </a:lnTo>
                <a:lnTo>
                  <a:pt x="912" y="631"/>
                </a:lnTo>
                <a:lnTo>
                  <a:pt x="893" y="601"/>
                </a:lnTo>
                <a:lnTo>
                  <a:pt x="854" y="613"/>
                </a:lnTo>
                <a:lnTo>
                  <a:pt x="834" y="613"/>
                </a:lnTo>
                <a:lnTo>
                  <a:pt x="834" y="673"/>
                </a:lnTo>
                <a:lnTo>
                  <a:pt x="815" y="709"/>
                </a:lnTo>
                <a:lnTo>
                  <a:pt x="796" y="769"/>
                </a:lnTo>
                <a:lnTo>
                  <a:pt x="803" y="800"/>
                </a:lnTo>
                <a:lnTo>
                  <a:pt x="776" y="860"/>
                </a:lnTo>
                <a:lnTo>
                  <a:pt x="776" y="920"/>
                </a:lnTo>
                <a:lnTo>
                  <a:pt x="78" y="920"/>
                </a:lnTo>
                <a:lnTo>
                  <a:pt x="78" y="800"/>
                </a:lnTo>
                <a:lnTo>
                  <a:pt x="0" y="800"/>
                </a:lnTo>
                <a:lnTo>
                  <a:pt x="0" y="445"/>
                </a:lnTo>
                <a:lnTo>
                  <a:pt x="398" y="445"/>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8" name="Freeform 48"/>
          <p:cNvSpPr>
            <a:spLocks/>
          </p:cNvSpPr>
          <p:nvPr/>
        </p:nvSpPr>
        <p:spPr bwMode="auto">
          <a:xfrm>
            <a:off x="7223126" y="7183438"/>
            <a:ext cx="1785938" cy="1259417"/>
          </a:xfrm>
          <a:custGeom>
            <a:avLst/>
            <a:gdLst>
              <a:gd name="T0" fmla="*/ 0 w 675"/>
              <a:gd name="T1" fmla="*/ 60 h 476"/>
              <a:gd name="T2" fmla="*/ 19 w 675"/>
              <a:gd name="T3" fmla="*/ 42 h 476"/>
              <a:gd name="T4" fmla="*/ 39 w 675"/>
              <a:gd name="T5" fmla="*/ 42 h 476"/>
              <a:gd name="T6" fmla="*/ 46 w 675"/>
              <a:gd name="T7" fmla="*/ 30 h 476"/>
              <a:gd name="T8" fmla="*/ 58 w 675"/>
              <a:gd name="T9" fmla="*/ 30 h 476"/>
              <a:gd name="T10" fmla="*/ 58 w 675"/>
              <a:gd name="T11" fmla="*/ 12 h 476"/>
              <a:gd name="T12" fmla="*/ 109 w 675"/>
              <a:gd name="T13" fmla="*/ 12 h 476"/>
              <a:gd name="T14" fmla="*/ 128 w 675"/>
              <a:gd name="T15" fmla="*/ 0 h 476"/>
              <a:gd name="T16" fmla="*/ 136 w 675"/>
              <a:gd name="T17" fmla="*/ 12 h 476"/>
              <a:gd name="T18" fmla="*/ 156 w 675"/>
              <a:gd name="T19" fmla="*/ 12 h 476"/>
              <a:gd name="T20" fmla="*/ 167 w 675"/>
              <a:gd name="T21" fmla="*/ 12 h 476"/>
              <a:gd name="T22" fmla="*/ 179 w 675"/>
              <a:gd name="T23" fmla="*/ 12 h 476"/>
              <a:gd name="T24" fmla="*/ 179 w 675"/>
              <a:gd name="T25" fmla="*/ 42 h 476"/>
              <a:gd name="T26" fmla="*/ 198 w 675"/>
              <a:gd name="T27" fmla="*/ 12 h 476"/>
              <a:gd name="T28" fmla="*/ 218 w 675"/>
              <a:gd name="T29" fmla="*/ 42 h 476"/>
              <a:gd name="T30" fmla="*/ 218 w 675"/>
              <a:gd name="T31" fmla="*/ 60 h 476"/>
              <a:gd name="T32" fmla="*/ 238 w 675"/>
              <a:gd name="T33" fmla="*/ 42 h 476"/>
              <a:gd name="T34" fmla="*/ 238 w 675"/>
              <a:gd name="T35" fmla="*/ 78 h 476"/>
              <a:gd name="T36" fmla="*/ 245 w 675"/>
              <a:gd name="T37" fmla="*/ 78 h 476"/>
              <a:gd name="T38" fmla="*/ 257 w 675"/>
              <a:gd name="T39" fmla="*/ 90 h 476"/>
              <a:gd name="T40" fmla="*/ 276 w 675"/>
              <a:gd name="T41" fmla="*/ 90 h 476"/>
              <a:gd name="T42" fmla="*/ 296 w 675"/>
              <a:gd name="T43" fmla="*/ 138 h 476"/>
              <a:gd name="T44" fmla="*/ 316 w 675"/>
              <a:gd name="T45" fmla="*/ 120 h 476"/>
              <a:gd name="T46" fmla="*/ 327 w 675"/>
              <a:gd name="T47" fmla="*/ 150 h 476"/>
              <a:gd name="T48" fmla="*/ 327 w 675"/>
              <a:gd name="T49" fmla="*/ 138 h 476"/>
              <a:gd name="T50" fmla="*/ 335 w 675"/>
              <a:gd name="T51" fmla="*/ 138 h 476"/>
              <a:gd name="T52" fmla="*/ 347 w 675"/>
              <a:gd name="T53" fmla="*/ 138 h 476"/>
              <a:gd name="T54" fmla="*/ 355 w 675"/>
              <a:gd name="T55" fmla="*/ 138 h 476"/>
              <a:gd name="T56" fmla="*/ 378 w 675"/>
              <a:gd name="T57" fmla="*/ 108 h 476"/>
              <a:gd name="T58" fmla="*/ 405 w 675"/>
              <a:gd name="T59" fmla="*/ 108 h 476"/>
              <a:gd name="T60" fmla="*/ 425 w 675"/>
              <a:gd name="T61" fmla="*/ 90 h 476"/>
              <a:gd name="T62" fmla="*/ 444 w 675"/>
              <a:gd name="T63" fmla="*/ 108 h 476"/>
              <a:gd name="T64" fmla="*/ 444 w 675"/>
              <a:gd name="T65" fmla="*/ 120 h 476"/>
              <a:gd name="T66" fmla="*/ 475 w 675"/>
              <a:gd name="T67" fmla="*/ 108 h 476"/>
              <a:gd name="T68" fmla="*/ 475 w 675"/>
              <a:gd name="T69" fmla="*/ 138 h 476"/>
              <a:gd name="T70" fmla="*/ 487 w 675"/>
              <a:gd name="T71" fmla="*/ 120 h 476"/>
              <a:gd name="T72" fmla="*/ 514 w 675"/>
              <a:gd name="T73" fmla="*/ 138 h 476"/>
              <a:gd name="T74" fmla="*/ 514 w 675"/>
              <a:gd name="T75" fmla="*/ 120 h 476"/>
              <a:gd name="T76" fmla="*/ 534 w 675"/>
              <a:gd name="T77" fmla="*/ 138 h 476"/>
              <a:gd name="T78" fmla="*/ 534 w 675"/>
              <a:gd name="T79" fmla="*/ 120 h 476"/>
              <a:gd name="T80" fmla="*/ 577 w 675"/>
              <a:gd name="T81" fmla="*/ 120 h 476"/>
              <a:gd name="T82" fmla="*/ 596 w 675"/>
              <a:gd name="T83" fmla="*/ 138 h 476"/>
              <a:gd name="T84" fmla="*/ 616 w 675"/>
              <a:gd name="T85" fmla="*/ 138 h 476"/>
              <a:gd name="T86" fmla="*/ 624 w 675"/>
              <a:gd name="T87" fmla="*/ 168 h 476"/>
              <a:gd name="T88" fmla="*/ 655 w 675"/>
              <a:gd name="T89" fmla="*/ 138 h 476"/>
              <a:gd name="T90" fmla="*/ 655 w 675"/>
              <a:gd name="T91" fmla="*/ 385 h 476"/>
              <a:gd name="T92" fmla="*/ 674 w 675"/>
              <a:gd name="T93" fmla="*/ 385 h 476"/>
              <a:gd name="T94" fmla="*/ 674 w 675"/>
              <a:gd name="T95" fmla="*/ 475 h 476"/>
              <a:gd name="T96" fmla="*/ 0 w 675"/>
              <a:gd name="T97" fmla="*/ 475 h 476"/>
              <a:gd name="T98" fmla="*/ 0 w 675"/>
              <a:gd name="T99" fmla="*/ 6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5" h="476">
                <a:moveTo>
                  <a:pt x="0" y="60"/>
                </a:moveTo>
                <a:lnTo>
                  <a:pt x="19" y="42"/>
                </a:lnTo>
                <a:lnTo>
                  <a:pt x="39" y="42"/>
                </a:lnTo>
                <a:lnTo>
                  <a:pt x="46" y="30"/>
                </a:lnTo>
                <a:lnTo>
                  <a:pt x="58" y="30"/>
                </a:lnTo>
                <a:lnTo>
                  <a:pt x="58" y="12"/>
                </a:lnTo>
                <a:lnTo>
                  <a:pt x="109" y="12"/>
                </a:lnTo>
                <a:lnTo>
                  <a:pt x="128" y="0"/>
                </a:lnTo>
                <a:lnTo>
                  <a:pt x="136" y="12"/>
                </a:lnTo>
                <a:lnTo>
                  <a:pt x="156" y="12"/>
                </a:lnTo>
                <a:lnTo>
                  <a:pt x="167" y="12"/>
                </a:lnTo>
                <a:lnTo>
                  <a:pt x="179" y="12"/>
                </a:lnTo>
                <a:lnTo>
                  <a:pt x="179" y="42"/>
                </a:lnTo>
                <a:lnTo>
                  <a:pt x="198" y="12"/>
                </a:lnTo>
                <a:lnTo>
                  <a:pt x="218" y="42"/>
                </a:lnTo>
                <a:lnTo>
                  <a:pt x="218" y="60"/>
                </a:lnTo>
                <a:lnTo>
                  <a:pt x="238" y="42"/>
                </a:lnTo>
                <a:lnTo>
                  <a:pt x="238" y="78"/>
                </a:lnTo>
                <a:lnTo>
                  <a:pt x="245" y="78"/>
                </a:lnTo>
                <a:lnTo>
                  <a:pt x="257" y="90"/>
                </a:lnTo>
                <a:lnTo>
                  <a:pt x="276" y="90"/>
                </a:lnTo>
                <a:lnTo>
                  <a:pt x="296" y="138"/>
                </a:lnTo>
                <a:lnTo>
                  <a:pt x="316" y="120"/>
                </a:lnTo>
                <a:lnTo>
                  <a:pt x="327" y="150"/>
                </a:lnTo>
                <a:lnTo>
                  <a:pt x="327" y="138"/>
                </a:lnTo>
                <a:lnTo>
                  <a:pt x="335" y="138"/>
                </a:lnTo>
                <a:lnTo>
                  <a:pt x="347" y="138"/>
                </a:lnTo>
                <a:lnTo>
                  <a:pt x="355" y="138"/>
                </a:lnTo>
                <a:lnTo>
                  <a:pt x="378" y="108"/>
                </a:lnTo>
                <a:lnTo>
                  <a:pt x="405" y="108"/>
                </a:lnTo>
                <a:lnTo>
                  <a:pt x="425" y="90"/>
                </a:lnTo>
                <a:lnTo>
                  <a:pt x="444" y="108"/>
                </a:lnTo>
                <a:lnTo>
                  <a:pt x="444" y="120"/>
                </a:lnTo>
                <a:lnTo>
                  <a:pt x="475" y="108"/>
                </a:lnTo>
                <a:lnTo>
                  <a:pt x="475" y="138"/>
                </a:lnTo>
                <a:lnTo>
                  <a:pt x="487" y="120"/>
                </a:lnTo>
                <a:lnTo>
                  <a:pt x="514" y="138"/>
                </a:lnTo>
                <a:lnTo>
                  <a:pt x="514" y="120"/>
                </a:lnTo>
                <a:lnTo>
                  <a:pt x="534" y="138"/>
                </a:lnTo>
                <a:lnTo>
                  <a:pt x="534" y="120"/>
                </a:lnTo>
                <a:lnTo>
                  <a:pt x="577" y="120"/>
                </a:lnTo>
                <a:lnTo>
                  <a:pt x="596" y="138"/>
                </a:lnTo>
                <a:lnTo>
                  <a:pt x="616" y="138"/>
                </a:lnTo>
                <a:lnTo>
                  <a:pt x="624" y="168"/>
                </a:lnTo>
                <a:lnTo>
                  <a:pt x="655" y="138"/>
                </a:lnTo>
                <a:lnTo>
                  <a:pt x="655" y="385"/>
                </a:lnTo>
                <a:lnTo>
                  <a:pt x="674" y="385"/>
                </a:lnTo>
                <a:lnTo>
                  <a:pt x="674" y="475"/>
                </a:lnTo>
                <a:lnTo>
                  <a:pt x="0" y="475"/>
                </a:lnTo>
                <a:lnTo>
                  <a:pt x="0" y="6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09" name="Freeform 49"/>
          <p:cNvSpPr>
            <a:spLocks/>
          </p:cNvSpPr>
          <p:nvPr/>
        </p:nvSpPr>
        <p:spPr bwMode="auto">
          <a:xfrm>
            <a:off x="13144500" y="6244167"/>
            <a:ext cx="867833" cy="973667"/>
          </a:xfrm>
          <a:custGeom>
            <a:avLst/>
            <a:gdLst>
              <a:gd name="T0" fmla="*/ 0 w 328"/>
              <a:gd name="T1" fmla="*/ 367 h 368"/>
              <a:gd name="T2" fmla="*/ 8 w 328"/>
              <a:gd name="T3" fmla="*/ 0 h 368"/>
              <a:gd name="T4" fmla="*/ 327 w 328"/>
              <a:gd name="T5" fmla="*/ 0 h 368"/>
              <a:gd name="T6" fmla="*/ 327 w 328"/>
              <a:gd name="T7" fmla="*/ 367 h 368"/>
              <a:gd name="T8" fmla="*/ 168 w 328"/>
              <a:gd name="T9" fmla="*/ 367 h 368"/>
              <a:gd name="T10" fmla="*/ 0 w 328"/>
              <a:gd name="T11" fmla="*/ 367 h 368"/>
            </a:gdLst>
            <a:ahLst/>
            <a:cxnLst>
              <a:cxn ang="0">
                <a:pos x="T0" y="T1"/>
              </a:cxn>
              <a:cxn ang="0">
                <a:pos x="T2" y="T3"/>
              </a:cxn>
              <a:cxn ang="0">
                <a:pos x="T4" y="T5"/>
              </a:cxn>
              <a:cxn ang="0">
                <a:pos x="T6" y="T7"/>
              </a:cxn>
              <a:cxn ang="0">
                <a:pos x="T8" y="T9"/>
              </a:cxn>
              <a:cxn ang="0">
                <a:pos x="T10" y="T11"/>
              </a:cxn>
            </a:cxnLst>
            <a:rect l="0" t="0" r="r" b="b"/>
            <a:pathLst>
              <a:path w="328" h="368">
                <a:moveTo>
                  <a:pt x="0" y="367"/>
                </a:moveTo>
                <a:lnTo>
                  <a:pt x="8" y="0"/>
                </a:lnTo>
                <a:lnTo>
                  <a:pt x="327" y="0"/>
                </a:lnTo>
                <a:lnTo>
                  <a:pt x="327" y="367"/>
                </a:lnTo>
                <a:lnTo>
                  <a:pt x="168" y="367"/>
                </a:lnTo>
                <a:lnTo>
                  <a:pt x="0" y="367"/>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0" name="Freeform 50"/>
          <p:cNvSpPr>
            <a:spLocks/>
          </p:cNvSpPr>
          <p:nvPr/>
        </p:nvSpPr>
        <p:spPr bwMode="auto">
          <a:xfrm>
            <a:off x="14433023" y="7215188"/>
            <a:ext cx="1158875" cy="941917"/>
          </a:xfrm>
          <a:custGeom>
            <a:avLst/>
            <a:gdLst>
              <a:gd name="T0" fmla="*/ 437 w 438"/>
              <a:gd name="T1" fmla="*/ 337 h 356"/>
              <a:gd name="T2" fmla="*/ 347 w 438"/>
              <a:gd name="T3" fmla="*/ 337 h 356"/>
              <a:gd name="T4" fmla="*/ 129 w 438"/>
              <a:gd name="T5" fmla="*/ 337 h 356"/>
              <a:gd name="T6" fmla="*/ 0 w 438"/>
              <a:gd name="T7" fmla="*/ 355 h 356"/>
              <a:gd name="T8" fmla="*/ 0 w 438"/>
              <a:gd name="T9" fmla="*/ 0 h 356"/>
              <a:gd name="T10" fmla="*/ 156 w 438"/>
              <a:gd name="T11" fmla="*/ 0 h 356"/>
              <a:gd name="T12" fmla="*/ 437 w 438"/>
              <a:gd name="T13" fmla="*/ 0 h 356"/>
              <a:gd name="T14" fmla="*/ 437 w 438"/>
              <a:gd name="T15" fmla="*/ 337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8" h="356">
                <a:moveTo>
                  <a:pt x="437" y="337"/>
                </a:moveTo>
                <a:lnTo>
                  <a:pt x="347" y="337"/>
                </a:lnTo>
                <a:lnTo>
                  <a:pt x="129" y="337"/>
                </a:lnTo>
                <a:lnTo>
                  <a:pt x="0" y="355"/>
                </a:lnTo>
                <a:lnTo>
                  <a:pt x="0" y="0"/>
                </a:lnTo>
                <a:lnTo>
                  <a:pt x="156" y="0"/>
                </a:lnTo>
                <a:lnTo>
                  <a:pt x="437" y="0"/>
                </a:lnTo>
                <a:lnTo>
                  <a:pt x="437" y="337"/>
                </a:lnTo>
              </a:path>
            </a:pathLst>
          </a:custGeom>
          <a:solidFill>
            <a:schemeClr va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1" name="Freeform 51"/>
          <p:cNvSpPr>
            <a:spLocks/>
          </p:cNvSpPr>
          <p:nvPr/>
        </p:nvSpPr>
        <p:spPr bwMode="auto">
          <a:xfrm>
            <a:off x="14845773" y="6244167"/>
            <a:ext cx="746125" cy="973667"/>
          </a:xfrm>
          <a:custGeom>
            <a:avLst/>
            <a:gdLst>
              <a:gd name="T0" fmla="*/ 281 w 282"/>
              <a:gd name="T1" fmla="*/ 367 h 368"/>
              <a:gd name="T2" fmla="*/ 0 w 282"/>
              <a:gd name="T3" fmla="*/ 367 h 368"/>
              <a:gd name="T4" fmla="*/ 0 w 282"/>
              <a:gd name="T5" fmla="*/ 0 h 368"/>
              <a:gd name="T6" fmla="*/ 281 w 282"/>
              <a:gd name="T7" fmla="*/ 0 h 368"/>
              <a:gd name="T8" fmla="*/ 281 w 282"/>
              <a:gd name="T9" fmla="*/ 367 h 368"/>
            </a:gdLst>
            <a:ahLst/>
            <a:cxnLst>
              <a:cxn ang="0">
                <a:pos x="T0" y="T1"/>
              </a:cxn>
              <a:cxn ang="0">
                <a:pos x="T2" y="T3"/>
              </a:cxn>
              <a:cxn ang="0">
                <a:pos x="T4" y="T5"/>
              </a:cxn>
              <a:cxn ang="0">
                <a:pos x="T6" y="T7"/>
              </a:cxn>
              <a:cxn ang="0">
                <a:pos x="T8" y="T9"/>
              </a:cxn>
            </a:cxnLst>
            <a:rect l="0" t="0" r="r" b="b"/>
            <a:pathLst>
              <a:path w="282" h="368">
                <a:moveTo>
                  <a:pt x="281" y="367"/>
                </a:moveTo>
                <a:lnTo>
                  <a:pt x="0" y="367"/>
                </a:lnTo>
                <a:lnTo>
                  <a:pt x="0" y="0"/>
                </a:lnTo>
                <a:lnTo>
                  <a:pt x="281" y="0"/>
                </a:lnTo>
                <a:lnTo>
                  <a:pt x="281" y="367"/>
                </a:lnTo>
              </a:path>
            </a:pathLst>
          </a:custGeom>
          <a:solidFill>
            <a:schemeClr val="accent1"/>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2" name="Freeform 52"/>
          <p:cNvSpPr>
            <a:spLocks/>
          </p:cNvSpPr>
          <p:nvPr/>
        </p:nvSpPr>
        <p:spPr bwMode="auto">
          <a:xfrm>
            <a:off x="2270126" y="5384272"/>
            <a:ext cx="3582458" cy="2246312"/>
          </a:xfrm>
          <a:custGeom>
            <a:avLst/>
            <a:gdLst>
              <a:gd name="T0" fmla="*/ 0 w 1354"/>
              <a:gd name="T1" fmla="*/ 385 h 849"/>
              <a:gd name="T2" fmla="*/ 398 w 1354"/>
              <a:gd name="T3" fmla="*/ 385 h 849"/>
              <a:gd name="T4" fmla="*/ 1096 w 1354"/>
              <a:gd name="T5" fmla="*/ 385 h 849"/>
              <a:gd name="T6" fmla="*/ 1096 w 1354"/>
              <a:gd name="T7" fmla="*/ 325 h 849"/>
              <a:gd name="T8" fmla="*/ 1123 w 1354"/>
              <a:gd name="T9" fmla="*/ 265 h 849"/>
              <a:gd name="T10" fmla="*/ 1116 w 1354"/>
              <a:gd name="T11" fmla="*/ 234 h 849"/>
              <a:gd name="T12" fmla="*/ 1135 w 1354"/>
              <a:gd name="T13" fmla="*/ 174 h 849"/>
              <a:gd name="T14" fmla="*/ 1154 w 1354"/>
              <a:gd name="T15" fmla="*/ 138 h 849"/>
              <a:gd name="T16" fmla="*/ 1154 w 1354"/>
              <a:gd name="T17" fmla="*/ 78 h 849"/>
              <a:gd name="T18" fmla="*/ 1174 w 1354"/>
              <a:gd name="T19" fmla="*/ 78 h 849"/>
              <a:gd name="T20" fmla="*/ 1213 w 1354"/>
              <a:gd name="T21" fmla="*/ 66 h 849"/>
              <a:gd name="T22" fmla="*/ 1232 w 1354"/>
              <a:gd name="T23" fmla="*/ 96 h 849"/>
              <a:gd name="T24" fmla="*/ 1252 w 1354"/>
              <a:gd name="T25" fmla="*/ 96 h 849"/>
              <a:gd name="T26" fmla="*/ 1264 w 1354"/>
              <a:gd name="T27" fmla="*/ 78 h 849"/>
              <a:gd name="T28" fmla="*/ 1283 w 1354"/>
              <a:gd name="T29" fmla="*/ 78 h 849"/>
              <a:gd name="T30" fmla="*/ 1334 w 1354"/>
              <a:gd name="T31" fmla="*/ 18 h 849"/>
              <a:gd name="T32" fmla="*/ 1353 w 1354"/>
              <a:gd name="T33" fmla="*/ 0 h 849"/>
              <a:gd name="T34" fmla="*/ 1353 w 1354"/>
              <a:gd name="T35" fmla="*/ 541 h 849"/>
              <a:gd name="T36" fmla="*/ 1353 w 1354"/>
              <a:gd name="T37" fmla="*/ 830 h 849"/>
              <a:gd name="T38" fmla="*/ 1334 w 1354"/>
              <a:gd name="T39" fmla="*/ 848 h 849"/>
              <a:gd name="T40" fmla="*/ 1295 w 1354"/>
              <a:gd name="T41" fmla="*/ 848 h 849"/>
              <a:gd name="T42" fmla="*/ 1283 w 1354"/>
              <a:gd name="T43" fmla="*/ 818 h 849"/>
              <a:gd name="T44" fmla="*/ 1275 w 1354"/>
              <a:gd name="T45" fmla="*/ 830 h 849"/>
              <a:gd name="T46" fmla="*/ 827 w 1354"/>
              <a:gd name="T47" fmla="*/ 848 h 849"/>
              <a:gd name="T48" fmla="*/ 827 w 1354"/>
              <a:gd name="T49" fmla="*/ 818 h 849"/>
              <a:gd name="T50" fmla="*/ 897 w 1354"/>
              <a:gd name="T51" fmla="*/ 722 h 849"/>
              <a:gd name="T52" fmla="*/ 905 w 1354"/>
              <a:gd name="T53" fmla="*/ 680 h 849"/>
              <a:gd name="T54" fmla="*/ 0 w 1354"/>
              <a:gd name="T55" fmla="*/ 680 h 849"/>
              <a:gd name="T56" fmla="*/ 0 w 1354"/>
              <a:gd name="T57" fmla="*/ 38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54" h="849">
                <a:moveTo>
                  <a:pt x="0" y="385"/>
                </a:moveTo>
                <a:lnTo>
                  <a:pt x="398" y="385"/>
                </a:lnTo>
                <a:lnTo>
                  <a:pt x="1096" y="385"/>
                </a:lnTo>
                <a:lnTo>
                  <a:pt x="1096" y="325"/>
                </a:lnTo>
                <a:lnTo>
                  <a:pt x="1123" y="265"/>
                </a:lnTo>
                <a:lnTo>
                  <a:pt x="1116" y="234"/>
                </a:lnTo>
                <a:lnTo>
                  <a:pt x="1135" y="174"/>
                </a:lnTo>
                <a:lnTo>
                  <a:pt x="1154" y="138"/>
                </a:lnTo>
                <a:lnTo>
                  <a:pt x="1154" y="78"/>
                </a:lnTo>
                <a:lnTo>
                  <a:pt x="1174" y="78"/>
                </a:lnTo>
                <a:lnTo>
                  <a:pt x="1213" y="66"/>
                </a:lnTo>
                <a:lnTo>
                  <a:pt x="1232" y="96"/>
                </a:lnTo>
                <a:lnTo>
                  <a:pt x="1252" y="96"/>
                </a:lnTo>
                <a:lnTo>
                  <a:pt x="1264" y="78"/>
                </a:lnTo>
                <a:lnTo>
                  <a:pt x="1283" y="78"/>
                </a:lnTo>
                <a:lnTo>
                  <a:pt x="1334" y="18"/>
                </a:lnTo>
                <a:lnTo>
                  <a:pt x="1353" y="0"/>
                </a:lnTo>
                <a:lnTo>
                  <a:pt x="1353" y="541"/>
                </a:lnTo>
                <a:lnTo>
                  <a:pt x="1353" y="830"/>
                </a:lnTo>
                <a:lnTo>
                  <a:pt x="1334" y="848"/>
                </a:lnTo>
                <a:lnTo>
                  <a:pt x="1295" y="848"/>
                </a:lnTo>
                <a:lnTo>
                  <a:pt x="1283" y="818"/>
                </a:lnTo>
                <a:lnTo>
                  <a:pt x="1275" y="830"/>
                </a:lnTo>
                <a:lnTo>
                  <a:pt x="827" y="848"/>
                </a:lnTo>
                <a:lnTo>
                  <a:pt x="827" y="818"/>
                </a:lnTo>
                <a:lnTo>
                  <a:pt x="897" y="722"/>
                </a:lnTo>
                <a:lnTo>
                  <a:pt x="905" y="680"/>
                </a:lnTo>
                <a:lnTo>
                  <a:pt x="0" y="680"/>
                </a:lnTo>
                <a:lnTo>
                  <a:pt x="0" y="385"/>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3" name="Freeform 53"/>
          <p:cNvSpPr>
            <a:spLocks/>
          </p:cNvSpPr>
          <p:nvPr/>
        </p:nvSpPr>
        <p:spPr bwMode="auto">
          <a:xfrm>
            <a:off x="4191000" y="1529293"/>
            <a:ext cx="1661583" cy="2442105"/>
          </a:xfrm>
          <a:custGeom>
            <a:avLst/>
            <a:gdLst>
              <a:gd name="T0" fmla="*/ 627 w 628"/>
              <a:gd name="T1" fmla="*/ 0 h 923"/>
              <a:gd name="T2" fmla="*/ 627 w 628"/>
              <a:gd name="T3" fmla="*/ 476 h 923"/>
              <a:gd name="T4" fmla="*/ 627 w 628"/>
              <a:gd name="T5" fmla="*/ 922 h 923"/>
              <a:gd name="T6" fmla="*/ 0 w 628"/>
              <a:gd name="T7" fmla="*/ 922 h 923"/>
              <a:gd name="T8" fmla="*/ 0 w 628"/>
              <a:gd name="T9" fmla="*/ 741 h 923"/>
              <a:gd name="T10" fmla="*/ 11 w 628"/>
              <a:gd name="T11" fmla="*/ 0 h 923"/>
              <a:gd name="T12" fmla="*/ 627 w 628"/>
              <a:gd name="T13" fmla="*/ 0 h 923"/>
            </a:gdLst>
            <a:ahLst/>
            <a:cxnLst>
              <a:cxn ang="0">
                <a:pos x="T0" y="T1"/>
              </a:cxn>
              <a:cxn ang="0">
                <a:pos x="T2" y="T3"/>
              </a:cxn>
              <a:cxn ang="0">
                <a:pos x="T4" y="T5"/>
              </a:cxn>
              <a:cxn ang="0">
                <a:pos x="T6" y="T7"/>
              </a:cxn>
              <a:cxn ang="0">
                <a:pos x="T8" y="T9"/>
              </a:cxn>
              <a:cxn ang="0">
                <a:pos x="T10" y="T11"/>
              </a:cxn>
              <a:cxn ang="0">
                <a:pos x="T12" y="T13"/>
              </a:cxn>
            </a:cxnLst>
            <a:rect l="0" t="0" r="r" b="b"/>
            <a:pathLst>
              <a:path w="628" h="923">
                <a:moveTo>
                  <a:pt x="627" y="0"/>
                </a:moveTo>
                <a:lnTo>
                  <a:pt x="627" y="476"/>
                </a:lnTo>
                <a:lnTo>
                  <a:pt x="627" y="922"/>
                </a:lnTo>
                <a:lnTo>
                  <a:pt x="0" y="922"/>
                </a:lnTo>
                <a:lnTo>
                  <a:pt x="0" y="741"/>
                </a:lnTo>
                <a:lnTo>
                  <a:pt x="11" y="0"/>
                </a:lnTo>
                <a:lnTo>
                  <a:pt x="627" y="0"/>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4" name="Freeform 54"/>
          <p:cNvSpPr>
            <a:spLocks/>
          </p:cNvSpPr>
          <p:nvPr/>
        </p:nvSpPr>
        <p:spPr bwMode="auto">
          <a:xfrm>
            <a:off x="8636001" y="3391959"/>
            <a:ext cx="1479022" cy="992188"/>
          </a:xfrm>
          <a:custGeom>
            <a:avLst/>
            <a:gdLst>
              <a:gd name="T0" fmla="*/ 0 w 559"/>
              <a:gd name="T1" fmla="*/ 308 h 375"/>
              <a:gd name="T2" fmla="*/ 12 w 559"/>
              <a:gd name="T3" fmla="*/ 247 h 375"/>
              <a:gd name="T4" fmla="*/ 31 w 559"/>
              <a:gd name="T5" fmla="*/ 218 h 375"/>
              <a:gd name="T6" fmla="*/ 82 w 559"/>
              <a:gd name="T7" fmla="*/ 247 h 375"/>
              <a:gd name="T8" fmla="*/ 101 w 559"/>
              <a:gd name="T9" fmla="*/ 236 h 375"/>
              <a:gd name="T10" fmla="*/ 70 w 559"/>
              <a:gd name="T11" fmla="*/ 169 h 375"/>
              <a:gd name="T12" fmla="*/ 109 w 559"/>
              <a:gd name="T13" fmla="*/ 0 h 375"/>
              <a:gd name="T14" fmla="*/ 480 w 559"/>
              <a:gd name="T15" fmla="*/ 0 h 375"/>
              <a:gd name="T16" fmla="*/ 558 w 559"/>
              <a:gd name="T17" fmla="*/ 0 h 375"/>
              <a:gd name="T18" fmla="*/ 558 w 559"/>
              <a:gd name="T19" fmla="*/ 374 h 375"/>
              <a:gd name="T20" fmla="*/ 499 w 559"/>
              <a:gd name="T21" fmla="*/ 374 h 375"/>
              <a:gd name="T22" fmla="*/ 20 w 559"/>
              <a:gd name="T23" fmla="*/ 374 h 375"/>
              <a:gd name="T24" fmla="*/ 0 w 559"/>
              <a:gd name="T25" fmla="*/ 308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9" h="375">
                <a:moveTo>
                  <a:pt x="0" y="308"/>
                </a:moveTo>
                <a:lnTo>
                  <a:pt x="12" y="247"/>
                </a:lnTo>
                <a:lnTo>
                  <a:pt x="31" y="218"/>
                </a:lnTo>
                <a:lnTo>
                  <a:pt x="82" y="247"/>
                </a:lnTo>
                <a:lnTo>
                  <a:pt x="101" y="236"/>
                </a:lnTo>
                <a:lnTo>
                  <a:pt x="70" y="169"/>
                </a:lnTo>
                <a:lnTo>
                  <a:pt x="109" y="0"/>
                </a:lnTo>
                <a:lnTo>
                  <a:pt x="480" y="0"/>
                </a:lnTo>
                <a:lnTo>
                  <a:pt x="558" y="0"/>
                </a:lnTo>
                <a:lnTo>
                  <a:pt x="558" y="374"/>
                </a:lnTo>
                <a:lnTo>
                  <a:pt x="499" y="374"/>
                </a:lnTo>
                <a:lnTo>
                  <a:pt x="20" y="374"/>
                </a:lnTo>
                <a:lnTo>
                  <a:pt x="0" y="308"/>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5" name="Freeform 55"/>
          <p:cNvSpPr>
            <a:spLocks/>
          </p:cNvSpPr>
          <p:nvPr/>
        </p:nvSpPr>
        <p:spPr bwMode="auto">
          <a:xfrm>
            <a:off x="14247814" y="1529292"/>
            <a:ext cx="1312333" cy="1756833"/>
          </a:xfrm>
          <a:custGeom>
            <a:avLst/>
            <a:gdLst>
              <a:gd name="T0" fmla="*/ 437 w 496"/>
              <a:gd name="T1" fmla="*/ 0 h 664"/>
              <a:gd name="T2" fmla="*/ 425 w 496"/>
              <a:gd name="T3" fmla="*/ 121 h 664"/>
              <a:gd name="T4" fmla="*/ 367 w 496"/>
              <a:gd name="T5" fmla="*/ 218 h 664"/>
              <a:gd name="T6" fmla="*/ 257 w 496"/>
              <a:gd name="T7" fmla="*/ 308 h 664"/>
              <a:gd name="T8" fmla="*/ 249 w 496"/>
              <a:gd name="T9" fmla="*/ 338 h 664"/>
              <a:gd name="T10" fmla="*/ 308 w 496"/>
              <a:gd name="T11" fmla="*/ 428 h 664"/>
              <a:gd name="T12" fmla="*/ 347 w 496"/>
              <a:gd name="T13" fmla="*/ 536 h 664"/>
              <a:gd name="T14" fmla="*/ 468 w 496"/>
              <a:gd name="T15" fmla="*/ 584 h 664"/>
              <a:gd name="T16" fmla="*/ 495 w 496"/>
              <a:gd name="T17" fmla="*/ 632 h 664"/>
              <a:gd name="T18" fmla="*/ 148 w 496"/>
              <a:gd name="T19" fmla="*/ 632 h 664"/>
              <a:gd name="T20" fmla="*/ 148 w 496"/>
              <a:gd name="T21" fmla="*/ 663 h 664"/>
              <a:gd name="T22" fmla="*/ 0 w 496"/>
              <a:gd name="T23" fmla="*/ 663 h 664"/>
              <a:gd name="T24" fmla="*/ 0 w 496"/>
              <a:gd name="T25" fmla="*/ 398 h 664"/>
              <a:gd name="T26" fmla="*/ 0 w 496"/>
              <a:gd name="T27" fmla="*/ 0 h 664"/>
              <a:gd name="T28" fmla="*/ 437 w 496"/>
              <a:gd name="T29" fmla="*/ 0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6" h="664">
                <a:moveTo>
                  <a:pt x="437" y="0"/>
                </a:moveTo>
                <a:lnTo>
                  <a:pt x="425" y="121"/>
                </a:lnTo>
                <a:lnTo>
                  <a:pt x="367" y="218"/>
                </a:lnTo>
                <a:lnTo>
                  <a:pt x="257" y="308"/>
                </a:lnTo>
                <a:lnTo>
                  <a:pt x="249" y="338"/>
                </a:lnTo>
                <a:lnTo>
                  <a:pt x="308" y="428"/>
                </a:lnTo>
                <a:lnTo>
                  <a:pt x="347" y="536"/>
                </a:lnTo>
                <a:lnTo>
                  <a:pt x="468" y="584"/>
                </a:lnTo>
                <a:lnTo>
                  <a:pt x="495" y="632"/>
                </a:lnTo>
                <a:lnTo>
                  <a:pt x="148" y="632"/>
                </a:lnTo>
                <a:lnTo>
                  <a:pt x="148" y="663"/>
                </a:lnTo>
                <a:lnTo>
                  <a:pt x="0" y="663"/>
                </a:lnTo>
                <a:lnTo>
                  <a:pt x="0" y="398"/>
                </a:lnTo>
                <a:lnTo>
                  <a:pt x="0" y="0"/>
                </a:lnTo>
                <a:lnTo>
                  <a:pt x="437"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6" name="Freeform 56"/>
          <p:cNvSpPr>
            <a:spLocks/>
          </p:cNvSpPr>
          <p:nvPr/>
        </p:nvSpPr>
        <p:spPr bwMode="auto">
          <a:xfrm>
            <a:off x="12297833" y="6244167"/>
            <a:ext cx="870480" cy="973667"/>
          </a:xfrm>
          <a:custGeom>
            <a:avLst/>
            <a:gdLst>
              <a:gd name="T0" fmla="*/ 0 w 329"/>
              <a:gd name="T1" fmla="*/ 276 h 368"/>
              <a:gd name="T2" fmla="*/ 0 w 329"/>
              <a:gd name="T3" fmla="*/ 0 h 368"/>
              <a:gd name="T4" fmla="*/ 320 w 329"/>
              <a:gd name="T5" fmla="*/ 0 h 368"/>
              <a:gd name="T6" fmla="*/ 328 w 329"/>
              <a:gd name="T7" fmla="*/ 0 h 368"/>
              <a:gd name="T8" fmla="*/ 320 w 329"/>
              <a:gd name="T9" fmla="*/ 367 h 368"/>
              <a:gd name="T10" fmla="*/ 250 w 329"/>
              <a:gd name="T11" fmla="*/ 355 h 368"/>
              <a:gd name="T12" fmla="*/ 12 w 329"/>
              <a:gd name="T13" fmla="*/ 355 h 368"/>
              <a:gd name="T14" fmla="*/ 0 w 329"/>
              <a:gd name="T15" fmla="*/ 276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 h="368">
                <a:moveTo>
                  <a:pt x="0" y="276"/>
                </a:moveTo>
                <a:lnTo>
                  <a:pt x="0" y="0"/>
                </a:lnTo>
                <a:lnTo>
                  <a:pt x="320" y="0"/>
                </a:lnTo>
                <a:lnTo>
                  <a:pt x="328" y="0"/>
                </a:lnTo>
                <a:lnTo>
                  <a:pt x="320" y="367"/>
                </a:lnTo>
                <a:lnTo>
                  <a:pt x="250" y="355"/>
                </a:lnTo>
                <a:lnTo>
                  <a:pt x="12" y="355"/>
                </a:lnTo>
                <a:lnTo>
                  <a:pt x="0" y="276"/>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7" name="Freeform 57"/>
          <p:cNvSpPr>
            <a:spLocks/>
          </p:cNvSpPr>
          <p:nvPr/>
        </p:nvSpPr>
        <p:spPr bwMode="auto">
          <a:xfrm>
            <a:off x="4116917" y="7580313"/>
            <a:ext cx="1600730" cy="1912937"/>
          </a:xfrm>
          <a:custGeom>
            <a:avLst/>
            <a:gdLst>
              <a:gd name="T0" fmla="*/ 0 w 605"/>
              <a:gd name="T1" fmla="*/ 722 h 723"/>
              <a:gd name="T2" fmla="*/ 0 w 605"/>
              <a:gd name="T3" fmla="*/ 235 h 723"/>
              <a:gd name="T4" fmla="*/ 0 w 605"/>
              <a:gd name="T5" fmla="*/ 108 h 723"/>
              <a:gd name="T6" fmla="*/ 39 w 605"/>
              <a:gd name="T7" fmla="*/ 79 h 723"/>
              <a:gd name="T8" fmla="*/ 59 w 605"/>
              <a:gd name="T9" fmla="*/ 30 h 723"/>
              <a:gd name="T10" fmla="*/ 117 w 605"/>
              <a:gd name="T11" fmla="*/ 48 h 723"/>
              <a:gd name="T12" fmla="*/ 129 w 605"/>
              <a:gd name="T13" fmla="*/ 18 h 723"/>
              <a:gd name="T14" fmla="*/ 577 w 605"/>
              <a:gd name="T15" fmla="*/ 0 h 723"/>
              <a:gd name="T16" fmla="*/ 577 w 605"/>
              <a:gd name="T17" fmla="*/ 235 h 723"/>
              <a:gd name="T18" fmla="*/ 585 w 605"/>
              <a:gd name="T19" fmla="*/ 235 h 723"/>
              <a:gd name="T20" fmla="*/ 585 w 605"/>
              <a:gd name="T21" fmla="*/ 325 h 723"/>
              <a:gd name="T22" fmla="*/ 597 w 605"/>
              <a:gd name="T23" fmla="*/ 602 h 723"/>
              <a:gd name="T24" fmla="*/ 604 w 605"/>
              <a:gd name="T25" fmla="*/ 602 h 723"/>
              <a:gd name="T26" fmla="*/ 604 w 605"/>
              <a:gd name="T27" fmla="*/ 722 h 723"/>
              <a:gd name="T28" fmla="*/ 0 w 605"/>
              <a:gd name="T29" fmla="*/ 72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5" h="723">
                <a:moveTo>
                  <a:pt x="0" y="722"/>
                </a:moveTo>
                <a:lnTo>
                  <a:pt x="0" y="235"/>
                </a:lnTo>
                <a:lnTo>
                  <a:pt x="0" y="108"/>
                </a:lnTo>
                <a:lnTo>
                  <a:pt x="39" y="79"/>
                </a:lnTo>
                <a:lnTo>
                  <a:pt x="59" y="30"/>
                </a:lnTo>
                <a:lnTo>
                  <a:pt x="117" y="48"/>
                </a:lnTo>
                <a:lnTo>
                  <a:pt x="129" y="18"/>
                </a:lnTo>
                <a:lnTo>
                  <a:pt x="577" y="0"/>
                </a:lnTo>
                <a:lnTo>
                  <a:pt x="577" y="235"/>
                </a:lnTo>
                <a:lnTo>
                  <a:pt x="585" y="235"/>
                </a:lnTo>
                <a:lnTo>
                  <a:pt x="585" y="325"/>
                </a:lnTo>
                <a:lnTo>
                  <a:pt x="597" y="602"/>
                </a:lnTo>
                <a:lnTo>
                  <a:pt x="604" y="602"/>
                </a:lnTo>
                <a:lnTo>
                  <a:pt x="604" y="722"/>
                </a:lnTo>
                <a:lnTo>
                  <a:pt x="0" y="722"/>
                </a:lnTo>
              </a:path>
            </a:pathLst>
          </a:custGeom>
          <a:solidFill>
            <a:srgbClr val="CC66FF"/>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8" name="Freeform 58"/>
          <p:cNvSpPr>
            <a:spLocks/>
          </p:cNvSpPr>
          <p:nvPr/>
        </p:nvSpPr>
        <p:spPr bwMode="auto">
          <a:xfrm>
            <a:off x="11639022" y="3391959"/>
            <a:ext cx="1291167" cy="1677458"/>
          </a:xfrm>
          <a:custGeom>
            <a:avLst/>
            <a:gdLst>
              <a:gd name="T0" fmla="*/ 0 w 488"/>
              <a:gd name="T1" fmla="*/ 633 h 634"/>
              <a:gd name="T2" fmla="*/ 0 w 488"/>
              <a:gd name="T3" fmla="*/ 374 h 634"/>
              <a:gd name="T4" fmla="*/ 0 w 488"/>
              <a:gd name="T5" fmla="*/ 0 h 634"/>
              <a:gd name="T6" fmla="*/ 479 w 488"/>
              <a:gd name="T7" fmla="*/ 0 h 634"/>
              <a:gd name="T8" fmla="*/ 479 w 488"/>
              <a:gd name="T9" fmla="*/ 97 h 634"/>
              <a:gd name="T10" fmla="*/ 487 w 488"/>
              <a:gd name="T11" fmla="*/ 633 h 634"/>
              <a:gd name="T12" fmla="*/ 0 w 488"/>
              <a:gd name="T13" fmla="*/ 633 h 634"/>
            </a:gdLst>
            <a:ahLst/>
            <a:cxnLst>
              <a:cxn ang="0">
                <a:pos x="T0" y="T1"/>
              </a:cxn>
              <a:cxn ang="0">
                <a:pos x="T2" y="T3"/>
              </a:cxn>
              <a:cxn ang="0">
                <a:pos x="T4" y="T5"/>
              </a:cxn>
              <a:cxn ang="0">
                <a:pos x="T6" y="T7"/>
              </a:cxn>
              <a:cxn ang="0">
                <a:pos x="T8" y="T9"/>
              </a:cxn>
              <a:cxn ang="0">
                <a:pos x="T10" y="T11"/>
              </a:cxn>
              <a:cxn ang="0">
                <a:pos x="T12" y="T13"/>
              </a:cxn>
            </a:cxnLst>
            <a:rect l="0" t="0" r="r" b="b"/>
            <a:pathLst>
              <a:path w="488" h="634">
                <a:moveTo>
                  <a:pt x="0" y="633"/>
                </a:moveTo>
                <a:lnTo>
                  <a:pt x="0" y="374"/>
                </a:lnTo>
                <a:lnTo>
                  <a:pt x="0" y="0"/>
                </a:lnTo>
                <a:lnTo>
                  <a:pt x="479" y="0"/>
                </a:lnTo>
                <a:lnTo>
                  <a:pt x="479" y="97"/>
                </a:lnTo>
                <a:lnTo>
                  <a:pt x="487" y="633"/>
                </a:lnTo>
                <a:lnTo>
                  <a:pt x="0" y="633"/>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19" name="Freeform 59"/>
          <p:cNvSpPr>
            <a:spLocks/>
          </p:cNvSpPr>
          <p:nvPr/>
        </p:nvSpPr>
        <p:spPr bwMode="auto">
          <a:xfrm>
            <a:off x="7326313" y="4699001"/>
            <a:ext cx="2241020" cy="1627188"/>
          </a:xfrm>
          <a:custGeom>
            <a:avLst/>
            <a:gdLst>
              <a:gd name="T0" fmla="*/ 97 w 847"/>
              <a:gd name="T1" fmla="*/ 49 h 615"/>
              <a:gd name="T2" fmla="*/ 167 w 847"/>
              <a:gd name="T3" fmla="*/ 0 h 615"/>
              <a:gd name="T4" fmla="*/ 296 w 847"/>
              <a:gd name="T5" fmla="*/ 0 h 615"/>
              <a:gd name="T6" fmla="*/ 359 w 847"/>
              <a:gd name="T7" fmla="*/ 60 h 615"/>
              <a:gd name="T8" fmla="*/ 359 w 847"/>
              <a:gd name="T9" fmla="*/ 187 h 615"/>
              <a:gd name="T10" fmla="*/ 378 w 847"/>
              <a:gd name="T11" fmla="*/ 217 h 615"/>
              <a:gd name="T12" fmla="*/ 436 w 847"/>
              <a:gd name="T13" fmla="*/ 229 h 615"/>
              <a:gd name="T14" fmla="*/ 429 w 847"/>
              <a:gd name="T15" fmla="*/ 247 h 615"/>
              <a:gd name="T16" fmla="*/ 397 w 847"/>
              <a:gd name="T17" fmla="*/ 277 h 615"/>
              <a:gd name="T18" fmla="*/ 397 w 847"/>
              <a:gd name="T19" fmla="*/ 307 h 615"/>
              <a:gd name="T20" fmla="*/ 475 w 847"/>
              <a:gd name="T21" fmla="*/ 307 h 615"/>
              <a:gd name="T22" fmla="*/ 507 w 847"/>
              <a:gd name="T23" fmla="*/ 325 h 615"/>
              <a:gd name="T24" fmla="*/ 538 w 847"/>
              <a:gd name="T25" fmla="*/ 433 h 615"/>
              <a:gd name="T26" fmla="*/ 717 w 847"/>
              <a:gd name="T27" fmla="*/ 464 h 615"/>
              <a:gd name="T28" fmla="*/ 783 w 847"/>
              <a:gd name="T29" fmla="*/ 524 h 615"/>
              <a:gd name="T30" fmla="*/ 834 w 847"/>
              <a:gd name="T31" fmla="*/ 524 h 615"/>
              <a:gd name="T32" fmla="*/ 846 w 847"/>
              <a:gd name="T33" fmla="*/ 536 h 615"/>
              <a:gd name="T34" fmla="*/ 815 w 847"/>
              <a:gd name="T35" fmla="*/ 584 h 615"/>
              <a:gd name="T36" fmla="*/ 538 w 847"/>
              <a:gd name="T37" fmla="*/ 584 h 615"/>
              <a:gd name="T38" fmla="*/ 538 w 847"/>
              <a:gd name="T39" fmla="*/ 614 h 615"/>
              <a:gd name="T40" fmla="*/ 77 w 847"/>
              <a:gd name="T41" fmla="*/ 614 h 615"/>
              <a:gd name="T42" fmla="*/ 0 w 847"/>
              <a:gd name="T43" fmla="*/ 614 h 615"/>
              <a:gd name="T44" fmla="*/ 7 w 847"/>
              <a:gd name="T45" fmla="*/ 90 h 615"/>
              <a:gd name="T46" fmla="*/ 19 w 847"/>
              <a:gd name="T47" fmla="*/ 78 h 615"/>
              <a:gd name="T48" fmla="*/ 19 w 847"/>
              <a:gd name="T49" fmla="*/ 30 h 615"/>
              <a:gd name="T50" fmla="*/ 97 w 847"/>
              <a:gd name="T51" fmla="*/ 49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7" h="615">
                <a:moveTo>
                  <a:pt x="97" y="49"/>
                </a:moveTo>
                <a:lnTo>
                  <a:pt x="167" y="0"/>
                </a:lnTo>
                <a:lnTo>
                  <a:pt x="296" y="0"/>
                </a:lnTo>
                <a:lnTo>
                  <a:pt x="359" y="60"/>
                </a:lnTo>
                <a:lnTo>
                  <a:pt x="359" y="187"/>
                </a:lnTo>
                <a:lnTo>
                  <a:pt x="378" y="217"/>
                </a:lnTo>
                <a:lnTo>
                  <a:pt x="436" y="229"/>
                </a:lnTo>
                <a:lnTo>
                  <a:pt x="429" y="247"/>
                </a:lnTo>
                <a:lnTo>
                  <a:pt x="397" y="277"/>
                </a:lnTo>
                <a:lnTo>
                  <a:pt x="397" y="307"/>
                </a:lnTo>
                <a:lnTo>
                  <a:pt x="475" y="307"/>
                </a:lnTo>
                <a:lnTo>
                  <a:pt x="507" y="325"/>
                </a:lnTo>
                <a:lnTo>
                  <a:pt x="538" y="433"/>
                </a:lnTo>
                <a:lnTo>
                  <a:pt x="717" y="464"/>
                </a:lnTo>
                <a:lnTo>
                  <a:pt x="783" y="524"/>
                </a:lnTo>
                <a:lnTo>
                  <a:pt x="834" y="524"/>
                </a:lnTo>
                <a:lnTo>
                  <a:pt x="846" y="536"/>
                </a:lnTo>
                <a:lnTo>
                  <a:pt x="815" y="584"/>
                </a:lnTo>
                <a:lnTo>
                  <a:pt x="538" y="584"/>
                </a:lnTo>
                <a:lnTo>
                  <a:pt x="538" y="614"/>
                </a:lnTo>
                <a:lnTo>
                  <a:pt x="77" y="614"/>
                </a:lnTo>
                <a:lnTo>
                  <a:pt x="0" y="614"/>
                </a:lnTo>
                <a:lnTo>
                  <a:pt x="7" y="90"/>
                </a:lnTo>
                <a:lnTo>
                  <a:pt x="19" y="78"/>
                </a:lnTo>
                <a:lnTo>
                  <a:pt x="19" y="30"/>
                </a:lnTo>
                <a:lnTo>
                  <a:pt x="97" y="49"/>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0" name="Freeform 60"/>
          <p:cNvSpPr>
            <a:spLocks/>
          </p:cNvSpPr>
          <p:nvPr/>
        </p:nvSpPr>
        <p:spPr bwMode="auto">
          <a:xfrm>
            <a:off x="8109480" y="4381501"/>
            <a:ext cx="1849437" cy="926042"/>
          </a:xfrm>
          <a:custGeom>
            <a:avLst/>
            <a:gdLst>
              <a:gd name="T0" fmla="*/ 0 w 699"/>
              <a:gd name="T1" fmla="*/ 72 h 350"/>
              <a:gd name="T2" fmla="*/ 31 w 699"/>
              <a:gd name="T3" fmla="*/ 60 h 350"/>
              <a:gd name="T4" fmla="*/ 90 w 699"/>
              <a:gd name="T5" fmla="*/ 120 h 350"/>
              <a:gd name="T6" fmla="*/ 121 w 699"/>
              <a:gd name="T7" fmla="*/ 120 h 350"/>
              <a:gd name="T8" fmla="*/ 171 w 699"/>
              <a:gd name="T9" fmla="*/ 60 h 350"/>
              <a:gd name="T10" fmla="*/ 211 w 699"/>
              <a:gd name="T11" fmla="*/ 30 h 350"/>
              <a:gd name="T12" fmla="*/ 219 w 699"/>
              <a:gd name="T13" fmla="*/ 0 h 350"/>
              <a:gd name="T14" fmla="*/ 698 w 699"/>
              <a:gd name="T15" fmla="*/ 0 h 350"/>
              <a:gd name="T16" fmla="*/ 698 w 699"/>
              <a:gd name="T17" fmla="*/ 349 h 350"/>
              <a:gd name="T18" fmla="*/ 140 w 699"/>
              <a:gd name="T19" fmla="*/ 349 h 350"/>
              <a:gd name="T20" fmla="*/ 82 w 699"/>
              <a:gd name="T21" fmla="*/ 337 h 350"/>
              <a:gd name="T22" fmla="*/ 63 w 699"/>
              <a:gd name="T23" fmla="*/ 307 h 350"/>
              <a:gd name="T24" fmla="*/ 63 w 699"/>
              <a:gd name="T25" fmla="*/ 180 h 350"/>
              <a:gd name="T26" fmla="*/ 0 w 699"/>
              <a:gd name="T27" fmla="*/ 120 h 350"/>
              <a:gd name="T28" fmla="*/ 0 w 699"/>
              <a:gd name="T29" fmla="*/ 72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9" h="350">
                <a:moveTo>
                  <a:pt x="0" y="72"/>
                </a:moveTo>
                <a:lnTo>
                  <a:pt x="31" y="60"/>
                </a:lnTo>
                <a:lnTo>
                  <a:pt x="90" y="120"/>
                </a:lnTo>
                <a:lnTo>
                  <a:pt x="121" y="120"/>
                </a:lnTo>
                <a:lnTo>
                  <a:pt x="171" y="60"/>
                </a:lnTo>
                <a:lnTo>
                  <a:pt x="211" y="30"/>
                </a:lnTo>
                <a:lnTo>
                  <a:pt x="219" y="0"/>
                </a:lnTo>
                <a:lnTo>
                  <a:pt x="698" y="0"/>
                </a:lnTo>
                <a:lnTo>
                  <a:pt x="698" y="349"/>
                </a:lnTo>
                <a:lnTo>
                  <a:pt x="140" y="349"/>
                </a:lnTo>
                <a:lnTo>
                  <a:pt x="82" y="337"/>
                </a:lnTo>
                <a:lnTo>
                  <a:pt x="63" y="307"/>
                </a:lnTo>
                <a:lnTo>
                  <a:pt x="63" y="180"/>
                </a:lnTo>
                <a:lnTo>
                  <a:pt x="0" y="120"/>
                </a:lnTo>
                <a:lnTo>
                  <a:pt x="0" y="72"/>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1" name="Freeform 61"/>
          <p:cNvSpPr>
            <a:spLocks/>
          </p:cNvSpPr>
          <p:nvPr/>
        </p:nvSpPr>
        <p:spPr bwMode="auto">
          <a:xfrm>
            <a:off x="7223126" y="8440209"/>
            <a:ext cx="1817688" cy="1053042"/>
          </a:xfrm>
          <a:custGeom>
            <a:avLst/>
            <a:gdLst>
              <a:gd name="T0" fmla="*/ 0 w 687"/>
              <a:gd name="T1" fmla="*/ 397 h 398"/>
              <a:gd name="T2" fmla="*/ 0 w 687"/>
              <a:gd name="T3" fmla="*/ 0 h 398"/>
              <a:gd name="T4" fmla="*/ 674 w 687"/>
              <a:gd name="T5" fmla="*/ 0 h 398"/>
              <a:gd name="T6" fmla="*/ 686 w 687"/>
              <a:gd name="T7" fmla="*/ 397 h 398"/>
              <a:gd name="T8" fmla="*/ 0 w 687"/>
              <a:gd name="T9" fmla="*/ 397 h 398"/>
            </a:gdLst>
            <a:ahLst/>
            <a:cxnLst>
              <a:cxn ang="0">
                <a:pos x="T0" y="T1"/>
              </a:cxn>
              <a:cxn ang="0">
                <a:pos x="T2" y="T3"/>
              </a:cxn>
              <a:cxn ang="0">
                <a:pos x="T4" y="T5"/>
              </a:cxn>
              <a:cxn ang="0">
                <a:pos x="T6" y="T7"/>
              </a:cxn>
              <a:cxn ang="0">
                <a:pos x="T8" y="T9"/>
              </a:cxn>
            </a:cxnLst>
            <a:rect l="0" t="0" r="r" b="b"/>
            <a:pathLst>
              <a:path w="687" h="398">
                <a:moveTo>
                  <a:pt x="0" y="397"/>
                </a:moveTo>
                <a:lnTo>
                  <a:pt x="0" y="0"/>
                </a:lnTo>
                <a:lnTo>
                  <a:pt x="674" y="0"/>
                </a:lnTo>
                <a:lnTo>
                  <a:pt x="686" y="397"/>
                </a:lnTo>
                <a:lnTo>
                  <a:pt x="0" y="397"/>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2" name="Freeform 62"/>
          <p:cNvSpPr>
            <a:spLocks/>
          </p:cNvSpPr>
          <p:nvPr/>
        </p:nvSpPr>
        <p:spPr bwMode="auto">
          <a:xfrm>
            <a:off x="8956148" y="7421563"/>
            <a:ext cx="1240895" cy="2071687"/>
          </a:xfrm>
          <a:custGeom>
            <a:avLst/>
            <a:gdLst>
              <a:gd name="T0" fmla="*/ 31 w 469"/>
              <a:gd name="T1" fmla="*/ 782 h 783"/>
              <a:gd name="T2" fmla="*/ 19 w 469"/>
              <a:gd name="T3" fmla="*/ 385 h 783"/>
              <a:gd name="T4" fmla="*/ 19 w 469"/>
              <a:gd name="T5" fmla="*/ 295 h 783"/>
              <a:gd name="T6" fmla="*/ 0 w 469"/>
              <a:gd name="T7" fmla="*/ 295 h 783"/>
              <a:gd name="T8" fmla="*/ 0 w 469"/>
              <a:gd name="T9" fmla="*/ 48 h 783"/>
              <a:gd name="T10" fmla="*/ 19 w 469"/>
              <a:gd name="T11" fmla="*/ 78 h 783"/>
              <a:gd name="T12" fmla="*/ 39 w 469"/>
              <a:gd name="T13" fmla="*/ 60 h 783"/>
              <a:gd name="T14" fmla="*/ 101 w 469"/>
              <a:gd name="T15" fmla="*/ 78 h 783"/>
              <a:gd name="T16" fmla="*/ 148 w 469"/>
              <a:gd name="T17" fmla="*/ 60 h 783"/>
              <a:gd name="T18" fmla="*/ 167 w 469"/>
              <a:gd name="T19" fmla="*/ 78 h 783"/>
              <a:gd name="T20" fmla="*/ 187 w 469"/>
              <a:gd name="T21" fmla="*/ 78 h 783"/>
              <a:gd name="T22" fmla="*/ 210 w 469"/>
              <a:gd name="T23" fmla="*/ 78 h 783"/>
              <a:gd name="T24" fmla="*/ 218 w 469"/>
              <a:gd name="T25" fmla="*/ 60 h 783"/>
              <a:gd name="T26" fmla="*/ 238 w 469"/>
              <a:gd name="T27" fmla="*/ 90 h 783"/>
              <a:gd name="T28" fmla="*/ 257 w 469"/>
              <a:gd name="T29" fmla="*/ 60 h 783"/>
              <a:gd name="T30" fmla="*/ 269 w 469"/>
              <a:gd name="T31" fmla="*/ 78 h 783"/>
              <a:gd name="T32" fmla="*/ 300 w 469"/>
              <a:gd name="T33" fmla="*/ 48 h 783"/>
              <a:gd name="T34" fmla="*/ 319 w 469"/>
              <a:gd name="T35" fmla="*/ 60 h 783"/>
              <a:gd name="T36" fmla="*/ 319 w 469"/>
              <a:gd name="T37" fmla="*/ 18 h 783"/>
              <a:gd name="T38" fmla="*/ 339 w 469"/>
              <a:gd name="T39" fmla="*/ 18 h 783"/>
              <a:gd name="T40" fmla="*/ 339 w 469"/>
              <a:gd name="T41" fmla="*/ 48 h 783"/>
              <a:gd name="T42" fmla="*/ 359 w 469"/>
              <a:gd name="T43" fmla="*/ 0 h 783"/>
              <a:gd name="T44" fmla="*/ 359 w 469"/>
              <a:gd name="T45" fmla="*/ 30 h 783"/>
              <a:gd name="T46" fmla="*/ 378 w 469"/>
              <a:gd name="T47" fmla="*/ 30 h 783"/>
              <a:gd name="T48" fmla="*/ 386 w 469"/>
              <a:gd name="T49" fmla="*/ 0 h 783"/>
              <a:gd name="T50" fmla="*/ 397 w 469"/>
              <a:gd name="T51" fmla="*/ 30 h 783"/>
              <a:gd name="T52" fmla="*/ 409 w 469"/>
              <a:gd name="T53" fmla="*/ 18 h 783"/>
              <a:gd name="T54" fmla="*/ 409 w 469"/>
              <a:gd name="T55" fmla="*/ 259 h 783"/>
              <a:gd name="T56" fmla="*/ 468 w 469"/>
              <a:gd name="T57" fmla="*/ 277 h 783"/>
              <a:gd name="T58" fmla="*/ 468 w 469"/>
              <a:gd name="T59" fmla="*/ 782 h 783"/>
              <a:gd name="T60" fmla="*/ 31 w 469"/>
              <a:gd name="T61" fmla="*/ 782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9" h="783">
                <a:moveTo>
                  <a:pt x="31" y="782"/>
                </a:moveTo>
                <a:lnTo>
                  <a:pt x="19" y="385"/>
                </a:lnTo>
                <a:lnTo>
                  <a:pt x="19" y="295"/>
                </a:lnTo>
                <a:lnTo>
                  <a:pt x="0" y="295"/>
                </a:lnTo>
                <a:lnTo>
                  <a:pt x="0" y="48"/>
                </a:lnTo>
                <a:lnTo>
                  <a:pt x="19" y="78"/>
                </a:lnTo>
                <a:lnTo>
                  <a:pt x="39" y="60"/>
                </a:lnTo>
                <a:lnTo>
                  <a:pt x="101" y="78"/>
                </a:lnTo>
                <a:lnTo>
                  <a:pt x="148" y="60"/>
                </a:lnTo>
                <a:lnTo>
                  <a:pt x="167" y="78"/>
                </a:lnTo>
                <a:lnTo>
                  <a:pt x="187" y="78"/>
                </a:lnTo>
                <a:lnTo>
                  <a:pt x="210" y="78"/>
                </a:lnTo>
                <a:lnTo>
                  <a:pt x="218" y="60"/>
                </a:lnTo>
                <a:lnTo>
                  <a:pt x="238" y="90"/>
                </a:lnTo>
                <a:lnTo>
                  <a:pt x="257" y="60"/>
                </a:lnTo>
                <a:lnTo>
                  <a:pt x="269" y="78"/>
                </a:lnTo>
                <a:lnTo>
                  <a:pt x="300" y="48"/>
                </a:lnTo>
                <a:lnTo>
                  <a:pt x="319" y="60"/>
                </a:lnTo>
                <a:lnTo>
                  <a:pt x="319" y="18"/>
                </a:lnTo>
                <a:lnTo>
                  <a:pt x="339" y="18"/>
                </a:lnTo>
                <a:lnTo>
                  <a:pt x="339" y="48"/>
                </a:lnTo>
                <a:lnTo>
                  <a:pt x="359" y="0"/>
                </a:lnTo>
                <a:lnTo>
                  <a:pt x="359" y="30"/>
                </a:lnTo>
                <a:lnTo>
                  <a:pt x="378" y="30"/>
                </a:lnTo>
                <a:lnTo>
                  <a:pt x="386" y="0"/>
                </a:lnTo>
                <a:lnTo>
                  <a:pt x="397" y="30"/>
                </a:lnTo>
                <a:lnTo>
                  <a:pt x="409" y="18"/>
                </a:lnTo>
                <a:lnTo>
                  <a:pt x="409" y="259"/>
                </a:lnTo>
                <a:lnTo>
                  <a:pt x="468" y="277"/>
                </a:lnTo>
                <a:lnTo>
                  <a:pt x="468" y="782"/>
                </a:lnTo>
                <a:lnTo>
                  <a:pt x="31" y="782"/>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3" name="Freeform 63"/>
          <p:cNvSpPr>
            <a:spLocks/>
          </p:cNvSpPr>
          <p:nvPr/>
        </p:nvSpPr>
        <p:spPr bwMode="auto">
          <a:xfrm>
            <a:off x="13927667" y="8106834"/>
            <a:ext cx="849313" cy="1148292"/>
          </a:xfrm>
          <a:custGeom>
            <a:avLst/>
            <a:gdLst>
              <a:gd name="T0" fmla="*/ 160 w 321"/>
              <a:gd name="T1" fmla="*/ 433 h 434"/>
              <a:gd name="T2" fmla="*/ 160 w 321"/>
              <a:gd name="T3" fmla="*/ 343 h 434"/>
              <a:gd name="T4" fmla="*/ 12 w 321"/>
              <a:gd name="T5" fmla="*/ 355 h 434"/>
              <a:gd name="T6" fmla="*/ 0 w 321"/>
              <a:gd name="T7" fmla="*/ 18 h 434"/>
              <a:gd name="T8" fmla="*/ 191 w 321"/>
              <a:gd name="T9" fmla="*/ 18 h 434"/>
              <a:gd name="T10" fmla="*/ 320 w 321"/>
              <a:gd name="T11" fmla="*/ 0 h 434"/>
              <a:gd name="T12" fmla="*/ 320 w 321"/>
              <a:gd name="T13" fmla="*/ 433 h 434"/>
              <a:gd name="T14" fmla="*/ 160 w 321"/>
              <a:gd name="T15" fmla="*/ 433 h 4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434">
                <a:moveTo>
                  <a:pt x="160" y="433"/>
                </a:moveTo>
                <a:lnTo>
                  <a:pt x="160" y="343"/>
                </a:lnTo>
                <a:lnTo>
                  <a:pt x="12" y="355"/>
                </a:lnTo>
                <a:lnTo>
                  <a:pt x="0" y="18"/>
                </a:lnTo>
                <a:lnTo>
                  <a:pt x="191" y="18"/>
                </a:lnTo>
                <a:lnTo>
                  <a:pt x="320" y="0"/>
                </a:lnTo>
                <a:lnTo>
                  <a:pt x="320" y="433"/>
                </a:lnTo>
                <a:lnTo>
                  <a:pt x="160" y="433"/>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4" name="Freeform 64"/>
          <p:cNvSpPr>
            <a:spLocks/>
          </p:cNvSpPr>
          <p:nvPr/>
        </p:nvSpPr>
        <p:spPr bwMode="auto">
          <a:xfrm>
            <a:off x="14980709" y="9252481"/>
            <a:ext cx="632355" cy="1624542"/>
          </a:xfrm>
          <a:custGeom>
            <a:avLst/>
            <a:gdLst>
              <a:gd name="T0" fmla="*/ 230 w 239"/>
              <a:gd name="T1" fmla="*/ 30 h 614"/>
              <a:gd name="T2" fmla="*/ 191 w 239"/>
              <a:gd name="T3" fmla="*/ 48 h 614"/>
              <a:gd name="T4" fmla="*/ 210 w 239"/>
              <a:gd name="T5" fmla="*/ 78 h 614"/>
              <a:gd name="T6" fmla="*/ 191 w 239"/>
              <a:gd name="T7" fmla="*/ 120 h 614"/>
              <a:gd name="T8" fmla="*/ 199 w 239"/>
              <a:gd name="T9" fmla="*/ 139 h 614"/>
              <a:gd name="T10" fmla="*/ 171 w 239"/>
              <a:gd name="T11" fmla="*/ 169 h 614"/>
              <a:gd name="T12" fmla="*/ 191 w 239"/>
              <a:gd name="T13" fmla="*/ 198 h 614"/>
              <a:gd name="T14" fmla="*/ 171 w 239"/>
              <a:gd name="T15" fmla="*/ 259 h 614"/>
              <a:gd name="T16" fmla="*/ 148 w 239"/>
              <a:gd name="T17" fmla="*/ 259 h 614"/>
              <a:gd name="T18" fmla="*/ 129 w 239"/>
              <a:gd name="T19" fmla="*/ 307 h 614"/>
              <a:gd name="T20" fmla="*/ 109 w 239"/>
              <a:gd name="T21" fmla="*/ 325 h 614"/>
              <a:gd name="T22" fmla="*/ 109 w 239"/>
              <a:gd name="T23" fmla="*/ 367 h 614"/>
              <a:gd name="T24" fmla="*/ 121 w 239"/>
              <a:gd name="T25" fmla="*/ 397 h 614"/>
              <a:gd name="T26" fmla="*/ 191 w 239"/>
              <a:gd name="T27" fmla="*/ 457 h 614"/>
              <a:gd name="T28" fmla="*/ 179 w 239"/>
              <a:gd name="T29" fmla="*/ 493 h 614"/>
              <a:gd name="T30" fmla="*/ 199 w 239"/>
              <a:gd name="T31" fmla="*/ 493 h 614"/>
              <a:gd name="T32" fmla="*/ 210 w 239"/>
              <a:gd name="T33" fmla="*/ 523 h 614"/>
              <a:gd name="T34" fmla="*/ 210 w 239"/>
              <a:gd name="T35" fmla="*/ 535 h 614"/>
              <a:gd name="T36" fmla="*/ 218 w 239"/>
              <a:gd name="T37" fmla="*/ 553 h 614"/>
              <a:gd name="T38" fmla="*/ 210 w 239"/>
              <a:gd name="T39" fmla="*/ 583 h 614"/>
              <a:gd name="T40" fmla="*/ 218 w 239"/>
              <a:gd name="T41" fmla="*/ 613 h 614"/>
              <a:gd name="T42" fmla="*/ 238 w 239"/>
              <a:gd name="T43" fmla="*/ 613 h 614"/>
              <a:gd name="T44" fmla="*/ 199 w 239"/>
              <a:gd name="T45" fmla="*/ 613 h 614"/>
              <a:gd name="T46" fmla="*/ 171 w 239"/>
              <a:gd name="T47" fmla="*/ 583 h 614"/>
              <a:gd name="T48" fmla="*/ 129 w 239"/>
              <a:gd name="T49" fmla="*/ 596 h 614"/>
              <a:gd name="T50" fmla="*/ 121 w 239"/>
              <a:gd name="T51" fmla="*/ 583 h 614"/>
              <a:gd name="T52" fmla="*/ 109 w 239"/>
              <a:gd name="T53" fmla="*/ 553 h 614"/>
              <a:gd name="T54" fmla="*/ 62 w 239"/>
              <a:gd name="T55" fmla="*/ 493 h 614"/>
              <a:gd name="T56" fmla="*/ 82 w 239"/>
              <a:gd name="T57" fmla="*/ 445 h 614"/>
              <a:gd name="T58" fmla="*/ 12 w 239"/>
              <a:gd name="T59" fmla="*/ 427 h 614"/>
              <a:gd name="T60" fmla="*/ 0 w 239"/>
              <a:gd name="T61" fmla="*/ 397 h 614"/>
              <a:gd name="T62" fmla="*/ 0 w 239"/>
              <a:gd name="T63" fmla="*/ 0 h 614"/>
              <a:gd name="T64" fmla="*/ 230 w 239"/>
              <a:gd name="T65" fmla="*/ 0 h 614"/>
              <a:gd name="T66" fmla="*/ 230 w 239"/>
              <a:gd name="T67" fmla="*/ 3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 h="614">
                <a:moveTo>
                  <a:pt x="230" y="30"/>
                </a:moveTo>
                <a:lnTo>
                  <a:pt x="191" y="48"/>
                </a:lnTo>
                <a:lnTo>
                  <a:pt x="210" y="78"/>
                </a:lnTo>
                <a:lnTo>
                  <a:pt x="191" y="120"/>
                </a:lnTo>
                <a:lnTo>
                  <a:pt x="199" y="139"/>
                </a:lnTo>
                <a:lnTo>
                  <a:pt x="171" y="169"/>
                </a:lnTo>
                <a:lnTo>
                  <a:pt x="191" y="198"/>
                </a:lnTo>
                <a:lnTo>
                  <a:pt x="171" y="259"/>
                </a:lnTo>
                <a:lnTo>
                  <a:pt x="148" y="259"/>
                </a:lnTo>
                <a:lnTo>
                  <a:pt x="129" y="307"/>
                </a:lnTo>
                <a:lnTo>
                  <a:pt x="109" y="325"/>
                </a:lnTo>
                <a:lnTo>
                  <a:pt x="109" y="367"/>
                </a:lnTo>
                <a:lnTo>
                  <a:pt x="121" y="397"/>
                </a:lnTo>
                <a:lnTo>
                  <a:pt x="191" y="457"/>
                </a:lnTo>
                <a:lnTo>
                  <a:pt x="179" y="493"/>
                </a:lnTo>
                <a:lnTo>
                  <a:pt x="199" y="493"/>
                </a:lnTo>
                <a:lnTo>
                  <a:pt x="210" y="523"/>
                </a:lnTo>
                <a:lnTo>
                  <a:pt x="210" y="535"/>
                </a:lnTo>
                <a:lnTo>
                  <a:pt x="218" y="553"/>
                </a:lnTo>
                <a:lnTo>
                  <a:pt x="210" y="583"/>
                </a:lnTo>
                <a:lnTo>
                  <a:pt x="218" y="613"/>
                </a:lnTo>
                <a:lnTo>
                  <a:pt x="238" y="613"/>
                </a:lnTo>
                <a:lnTo>
                  <a:pt x="199" y="613"/>
                </a:lnTo>
                <a:lnTo>
                  <a:pt x="171" y="583"/>
                </a:lnTo>
                <a:lnTo>
                  <a:pt x="129" y="596"/>
                </a:lnTo>
                <a:lnTo>
                  <a:pt x="121" y="583"/>
                </a:lnTo>
                <a:lnTo>
                  <a:pt x="109" y="553"/>
                </a:lnTo>
                <a:lnTo>
                  <a:pt x="62" y="493"/>
                </a:lnTo>
                <a:lnTo>
                  <a:pt x="82" y="445"/>
                </a:lnTo>
                <a:lnTo>
                  <a:pt x="12" y="427"/>
                </a:lnTo>
                <a:lnTo>
                  <a:pt x="0" y="397"/>
                </a:lnTo>
                <a:lnTo>
                  <a:pt x="0" y="0"/>
                </a:lnTo>
                <a:lnTo>
                  <a:pt x="230" y="0"/>
                </a:lnTo>
                <a:lnTo>
                  <a:pt x="230" y="30"/>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5" name="Freeform 65"/>
          <p:cNvSpPr>
            <a:spLocks/>
          </p:cNvSpPr>
          <p:nvPr/>
        </p:nvSpPr>
        <p:spPr bwMode="auto">
          <a:xfrm>
            <a:off x="8532814" y="2471208"/>
            <a:ext cx="1375833" cy="923397"/>
          </a:xfrm>
          <a:custGeom>
            <a:avLst/>
            <a:gdLst>
              <a:gd name="T0" fmla="*/ 507 w 520"/>
              <a:gd name="T1" fmla="*/ 0 h 349"/>
              <a:gd name="T2" fmla="*/ 519 w 520"/>
              <a:gd name="T3" fmla="*/ 0 h 349"/>
              <a:gd name="T4" fmla="*/ 519 w 520"/>
              <a:gd name="T5" fmla="*/ 348 h 349"/>
              <a:gd name="T6" fmla="*/ 148 w 520"/>
              <a:gd name="T7" fmla="*/ 348 h 349"/>
              <a:gd name="T8" fmla="*/ 109 w 520"/>
              <a:gd name="T9" fmla="*/ 276 h 349"/>
              <a:gd name="T10" fmla="*/ 140 w 520"/>
              <a:gd name="T11" fmla="*/ 210 h 349"/>
              <a:gd name="T12" fmla="*/ 101 w 520"/>
              <a:gd name="T13" fmla="*/ 120 h 349"/>
              <a:gd name="T14" fmla="*/ 0 w 520"/>
              <a:gd name="T15" fmla="*/ 42 h 349"/>
              <a:gd name="T16" fmla="*/ 0 w 520"/>
              <a:gd name="T17" fmla="*/ 30 h 349"/>
              <a:gd name="T18" fmla="*/ 31 w 520"/>
              <a:gd name="T19" fmla="*/ 0 h 349"/>
              <a:gd name="T20" fmla="*/ 507 w 520"/>
              <a:gd name="T21"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0" h="349">
                <a:moveTo>
                  <a:pt x="507" y="0"/>
                </a:moveTo>
                <a:lnTo>
                  <a:pt x="519" y="0"/>
                </a:lnTo>
                <a:lnTo>
                  <a:pt x="519" y="348"/>
                </a:lnTo>
                <a:lnTo>
                  <a:pt x="148" y="348"/>
                </a:lnTo>
                <a:lnTo>
                  <a:pt x="109" y="276"/>
                </a:lnTo>
                <a:lnTo>
                  <a:pt x="140" y="210"/>
                </a:lnTo>
                <a:lnTo>
                  <a:pt x="101" y="120"/>
                </a:lnTo>
                <a:lnTo>
                  <a:pt x="0" y="42"/>
                </a:lnTo>
                <a:lnTo>
                  <a:pt x="0" y="30"/>
                </a:lnTo>
                <a:lnTo>
                  <a:pt x="31" y="0"/>
                </a:lnTo>
                <a:lnTo>
                  <a:pt x="507"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6" name="Freeform 66"/>
          <p:cNvSpPr>
            <a:spLocks/>
          </p:cNvSpPr>
          <p:nvPr/>
        </p:nvSpPr>
        <p:spPr bwMode="auto">
          <a:xfrm>
            <a:off x="13536084" y="9014356"/>
            <a:ext cx="817563" cy="1053042"/>
          </a:xfrm>
          <a:custGeom>
            <a:avLst/>
            <a:gdLst>
              <a:gd name="T0" fmla="*/ 277 w 309"/>
              <a:gd name="T1" fmla="*/ 379 h 398"/>
              <a:gd name="T2" fmla="*/ 257 w 309"/>
              <a:gd name="T3" fmla="*/ 337 h 398"/>
              <a:gd name="T4" fmla="*/ 179 w 309"/>
              <a:gd name="T5" fmla="*/ 307 h 398"/>
              <a:gd name="T6" fmla="*/ 121 w 309"/>
              <a:gd name="T7" fmla="*/ 337 h 398"/>
              <a:gd name="T8" fmla="*/ 78 w 309"/>
              <a:gd name="T9" fmla="*/ 337 h 398"/>
              <a:gd name="T10" fmla="*/ 0 w 309"/>
              <a:gd name="T11" fmla="*/ 337 h 398"/>
              <a:gd name="T12" fmla="*/ 0 w 309"/>
              <a:gd name="T13" fmla="*/ 12 h 398"/>
              <a:gd name="T14" fmla="*/ 160 w 309"/>
              <a:gd name="T15" fmla="*/ 12 h 398"/>
              <a:gd name="T16" fmla="*/ 308 w 309"/>
              <a:gd name="T17" fmla="*/ 0 h 398"/>
              <a:gd name="T18" fmla="*/ 308 w 309"/>
              <a:gd name="T19" fmla="*/ 90 h 398"/>
              <a:gd name="T20" fmla="*/ 308 w 309"/>
              <a:gd name="T21" fmla="*/ 397 h 398"/>
              <a:gd name="T22" fmla="*/ 277 w 309"/>
              <a:gd name="T23" fmla="*/ 37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9" h="398">
                <a:moveTo>
                  <a:pt x="277" y="379"/>
                </a:moveTo>
                <a:lnTo>
                  <a:pt x="257" y="337"/>
                </a:lnTo>
                <a:lnTo>
                  <a:pt x="179" y="307"/>
                </a:lnTo>
                <a:lnTo>
                  <a:pt x="121" y="337"/>
                </a:lnTo>
                <a:lnTo>
                  <a:pt x="78" y="337"/>
                </a:lnTo>
                <a:lnTo>
                  <a:pt x="0" y="337"/>
                </a:lnTo>
                <a:lnTo>
                  <a:pt x="0" y="12"/>
                </a:lnTo>
                <a:lnTo>
                  <a:pt x="160" y="12"/>
                </a:lnTo>
                <a:lnTo>
                  <a:pt x="308" y="0"/>
                </a:lnTo>
                <a:lnTo>
                  <a:pt x="308" y="90"/>
                </a:lnTo>
                <a:lnTo>
                  <a:pt x="308" y="397"/>
                </a:lnTo>
                <a:lnTo>
                  <a:pt x="277" y="379"/>
                </a:lnTo>
              </a:path>
            </a:pathLst>
          </a:custGeom>
          <a:solidFill>
            <a:schemeClr val="folHlink"/>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7" name="Freeform 67"/>
          <p:cNvSpPr>
            <a:spLocks/>
          </p:cNvSpPr>
          <p:nvPr/>
        </p:nvSpPr>
        <p:spPr bwMode="auto">
          <a:xfrm>
            <a:off x="5849939" y="2788709"/>
            <a:ext cx="1529292" cy="2598208"/>
          </a:xfrm>
          <a:custGeom>
            <a:avLst/>
            <a:gdLst>
              <a:gd name="T0" fmla="*/ 359 w 578"/>
              <a:gd name="T1" fmla="*/ 0 h 982"/>
              <a:gd name="T2" fmla="*/ 339 w 578"/>
              <a:gd name="T3" fmla="*/ 494 h 982"/>
              <a:gd name="T4" fmla="*/ 577 w 578"/>
              <a:gd name="T5" fmla="*/ 494 h 982"/>
              <a:gd name="T6" fmla="*/ 577 w 578"/>
              <a:gd name="T7" fmla="*/ 752 h 982"/>
              <a:gd name="T8" fmla="*/ 565 w 578"/>
              <a:gd name="T9" fmla="*/ 771 h 982"/>
              <a:gd name="T10" fmla="*/ 519 w 578"/>
              <a:gd name="T11" fmla="*/ 800 h 982"/>
              <a:gd name="T12" fmla="*/ 456 w 578"/>
              <a:gd name="T13" fmla="*/ 812 h 982"/>
              <a:gd name="T14" fmla="*/ 437 w 578"/>
              <a:gd name="T15" fmla="*/ 812 h 982"/>
              <a:gd name="T16" fmla="*/ 417 w 578"/>
              <a:gd name="T17" fmla="*/ 843 h 982"/>
              <a:gd name="T18" fmla="*/ 379 w 578"/>
              <a:gd name="T19" fmla="*/ 843 h 982"/>
              <a:gd name="T20" fmla="*/ 367 w 578"/>
              <a:gd name="T21" fmla="*/ 878 h 982"/>
              <a:gd name="T22" fmla="*/ 339 w 578"/>
              <a:gd name="T23" fmla="*/ 891 h 982"/>
              <a:gd name="T24" fmla="*/ 339 w 578"/>
              <a:gd name="T25" fmla="*/ 909 h 982"/>
              <a:gd name="T26" fmla="*/ 320 w 578"/>
              <a:gd name="T27" fmla="*/ 939 h 982"/>
              <a:gd name="T28" fmla="*/ 257 w 578"/>
              <a:gd name="T29" fmla="*/ 921 h 982"/>
              <a:gd name="T30" fmla="*/ 250 w 578"/>
              <a:gd name="T31" fmla="*/ 909 h 982"/>
              <a:gd name="T32" fmla="*/ 230 w 578"/>
              <a:gd name="T33" fmla="*/ 909 h 982"/>
              <a:gd name="T34" fmla="*/ 219 w 578"/>
              <a:gd name="T35" fmla="*/ 921 h 982"/>
              <a:gd name="T36" fmla="*/ 179 w 578"/>
              <a:gd name="T37" fmla="*/ 939 h 982"/>
              <a:gd name="T38" fmla="*/ 129 w 578"/>
              <a:gd name="T39" fmla="*/ 969 h 982"/>
              <a:gd name="T40" fmla="*/ 51 w 578"/>
              <a:gd name="T41" fmla="*/ 969 h 982"/>
              <a:gd name="T42" fmla="*/ 0 w 578"/>
              <a:gd name="T43" fmla="*/ 981 h 982"/>
              <a:gd name="T44" fmla="*/ 0 w 578"/>
              <a:gd name="T45" fmla="*/ 446 h 982"/>
              <a:gd name="T46" fmla="*/ 0 w 578"/>
              <a:gd name="T47" fmla="*/ 0 h 982"/>
              <a:gd name="T48" fmla="*/ 359 w 578"/>
              <a:gd name="T49" fmla="*/ 0 h 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78" h="982">
                <a:moveTo>
                  <a:pt x="359" y="0"/>
                </a:moveTo>
                <a:lnTo>
                  <a:pt x="339" y="494"/>
                </a:lnTo>
                <a:lnTo>
                  <a:pt x="577" y="494"/>
                </a:lnTo>
                <a:lnTo>
                  <a:pt x="577" y="752"/>
                </a:lnTo>
                <a:lnTo>
                  <a:pt x="565" y="771"/>
                </a:lnTo>
                <a:lnTo>
                  <a:pt x="519" y="800"/>
                </a:lnTo>
                <a:lnTo>
                  <a:pt x="456" y="812"/>
                </a:lnTo>
                <a:lnTo>
                  <a:pt x="437" y="812"/>
                </a:lnTo>
                <a:lnTo>
                  <a:pt x="417" y="843"/>
                </a:lnTo>
                <a:lnTo>
                  <a:pt x="379" y="843"/>
                </a:lnTo>
                <a:lnTo>
                  <a:pt x="367" y="878"/>
                </a:lnTo>
                <a:lnTo>
                  <a:pt x="339" y="891"/>
                </a:lnTo>
                <a:lnTo>
                  <a:pt x="339" y="909"/>
                </a:lnTo>
                <a:lnTo>
                  <a:pt x="320" y="939"/>
                </a:lnTo>
                <a:lnTo>
                  <a:pt x="257" y="921"/>
                </a:lnTo>
                <a:lnTo>
                  <a:pt x="250" y="909"/>
                </a:lnTo>
                <a:lnTo>
                  <a:pt x="230" y="909"/>
                </a:lnTo>
                <a:lnTo>
                  <a:pt x="219" y="921"/>
                </a:lnTo>
                <a:lnTo>
                  <a:pt x="179" y="939"/>
                </a:lnTo>
                <a:lnTo>
                  <a:pt x="129" y="969"/>
                </a:lnTo>
                <a:lnTo>
                  <a:pt x="51" y="969"/>
                </a:lnTo>
                <a:lnTo>
                  <a:pt x="0" y="981"/>
                </a:lnTo>
                <a:lnTo>
                  <a:pt x="0" y="446"/>
                </a:lnTo>
                <a:lnTo>
                  <a:pt x="0" y="0"/>
                </a:lnTo>
                <a:lnTo>
                  <a:pt x="359" y="0"/>
                </a:lnTo>
              </a:path>
            </a:pathLst>
          </a:custGeom>
          <a:solidFill>
            <a:schemeClr val="accent2"/>
          </a:solidFill>
          <a:ln w="254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000"/>
          </a:p>
        </p:txBody>
      </p:sp>
      <p:sp>
        <p:nvSpPr>
          <p:cNvPr id="169028" name="Rectangle 68"/>
          <p:cNvSpPr>
            <a:spLocks noChangeArrowheads="1"/>
          </p:cNvSpPr>
          <p:nvPr/>
        </p:nvSpPr>
        <p:spPr bwMode="auto">
          <a:xfrm>
            <a:off x="7884586" y="3536516"/>
            <a:ext cx="2733145" cy="539032"/>
          </a:xfrm>
          <a:prstGeom prst="rect">
            <a:avLst/>
          </a:prstGeom>
          <a:solidFill>
            <a:srgbClr val="FFFFFF"/>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buFontTx/>
              <a:buNone/>
            </a:pPr>
            <a:r>
              <a:rPr lang="en-US" altLang="en-US" sz="2333" dirty="0">
                <a:latin typeface="Times New Roman" pitchFamily="18" charset="0"/>
              </a:rPr>
              <a:t>Aberdeen/Pierre</a:t>
            </a:r>
          </a:p>
        </p:txBody>
      </p:sp>
      <p:sp>
        <p:nvSpPr>
          <p:cNvPr id="169029" name="Rectangle 69"/>
          <p:cNvSpPr>
            <a:spLocks noChangeArrowheads="1"/>
          </p:cNvSpPr>
          <p:nvPr/>
        </p:nvSpPr>
        <p:spPr bwMode="auto">
          <a:xfrm>
            <a:off x="13538730" y="3810000"/>
            <a:ext cx="2794000" cy="841857"/>
          </a:xfrm>
          <a:prstGeom prst="rect">
            <a:avLst/>
          </a:prstGeom>
          <a:solidFill>
            <a:srgbClr val="FFFFFF"/>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buFontTx/>
              <a:buNone/>
            </a:pPr>
            <a:r>
              <a:rPr lang="en-US" altLang="en-US" sz="2333" dirty="0">
                <a:latin typeface="Times New Roman" pitchFamily="18" charset="0"/>
              </a:rPr>
              <a:t>Brookings/</a:t>
            </a:r>
          </a:p>
          <a:p>
            <a:pPr algn="ctr" eaLnBrk="0" hangingPunct="0">
              <a:lnSpc>
                <a:spcPct val="100000"/>
              </a:lnSpc>
              <a:spcBef>
                <a:spcPct val="0"/>
              </a:spcBef>
              <a:buFontTx/>
              <a:buNone/>
            </a:pPr>
            <a:r>
              <a:rPr lang="en-US" altLang="en-US" sz="2333" dirty="0">
                <a:latin typeface="Times New Roman" pitchFamily="18" charset="0"/>
              </a:rPr>
              <a:t>Watertown/Huron</a:t>
            </a:r>
          </a:p>
        </p:txBody>
      </p:sp>
      <p:sp>
        <p:nvSpPr>
          <p:cNvPr id="169030" name="Rectangle 70"/>
          <p:cNvSpPr>
            <a:spLocks noChangeArrowheads="1"/>
          </p:cNvSpPr>
          <p:nvPr/>
        </p:nvSpPr>
        <p:spPr bwMode="auto">
          <a:xfrm>
            <a:off x="13454063" y="7305147"/>
            <a:ext cx="2159000" cy="508000"/>
          </a:xfrm>
          <a:prstGeom prst="rect">
            <a:avLst/>
          </a:prstGeom>
          <a:solidFill>
            <a:srgbClr val="FFFFFF"/>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buFontTx/>
              <a:buNone/>
            </a:pPr>
            <a:r>
              <a:rPr lang="en-US" altLang="en-US" sz="2333" dirty="0">
                <a:latin typeface="Times New Roman" pitchFamily="18" charset="0"/>
              </a:rPr>
              <a:t>Sioux Falls</a:t>
            </a:r>
          </a:p>
        </p:txBody>
      </p:sp>
      <p:sp>
        <p:nvSpPr>
          <p:cNvPr id="169031" name="Rectangle 71"/>
          <p:cNvSpPr>
            <a:spLocks noChangeArrowheads="1"/>
          </p:cNvSpPr>
          <p:nvPr/>
        </p:nvSpPr>
        <p:spPr bwMode="auto">
          <a:xfrm>
            <a:off x="10244667" y="8593667"/>
            <a:ext cx="4191000" cy="508000"/>
          </a:xfrm>
          <a:prstGeom prst="rect">
            <a:avLst/>
          </a:prstGeom>
          <a:solidFill>
            <a:srgbClr val="FFFFFF"/>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buFontTx/>
              <a:buNone/>
            </a:pPr>
            <a:r>
              <a:rPr lang="en-US" altLang="en-US" sz="2333" dirty="0">
                <a:latin typeface="Times New Roman" pitchFamily="18" charset="0"/>
              </a:rPr>
              <a:t>Yankton/Mitchell/Chamberlain</a:t>
            </a:r>
          </a:p>
        </p:txBody>
      </p:sp>
      <p:sp>
        <p:nvSpPr>
          <p:cNvPr id="169032" name="Rectangle 72"/>
          <p:cNvSpPr>
            <a:spLocks noChangeArrowheads="1"/>
          </p:cNvSpPr>
          <p:nvPr/>
        </p:nvSpPr>
        <p:spPr bwMode="auto">
          <a:xfrm>
            <a:off x="3040063" y="4087813"/>
            <a:ext cx="2159000" cy="851958"/>
          </a:xfrm>
          <a:prstGeom prst="rect">
            <a:avLst/>
          </a:prstGeom>
          <a:solidFill>
            <a:srgbClr val="FFFFFF"/>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buFontTx/>
              <a:buNone/>
            </a:pPr>
            <a:r>
              <a:rPr lang="en-US" altLang="en-US" sz="2333" dirty="0">
                <a:latin typeface="Times New Roman" pitchFamily="18" charset="0"/>
              </a:rPr>
              <a:t>Rapid City/ Spearfish</a:t>
            </a:r>
            <a:endParaRPr lang="en-US" altLang="en-US" sz="4667" dirty="0">
              <a:latin typeface="Times New Roman" pitchFamily="18" charset="0"/>
            </a:endParaRPr>
          </a:p>
        </p:txBody>
      </p:sp>
      <p:sp>
        <p:nvSpPr>
          <p:cNvPr id="169045" name="Text Box 85"/>
          <p:cNvSpPr txBox="1">
            <a:spLocks noChangeArrowheads="1"/>
          </p:cNvSpPr>
          <p:nvPr/>
        </p:nvSpPr>
        <p:spPr bwMode="auto">
          <a:xfrm>
            <a:off x="3175000" y="254001"/>
            <a:ext cx="11811000" cy="1220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lnSpc>
                <a:spcPct val="100000"/>
              </a:lnSpc>
              <a:spcBef>
                <a:spcPct val="50000"/>
              </a:spcBef>
              <a:buFontTx/>
              <a:buNone/>
            </a:pPr>
            <a:r>
              <a:rPr lang="en-US" sz="7333" dirty="0"/>
              <a:t>DRS VR District Offices</a:t>
            </a:r>
            <a:endParaRPr lang="en-US" altLang="en-US" sz="7333" dirty="0"/>
          </a:p>
        </p:txBody>
      </p:sp>
      <p:pic>
        <p:nvPicPr>
          <p:cNvPr id="1094"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5481" y="5414098"/>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4663" y="6516929"/>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46961" y="2407709"/>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2924" y="5358534"/>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7611" y="7009733"/>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7574" y="5414098"/>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48586" y="7395989"/>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17903" y="9231111"/>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71003" y="7759511"/>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78686" y="5466091"/>
            <a:ext cx="619528" cy="619528"/>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70" descr="C:\Users\hspr24644\AppData\Local\Microsoft\Windows\Temporary Internet Files\Content.Outlook\CQ6N60PT\new symbo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01548" y="4653819"/>
            <a:ext cx="619528" cy="619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1011469-4781-E623-6959-949EBE9C73B4}"/>
              </a:ext>
            </a:extLst>
          </p:cNvPr>
          <p:cNvSpPr txBox="1"/>
          <p:nvPr/>
        </p:nvSpPr>
        <p:spPr>
          <a:xfrm>
            <a:off x="1700574" y="10255793"/>
            <a:ext cx="12368023" cy="461665"/>
          </a:xfrm>
          <a:prstGeom prst="rect">
            <a:avLst/>
          </a:prstGeom>
          <a:noFill/>
        </p:spPr>
        <p:txBody>
          <a:bodyPr wrap="square" rtlCol="0">
            <a:spAutoFit/>
          </a:bodyPr>
          <a:lstStyle/>
          <a:p>
            <a:r>
              <a:rPr lang="en-US" sz="2400" dirty="0"/>
              <a:t>https://dhs.sd.gov/en/rehabilitation-services/job-services-for-adults-with-disabilities</a:t>
            </a:r>
          </a:p>
        </p:txBody>
      </p:sp>
    </p:spTree>
    <p:extLst>
      <p:ext uri="{BB962C8B-B14F-4D97-AF65-F5344CB8AC3E}">
        <p14:creationId xmlns:p14="http://schemas.microsoft.com/office/powerpoint/2010/main" val="230298162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7059084" y="1756834"/>
            <a:ext cx="1476375" cy="669414"/>
          </a:xfrm>
          <a:prstGeom prst="rect">
            <a:avLst/>
          </a:prstGeom>
          <a:solidFill>
            <a:schemeClr val="bg1"/>
          </a:solidFill>
          <a:ln w="28575">
            <a:solidFill>
              <a:srgbClr val="000000"/>
            </a:solidFill>
            <a:miter lim="800000"/>
            <a:headEnd/>
            <a:tailEnd/>
          </a:ln>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Mike Webb</a:t>
            </a:r>
          </a:p>
          <a:p>
            <a:pPr algn="ctr">
              <a:spcBef>
                <a:spcPct val="50000"/>
              </a:spcBef>
            </a:pPr>
            <a:r>
              <a:rPr lang="en-US" altLang="en-US" sz="1500">
                <a:solidFill>
                  <a:srgbClr val="000000"/>
                </a:solidFill>
              </a:rPr>
              <a:t>605-626-2395</a:t>
            </a:r>
          </a:p>
        </p:txBody>
      </p:sp>
      <p:sp>
        <p:nvSpPr>
          <p:cNvPr id="2051" name="Freeform 2"/>
          <p:cNvSpPr>
            <a:spLocks/>
          </p:cNvSpPr>
          <p:nvPr/>
        </p:nvSpPr>
        <p:spPr bwMode="auto">
          <a:xfrm>
            <a:off x="11482917" y="6974418"/>
            <a:ext cx="849313" cy="1182688"/>
          </a:xfrm>
          <a:custGeom>
            <a:avLst/>
            <a:gdLst>
              <a:gd name="T0" fmla="*/ 0 w 321"/>
              <a:gd name="T1" fmla="*/ 2147483647 h 447"/>
              <a:gd name="T2" fmla="*/ 2147483647 w 321"/>
              <a:gd name="T3" fmla="*/ 2147483647 h 447"/>
              <a:gd name="T4" fmla="*/ 2147483647 w 321"/>
              <a:gd name="T5" fmla="*/ 2147483647 h 447"/>
              <a:gd name="T6" fmla="*/ 2147483647 w 321"/>
              <a:gd name="T7" fmla="*/ 2147483647 h 447"/>
              <a:gd name="T8" fmla="*/ 2147483647 w 321"/>
              <a:gd name="T9" fmla="*/ 0 h 447"/>
              <a:gd name="T10" fmla="*/ 0 w 321"/>
              <a:gd name="T11" fmla="*/ 0 h 447"/>
              <a:gd name="T12" fmla="*/ 0 w 321"/>
              <a:gd name="T13" fmla="*/ 2147483647 h 4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1" h="447">
                <a:moveTo>
                  <a:pt x="0" y="446"/>
                </a:moveTo>
                <a:lnTo>
                  <a:pt x="59" y="446"/>
                </a:lnTo>
                <a:lnTo>
                  <a:pt x="320" y="446"/>
                </a:lnTo>
                <a:lnTo>
                  <a:pt x="320" y="79"/>
                </a:lnTo>
                <a:lnTo>
                  <a:pt x="308" y="0"/>
                </a:lnTo>
                <a:lnTo>
                  <a:pt x="0" y="0"/>
                </a:lnTo>
                <a:lnTo>
                  <a:pt x="0" y="446"/>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2" name="Freeform 3"/>
          <p:cNvSpPr>
            <a:spLocks/>
          </p:cNvSpPr>
          <p:nvPr/>
        </p:nvSpPr>
        <p:spPr bwMode="auto">
          <a:xfrm>
            <a:off x="11639023" y="5066772"/>
            <a:ext cx="1508125" cy="1180042"/>
          </a:xfrm>
          <a:custGeom>
            <a:avLst/>
            <a:gdLst>
              <a:gd name="T0" fmla="*/ 2147483647 w 570"/>
              <a:gd name="T1" fmla="*/ 0 h 446"/>
              <a:gd name="T2" fmla="*/ 2147483647 w 570"/>
              <a:gd name="T3" fmla="*/ 0 h 446"/>
              <a:gd name="T4" fmla="*/ 0 w 570"/>
              <a:gd name="T5" fmla="*/ 0 h 446"/>
              <a:gd name="T6" fmla="*/ 0 w 570"/>
              <a:gd name="T7" fmla="*/ 2147483647 h 446"/>
              <a:gd name="T8" fmla="*/ 2147483647 w 570"/>
              <a:gd name="T9" fmla="*/ 2147483647 h 446"/>
              <a:gd name="T10" fmla="*/ 2147483647 w 570"/>
              <a:gd name="T11" fmla="*/ 2147483647 h 446"/>
              <a:gd name="T12" fmla="*/ 2147483647 w 570"/>
              <a:gd name="T13" fmla="*/ 2147483647 h 446"/>
              <a:gd name="T14" fmla="*/ 2147483647 w 570"/>
              <a:gd name="T15" fmla="*/ 0 h 4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446">
                <a:moveTo>
                  <a:pt x="569" y="0"/>
                </a:moveTo>
                <a:lnTo>
                  <a:pt x="487" y="0"/>
                </a:lnTo>
                <a:lnTo>
                  <a:pt x="0" y="0"/>
                </a:lnTo>
                <a:lnTo>
                  <a:pt x="0" y="445"/>
                </a:lnTo>
                <a:lnTo>
                  <a:pt x="249" y="445"/>
                </a:lnTo>
                <a:lnTo>
                  <a:pt x="569" y="445"/>
                </a:lnTo>
                <a:lnTo>
                  <a:pt x="569" y="90"/>
                </a:lnTo>
                <a:lnTo>
                  <a:pt x="569" y="0"/>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3" name="Freeform 4"/>
          <p:cNvSpPr>
            <a:spLocks/>
          </p:cNvSpPr>
          <p:nvPr/>
        </p:nvSpPr>
        <p:spPr bwMode="auto">
          <a:xfrm>
            <a:off x="5664731" y="8440209"/>
            <a:ext cx="1561042" cy="1053042"/>
          </a:xfrm>
          <a:custGeom>
            <a:avLst/>
            <a:gdLst>
              <a:gd name="T0" fmla="*/ 2147483647 w 590"/>
              <a:gd name="T1" fmla="*/ 2147483647 h 398"/>
              <a:gd name="T2" fmla="*/ 2147483647 w 590"/>
              <a:gd name="T3" fmla="*/ 2147483647 h 398"/>
              <a:gd name="T4" fmla="*/ 2147483647 w 590"/>
              <a:gd name="T5" fmla="*/ 2147483647 h 398"/>
              <a:gd name="T6" fmla="*/ 0 w 590"/>
              <a:gd name="T7" fmla="*/ 0 h 398"/>
              <a:gd name="T8" fmla="*/ 2147483647 w 590"/>
              <a:gd name="T9" fmla="*/ 0 h 398"/>
              <a:gd name="T10" fmla="*/ 2147483647 w 590"/>
              <a:gd name="T11" fmla="*/ 2147483647 h 398"/>
              <a:gd name="T12" fmla="*/ 2147483647 w 590"/>
              <a:gd name="T13" fmla="*/ 2147483647 h 3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0" h="398">
                <a:moveTo>
                  <a:pt x="19" y="397"/>
                </a:moveTo>
                <a:lnTo>
                  <a:pt x="19" y="277"/>
                </a:lnTo>
                <a:lnTo>
                  <a:pt x="12" y="277"/>
                </a:lnTo>
                <a:lnTo>
                  <a:pt x="0" y="0"/>
                </a:lnTo>
                <a:lnTo>
                  <a:pt x="589" y="0"/>
                </a:lnTo>
                <a:lnTo>
                  <a:pt x="589" y="397"/>
                </a:lnTo>
                <a:lnTo>
                  <a:pt x="19" y="397"/>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4" name="Freeform 5"/>
          <p:cNvSpPr>
            <a:spLocks/>
          </p:cNvSpPr>
          <p:nvPr/>
        </p:nvSpPr>
        <p:spPr bwMode="auto">
          <a:xfrm>
            <a:off x="12617980" y="9046105"/>
            <a:ext cx="920750" cy="1100667"/>
          </a:xfrm>
          <a:custGeom>
            <a:avLst/>
            <a:gdLst>
              <a:gd name="T0" fmla="*/ 2147483647 w 348"/>
              <a:gd name="T1" fmla="*/ 2147483647 h 416"/>
              <a:gd name="T2" fmla="*/ 2147483647 w 348"/>
              <a:gd name="T3" fmla="*/ 2147483647 h 416"/>
              <a:gd name="T4" fmla="*/ 2147483647 w 348"/>
              <a:gd name="T5" fmla="*/ 2147483647 h 416"/>
              <a:gd name="T6" fmla="*/ 2147483647 w 348"/>
              <a:gd name="T7" fmla="*/ 2147483647 h 416"/>
              <a:gd name="T8" fmla="*/ 2147483647 w 348"/>
              <a:gd name="T9" fmla="*/ 2147483647 h 416"/>
              <a:gd name="T10" fmla="*/ 0 w 348"/>
              <a:gd name="T11" fmla="*/ 2147483647 h 416"/>
              <a:gd name="T12" fmla="*/ 0 w 348"/>
              <a:gd name="T13" fmla="*/ 2147483647 h 416"/>
              <a:gd name="T14" fmla="*/ 2147483647 w 348"/>
              <a:gd name="T15" fmla="*/ 2147483647 h 416"/>
              <a:gd name="T16" fmla="*/ 2147483647 w 348"/>
              <a:gd name="T17" fmla="*/ 2147483647 h 416"/>
              <a:gd name="T18" fmla="*/ 2147483647 w 348"/>
              <a:gd name="T19" fmla="*/ 2147483647 h 416"/>
              <a:gd name="T20" fmla="*/ 2147483647 w 348"/>
              <a:gd name="T21" fmla="*/ 2147483647 h 416"/>
              <a:gd name="T22" fmla="*/ 2147483647 w 348"/>
              <a:gd name="T23" fmla="*/ 2147483647 h 416"/>
              <a:gd name="T24" fmla="*/ 2147483647 w 348"/>
              <a:gd name="T25" fmla="*/ 2147483647 h 416"/>
              <a:gd name="T26" fmla="*/ 2147483647 w 348"/>
              <a:gd name="T27" fmla="*/ 0 h 416"/>
              <a:gd name="T28" fmla="*/ 2147483647 w 348"/>
              <a:gd name="T29" fmla="*/ 0 h 416"/>
              <a:gd name="T30" fmla="*/ 2147483647 w 348"/>
              <a:gd name="T31" fmla="*/ 2147483647 h 416"/>
              <a:gd name="T32" fmla="*/ 2147483647 w 348"/>
              <a:gd name="T33" fmla="*/ 2147483647 h 4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8" h="416">
                <a:moveTo>
                  <a:pt x="289" y="325"/>
                </a:moveTo>
                <a:lnTo>
                  <a:pt x="187" y="325"/>
                </a:lnTo>
                <a:lnTo>
                  <a:pt x="156" y="385"/>
                </a:lnTo>
                <a:lnTo>
                  <a:pt x="90" y="415"/>
                </a:lnTo>
                <a:lnTo>
                  <a:pt x="66" y="403"/>
                </a:lnTo>
                <a:lnTo>
                  <a:pt x="0" y="337"/>
                </a:lnTo>
                <a:lnTo>
                  <a:pt x="0" y="325"/>
                </a:lnTo>
                <a:lnTo>
                  <a:pt x="27" y="295"/>
                </a:lnTo>
                <a:lnTo>
                  <a:pt x="19" y="265"/>
                </a:lnTo>
                <a:lnTo>
                  <a:pt x="39" y="198"/>
                </a:lnTo>
                <a:lnTo>
                  <a:pt x="27" y="168"/>
                </a:lnTo>
                <a:lnTo>
                  <a:pt x="39" y="138"/>
                </a:lnTo>
                <a:lnTo>
                  <a:pt x="27" y="48"/>
                </a:lnTo>
                <a:lnTo>
                  <a:pt x="47" y="0"/>
                </a:lnTo>
                <a:lnTo>
                  <a:pt x="347" y="0"/>
                </a:lnTo>
                <a:lnTo>
                  <a:pt x="347" y="325"/>
                </a:lnTo>
                <a:lnTo>
                  <a:pt x="289" y="325"/>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5" name="Freeform 6"/>
          <p:cNvSpPr>
            <a:spLocks/>
          </p:cNvSpPr>
          <p:nvPr/>
        </p:nvSpPr>
        <p:spPr bwMode="auto">
          <a:xfrm>
            <a:off x="14433023" y="5304897"/>
            <a:ext cx="1158875" cy="941917"/>
          </a:xfrm>
          <a:custGeom>
            <a:avLst/>
            <a:gdLst>
              <a:gd name="T0" fmla="*/ 2147483647 w 438"/>
              <a:gd name="T1" fmla="*/ 2147483647 h 356"/>
              <a:gd name="T2" fmla="*/ 2147483647 w 438"/>
              <a:gd name="T3" fmla="*/ 2147483647 h 356"/>
              <a:gd name="T4" fmla="*/ 0 w 438"/>
              <a:gd name="T5" fmla="*/ 2147483647 h 356"/>
              <a:gd name="T6" fmla="*/ 0 w 438"/>
              <a:gd name="T7" fmla="*/ 0 h 356"/>
              <a:gd name="T8" fmla="*/ 2147483647 w 438"/>
              <a:gd name="T9" fmla="*/ 0 h 356"/>
              <a:gd name="T10" fmla="*/ 2147483647 w 438"/>
              <a:gd name="T11" fmla="*/ 0 h 356"/>
              <a:gd name="T12" fmla="*/ 2147483647 w 438"/>
              <a:gd name="T13" fmla="*/ 2147483647 h 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8" h="356">
                <a:moveTo>
                  <a:pt x="437" y="355"/>
                </a:moveTo>
                <a:lnTo>
                  <a:pt x="156" y="355"/>
                </a:lnTo>
                <a:lnTo>
                  <a:pt x="0" y="355"/>
                </a:lnTo>
                <a:lnTo>
                  <a:pt x="0" y="0"/>
                </a:lnTo>
                <a:lnTo>
                  <a:pt x="156" y="0"/>
                </a:lnTo>
                <a:lnTo>
                  <a:pt x="437" y="0"/>
                </a:lnTo>
                <a:lnTo>
                  <a:pt x="437" y="355"/>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6" name="Freeform 7"/>
          <p:cNvSpPr>
            <a:spLocks/>
          </p:cNvSpPr>
          <p:nvPr/>
        </p:nvSpPr>
        <p:spPr bwMode="auto">
          <a:xfrm>
            <a:off x="11617855" y="1529292"/>
            <a:ext cx="1312333" cy="1865313"/>
          </a:xfrm>
          <a:custGeom>
            <a:avLst/>
            <a:gdLst>
              <a:gd name="T0" fmla="*/ 2147483647 w 496"/>
              <a:gd name="T1" fmla="*/ 0 h 705"/>
              <a:gd name="T2" fmla="*/ 2147483647 w 496"/>
              <a:gd name="T3" fmla="*/ 2147483647 h 705"/>
              <a:gd name="T4" fmla="*/ 2147483647 w 496"/>
              <a:gd name="T5" fmla="*/ 2147483647 h 705"/>
              <a:gd name="T6" fmla="*/ 2147483647 w 496"/>
              <a:gd name="T7" fmla="*/ 2147483647 h 705"/>
              <a:gd name="T8" fmla="*/ 0 w 496"/>
              <a:gd name="T9" fmla="*/ 2147483647 h 705"/>
              <a:gd name="T10" fmla="*/ 0 w 496"/>
              <a:gd name="T11" fmla="*/ 2147483647 h 705"/>
              <a:gd name="T12" fmla="*/ 0 w 496"/>
              <a:gd name="T13" fmla="*/ 0 h 705"/>
              <a:gd name="T14" fmla="*/ 2147483647 w 496"/>
              <a:gd name="T15" fmla="*/ 0 h 7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6" h="705">
                <a:moveTo>
                  <a:pt x="495" y="0"/>
                </a:moveTo>
                <a:lnTo>
                  <a:pt x="495" y="368"/>
                </a:lnTo>
                <a:lnTo>
                  <a:pt x="487" y="704"/>
                </a:lnTo>
                <a:lnTo>
                  <a:pt x="8" y="704"/>
                </a:lnTo>
                <a:lnTo>
                  <a:pt x="0" y="704"/>
                </a:lnTo>
                <a:lnTo>
                  <a:pt x="0" y="356"/>
                </a:lnTo>
                <a:lnTo>
                  <a:pt x="0" y="0"/>
                </a:lnTo>
                <a:lnTo>
                  <a:pt x="495"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7" name="Freeform 8"/>
          <p:cNvSpPr>
            <a:spLocks/>
          </p:cNvSpPr>
          <p:nvPr/>
        </p:nvSpPr>
        <p:spPr bwMode="auto">
          <a:xfrm>
            <a:off x="10287001" y="6985001"/>
            <a:ext cx="1158875" cy="1182688"/>
          </a:xfrm>
          <a:custGeom>
            <a:avLst/>
            <a:gdLst>
              <a:gd name="T0" fmla="*/ 2147483647 w 438"/>
              <a:gd name="T1" fmla="*/ 2147483647 h 447"/>
              <a:gd name="T2" fmla="*/ 2147483647 w 438"/>
              <a:gd name="T3" fmla="*/ 2147483647 h 447"/>
              <a:gd name="T4" fmla="*/ 2147483647 w 438"/>
              <a:gd name="T5" fmla="*/ 2147483647 h 447"/>
              <a:gd name="T6" fmla="*/ 2147483647 w 438"/>
              <a:gd name="T7" fmla="*/ 2147483647 h 447"/>
              <a:gd name="T8" fmla="*/ 2147483647 w 438"/>
              <a:gd name="T9" fmla="*/ 2147483647 h 447"/>
              <a:gd name="T10" fmla="*/ 2147483647 w 438"/>
              <a:gd name="T11" fmla="*/ 2147483647 h 447"/>
              <a:gd name="T12" fmla="*/ 2147483647 w 438"/>
              <a:gd name="T13" fmla="*/ 2147483647 h 447"/>
              <a:gd name="T14" fmla="*/ 0 w 438"/>
              <a:gd name="T15" fmla="*/ 2147483647 h 447"/>
              <a:gd name="T16" fmla="*/ 2147483647 w 438"/>
              <a:gd name="T17" fmla="*/ 2147483647 h 447"/>
              <a:gd name="T18" fmla="*/ 2147483647 w 438"/>
              <a:gd name="T19" fmla="*/ 2147483647 h 447"/>
              <a:gd name="T20" fmla="*/ 2147483647 w 438"/>
              <a:gd name="T21" fmla="*/ 2147483647 h 447"/>
              <a:gd name="T22" fmla="*/ 2147483647 w 438"/>
              <a:gd name="T23" fmla="*/ 2147483647 h 447"/>
              <a:gd name="T24" fmla="*/ 2147483647 w 438"/>
              <a:gd name="T25" fmla="*/ 2147483647 h 447"/>
              <a:gd name="T26" fmla="*/ 2147483647 w 438"/>
              <a:gd name="T27" fmla="*/ 2147483647 h 447"/>
              <a:gd name="T28" fmla="*/ 2147483647 w 438"/>
              <a:gd name="T29" fmla="*/ 0 h 447"/>
              <a:gd name="T30" fmla="*/ 2147483647 w 438"/>
              <a:gd name="T31" fmla="*/ 0 h 447"/>
              <a:gd name="T32" fmla="*/ 2147483647 w 438"/>
              <a:gd name="T33" fmla="*/ 0 h 447"/>
              <a:gd name="T34" fmla="*/ 2147483647 w 438"/>
              <a:gd name="T35" fmla="*/ 2147483647 h 4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8" h="447">
                <a:moveTo>
                  <a:pt x="437" y="446"/>
                </a:moveTo>
                <a:lnTo>
                  <a:pt x="98" y="446"/>
                </a:lnTo>
                <a:lnTo>
                  <a:pt x="117" y="398"/>
                </a:lnTo>
                <a:lnTo>
                  <a:pt x="78" y="368"/>
                </a:lnTo>
                <a:lnTo>
                  <a:pt x="71" y="289"/>
                </a:lnTo>
                <a:lnTo>
                  <a:pt x="59" y="277"/>
                </a:lnTo>
                <a:lnTo>
                  <a:pt x="8" y="277"/>
                </a:lnTo>
                <a:lnTo>
                  <a:pt x="0" y="259"/>
                </a:lnTo>
                <a:lnTo>
                  <a:pt x="39" y="217"/>
                </a:lnTo>
                <a:lnTo>
                  <a:pt x="28" y="157"/>
                </a:lnTo>
                <a:lnTo>
                  <a:pt x="59" y="139"/>
                </a:lnTo>
                <a:lnTo>
                  <a:pt x="98" y="79"/>
                </a:lnTo>
                <a:lnTo>
                  <a:pt x="98" y="60"/>
                </a:lnTo>
                <a:lnTo>
                  <a:pt x="71" y="30"/>
                </a:lnTo>
                <a:lnTo>
                  <a:pt x="59" y="0"/>
                </a:lnTo>
                <a:lnTo>
                  <a:pt x="359" y="0"/>
                </a:lnTo>
                <a:lnTo>
                  <a:pt x="437" y="0"/>
                </a:lnTo>
                <a:lnTo>
                  <a:pt x="437" y="446"/>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8" name="Freeform 9"/>
          <p:cNvSpPr>
            <a:spLocks/>
          </p:cNvSpPr>
          <p:nvPr/>
        </p:nvSpPr>
        <p:spPr bwMode="auto">
          <a:xfrm>
            <a:off x="10112375" y="6244167"/>
            <a:ext cx="1166813" cy="732897"/>
          </a:xfrm>
          <a:custGeom>
            <a:avLst/>
            <a:gdLst>
              <a:gd name="T0" fmla="*/ 2147483647 w 441"/>
              <a:gd name="T1" fmla="*/ 2147483647 h 277"/>
              <a:gd name="T2" fmla="*/ 2147483647 w 441"/>
              <a:gd name="T3" fmla="*/ 2147483647 h 277"/>
              <a:gd name="T4" fmla="*/ 2147483647 w 441"/>
              <a:gd name="T5" fmla="*/ 2147483647 h 277"/>
              <a:gd name="T6" fmla="*/ 2147483647 w 441"/>
              <a:gd name="T7" fmla="*/ 2147483647 h 277"/>
              <a:gd name="T8" fmla="*/ 2147483647 w 441"/>
              <a:gd name="T9" fmla="*/ 2147483647 h 277"/>
              <a:gd name="T10" fmla="*/ 0 w 441"/>
              <a:gd name="T11" fmla="*/ 0 h 277"/>
              <a:gd name="T12" fmla="*/ 2147483647 w 441"/>
              <a:gd name="T13" fmla="*/ 0 h 277"/>
              <a:gd name="T14" fmla="*/ 2147483647 w 441"/>
              <a:gd name="T15" fmla="*/ 0 h 277"/>
              <a:gd name="T16" fmla="*/ 2147483647 w 441"/>
              <a:gd name="T17" fmla="*/ 2147483647 h 277"/>
              <a:gd name="T18" fmla="*/ 2147483647 w 441"/>
              <a:gd name="T19" fmla="*/ 2147483647 h 2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41" h="277">
                <a:moveTo>
                  <a:pt x="140" y="276"/>
                </a:moveTo>
                <a:lnTo>
                  <a:pt x="159" y="228"/>
                </a:lnTo>
                <a:lnTo>
                  <a:pt x="140" y="186"/>
                </a:lnTo>
                <a:lnTo>
                  <a:pt x="11" y="108"/>
                </a:lnTo>
                <a:lnTo>
                  <a:pt x="19" y="30"/>
                </a:lnTo>
                <a:lnTo>
                  <a:pt x="0" y="0"/>
                </a:lnTo>
                <a:lnTo>
                  <a:pt x="190" y="0"/>
                </a:lnTo>
                <a:lnTo>
                  <a:pt x="440" y="0"/>
                </a:lnTo>
                <a:lnTo>
                  <a:pt x="440" y="276"/>
                </a:lnTo>
                <a:lnTo>
                  <a:pt x="140" y="276"/>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59" name="Freeform 10"/>
          <p:cNvSpPr>
            <a:spLocks/>
          </p:cNvSpPr>
          <p:nvPr/>
        </p:nvSpPr>
        <p:spPr bwMode="auto">
          <a:xfrm>
            <a:off x="2270126" y="3489856"/>
            <a:ext cx="1923522" cy="1738312"/>
          </a:xfrm>
          <a:custGeom>
            <a:avLst/>
            <a:gdLst>
              <a:gd name="T0" fmla="*/ 2147483647 w 727"/>
              <a:gd name="T1" fmla="*/ 0 h 657"/>
              <a:gd name="T2" fmla="*/ 2147483647 w 727"/>
              <a:gd name="T3" fmla="*/ 0 h 657"/>
              <a:gd name="T4" fmla="*/ 2147483647 w 727"/>
              <a:gd name="T5" fmla="*/ 2147483647 h 657"/>
              <a:gd name="T6" fmla="*/ 2147483647 w 727"/>
              <a:gd name="T7" fmla="*/ 2147483647 h 657"/>
              <a:gd name="T8" fmla="*/ 2147483647 w 727"/>
              <a:gd name="T9" fmla="*/ 2147483647 h 657"/>
              <a:gd name="T10" fmla="*/ 2147483647 w 727"/>
              <a:gd name="T11" fmla="*/ 2147483647 h 657"/>
              <a:gd name="T12" fmla="*/ 2147483647 w 727"/>
              <a:gd name="T13" fmla="*/ 2147483647 h 657"/>
              <a:gd name="T14" fmla="*/ 2147483647 w 727"/>
              <a:gd name="T15" fmla="*/ 2147483647 h 657"/>
              <a:gd name="T16" fmla="*/ 2147483647 w 727"/>
              <a:gd name="T17" fmla="*/ 2147483647 h 657"/>
              <a:gd name="T18" fmla="*/ 0 w 727"/>
              <a:gd name="T19" fmla="*/ 2147483647 h 657"/>
              <a:gd name="T20" fmla="*/ 2147483647 w 727"/>
              <a:gd name="T21" fmla="*/ 0 h 6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7" h="657">
                <a:moveTo>
                  <a:pt x="12" y="0"/>
                </a:moveTo>
                <a:lnTo>
                  <a:pt x="726" y="0"/>
                </a:lnTo>
                <a:lnTo>
                  <a:pt x="726" y="181"/>
                </a:lnTo>
                <a:lnTo>
                  <a:pt x="718" y="626"/>
                </a:lnTo>
                <a:lnTo>
                  <a:pt x="320" y="626"/>
                </a:lnTo>
                <a:lnTo>
                  <a:pt x="148" y="626"/>
                </a:lnTo>
                <a:lnTo>
                  <a:pt x="141" y="644"/>
                </a:lnTo>
                <a:lnTo>
                  <a:pt x="110" y="644"/>
                </a:lnTo>
                <a:lnTo>
                  <a:pt x="78" y="656"/>
                </a:lnTo>
                <a:lnTo>
                  <a:pt x="0" y="656"/>
                </a:lnTo>
                <a:lnTo>
                  <a:pt x="12"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0" name="Freeform 11"/>
          <p:cNvSpPr>
            <a:spLocks/>
          </p:cNvSpPr>
          <p:nvPr/>
        </p:nvSpPr>
        <p:spPr bwMode="auto">
          <a:xfrm>
            <a:off x="8511647" y="1529292"/>
            <a:ext cx="1394353" cy="944563"/>
          </a:xfrm>
          <a:custGeom>
            <a:avLst/>
            <a:gdLst>
              <a:gd name="T0" fmla="*/ 2147483647 w 516"/>
              <a:gd name="T1" fmla="*/ 0 h 357"/>
              <a:gd name="T2" fmla="*/ 2147483647 w 516"/>
              <a:gd name="T3" fmla="*/ 2147483647 h 357"/>
              <a:gd name="T4" fmla="*/ 2147483647 w 516"/>
              <a:gd name="T5" fmla="*/ 2147483647 h 357"/>
              <a:gd name="T6" fmla="*/ 2147483647 w 516"/>
              <a:gd name="T7" fmla="*/ 2147483647 h 357"/>
              <a:gd name="T8" fmla="*/ 2147483647 w 516"/>
              <a:gd name="T9" fmla="*/ 2147483647 h 357"/>
              <a:gd name="T10" fmla="*/ 2147483647 w 516"/>
              <a:gd name="T11" fmla="*/ 2147483647 h 357"/>
              <a:gd name="T12" fmla="*/ 2147483647 w 516"/>
              <a:gd name="T13" fmla="*/ 2147483647 h 357"/>
              <a:gd name="T14" fmla="*/ 0 w 516"/>
              <a:gd name="T15" fmla="*/ 0 h 357"/>
              <a:gd name="T16" fmla="*/ 2147483647 w 516"/>
              <a:gd name="T17" fmla="*/ 0 h 3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6" h="357">
                <a:moveTo>
                  <a:pt x="515" y="0"/>
                </a:moveTo>
                <a:lnTo>
                  <a:pt x="515" y="356"/>
                </a:lnTo>
                <a:lnTo>
                  <a:pt x="39" y="356"/>
                </a:lnTo>
                <a:lnTo>
                  <a:pt x="59" y="290"/>
                </a:lnTo>
                <a:lnTo>
                  <a:pt x="117" y="278"/>
                </a:lnTo>
                <a:lnTo>
                  <a:pt x="129" y="247"/>
                </a:lnTo>
                <a:lnTo>
                  <a:pt x="67" y="79"/>
                </a:lnTo>
                <a:lnTo>
                  <a:pt x="0" y="0"/>
                </a:lnTo>
                <a:lnTo>
                  <a:pt x="515" y="0"/>
                </a:lnTo>
              </a:path>
            </a:pathLst>
          </a:custGeom>
          <a:solidFill>
            <a:schemeClr val="bg1">
              <a:lumMod val="65000"/>
            </a:schemeClr>
          </a:solidFill>
          <a:ln w="25400" cap="rnd" cmpd="sng">
            <a:solidFill>
              <a:srgbClr val="000000"/>
            </a:solidFill>
            <a:prstDash val="solid"/>
            <a:round/>
            <a:headEnd type="none" w="med" len="med"/>
            <a:tailEnd type="none" w="med" len="med"/>
          </a:ln>
        </p:spPr>
        <p:txBody>
          <a:bodyPr/>
          <a:lstStyle/>
          <a:p>
            <a:endParaRPr lang="en-US" sz="3000"/>
          </a:p>
        </p:txBody>
      </p:sp>
      <p:sp>
        <p:nvSpPr>
          <p:cNvPr id="2061" name="Freeform 12"/>
          <p:cNvSpPr>
            <a:spLocks/>
          </p:cNvSpPr>
          <p:nvPr/>
        </p:nvSpPr>
        <p:spPr bwMode="auto">
          <a:xfrm>
            <a:off x="10585980" y="8154459"/>
            <a:ext cx="2159000" cy="1785938"/>
          </a:xfrm>
          <a:custGeom>
            <a:avLst/>
            <a:gdLst>
              <a:gd name="T0" fmla="*/ 2147483647 w 816"/>
              <a:gd name="T1" fmla="*/ 2147483647 h 675"/>
              <a:gd name="T2" fmla="*/ 2147483647 w 816"/>
              <a:gd name="T3" fmla="*/ 2147483647 h 675"/>
              <a:gd name="T4" fmla="*/ 2147483647 w 816"/>
              <a:gd name="T5" fmla="*/ 2147483647 h 675"/>
              <a:gd name="T6" fmla="*/ 2147483647 w 816"/>
              <a:gd name="T7" fmla="*/ 2147483647 h 675"/>
              <a:gd name="T8" fmla="*/ 2147483647 w 816"/>
              <a:gd name="T9" fmla="*/ 2147483647 h 675"/>
              <a:gd name="T10" fmla="*/ 2147483647 w 816"/>
              <a:gd name="T11" fmla="*/ 2147483647 h 675"/>
              <a:gd name="T12" fmla="*/ 2147483647 w 816"/>
              <a:gd name="T13" fmla="*/ 2147483647 h 675"/>
              <a:gd name="T14" fmla="*/ 2147483647 w 816"/>
              <a:gd name="T15" fmla="*/ 2147483647 h 675"/>
              <a:gd name="T16" fmla="*/ 2147483647 w 816"/>
              <a:gd name="T17" fmla="*/ 2147483647 h 675"/>
              <a:gd name="T18" fmla="*/ 2147483647 w 816"/>
              <a:gd name="T19" fmla="*/ 2147483647 h 675"/>
              <a:gd name="T20" fmla="*/ 2147483647 w 816"/>
              <a:gd name="T21" fmla="*/ 2147483647 h 675"/>
              <a:gd name="T22" fmla="*/ 2147483647 w 816"/>
              <a:gd name="T23" fmla="*/ 2147483647 h 675"/>
              <a:gd name="T24" fmla="*/ 0 w 816"/>
              <a:gd name="T25" fmla="*/ 0 h 675"/>
              <a:gd name="T26" fmla="*/ 2147483647 w 816"/>
              <a:gd name="T27" fmla="*/ 0 h 675"/>
              <a:gd name="T28" fmla="*/ 2147483647 w 816"/>
              <a:gd name="T29" fmla="*/ 0 h 675"/>
              <a:gd name="T30" fmla="*/ 2147483647 w 816"/>
              <a:gd name="T31" fmla="*/ 2147483647 h 675"/>
              <a:gd name="T32" fmla="*/ 2147483647 w 816"/>
              <a:gd name="T33" fmla="*/ 2147483647 h 675"/>
              <a:gd name="T34" fmla="*/ 2147483647 w 816"/>
              <a:gd name="T35" fmla="*/ 2147483647 h 675"/>
              <a:gd name="T36" fmla="*/ 2147483647 w 816"/>
              <a:gd name="T37" fmla="*/ 2147483647 h 675"/>
              <a:gd name="T38" fmla="*/ 2147483647 w 816"/>
              <a:gd name="T39" fmla="*/ 2147483647 h 675"/>
              <a:gd name="T40" fmla="*/ 2147483647 w 816"/>
              <a:gd name="T41" fmla="*/ 2147483647 h 675"/>
              <a:gd name="T42" fmla="*/ 2147483647 w 816"/>
              <a:gd name="T43" fmla="*/ 2147483647 h 675"/>
              <a:gd name="T44" fmla="*/ 2147483647 w 816"/>
              <a:gd name="T45" fmla="*/ 2147483647 h 675"/>
              <a:gd name="T46" fmla="*/ 2147483647 w 816"/>
              <a:gd name="T47" fmla="*/ 2147483647 h 675"/>
              <a:gd name="T48" fmla="*/ 2147483647 w 816"/>
              <a:gd name="T49" fmla="*/ 2147483647 h 675"/>
              <a:gd name="T50" fmla="*/ 2147483647 w 816"/>
              <a:gd name="T51" fmla="*/ 2147483647 h 675"/>
              <a:gd name="T52" fmla="*/ 2147483647 w 816"/>
              <a:gd name="T53" fmla="*/ 2147483647 h 675"/>
              <a:gd name="T54" fmla="*/ 2147483647 w 816"/>
              <a:gd name="T55" fmla="*/ 2147483647 h 67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16" h="675">
                <a:moveTo>
                  <a:pt x="628" y="613"/>
                </a:moveTo>
                <a:lnTo>
                  <a:pt x="569" y="565"/>
                </a:lnTo>
                <a:lnTo>
                  <a:pt x="538" y="505"/>
                </a:lnTo>
                <a:lnTo>
                  <a:pt x="499" y="445"/>
                </a:lnTo>
                <a:lnTo>
                  <a:pt x="409" y="427"/>
                </a:lnTo>
                <a:lnTo>
                  <a:pt x="359" y="355"/>
                </a:lnTo>
                <a:lnTo>
                  <a:pt x="300" y="355"/>
                </a:lnTo>
                <a:lnTo>
                  <a:pt x="281" y="259"/>
                </a:lnTo>
                <a:lnTo>
                  <a:pt x="218" y="228"/>
                </a:lnTo>
                <a:lnTo>
                  <a:pt x="160" y="186"/>
                </a:lnTo>
                <a:lnTo>
                  <a:pt x="89" y="60"/>
                </a:lnTo>
                <a:lnTo>
                  <a:pt x="19" y="48"/>
                </a:lnTo>
                <a:lnTo>
                  <a:pt x="0" y="0"/>
                </a:lnTo>
                <a:lnTo>
                  <a:pt x="339" y="0"/>
                </a:lnTo>
                <a:lnTo>
                  <a:pt x="398" y="0"/>
                </a:lnTo>
                <a:lnTo>
                  <a:pt x="398" y="120"/>
                </a:lnTo>
                <a:lnTo>
                  <a:pt x="795" y="307"/>
                </a:lnTo>
                <a:lnTo>
                  <a:pt x="815" y="325"/>
                </a:lnTo>
                <a:lnTo>
                  <a:pt x="815" y="337"/>
                </a:lnTo>
                <a:lnTo>
                  <a:pt x="795" y="385"/>
                </a:lnTo>
                <a:lnTo>
                  <a:pt x="807" y="475"/>
                </a:lnTo>
                <a:lnTo>
                  <a:pt x="795" y="505"/>
                </a:lnTo>
                <a:lnTo>
                  <a:pt x="807" y="535"/>
                </a:lnTo>
                <a:lnTo>
                  <a:pt x="787" y="602"/>
                </a:lnTo>
                <a:lnTo>
                  <a:pt x="795" y="632"/>
                </a:lnTo>
                <a:lnTo>
                  <a:pt x="768" y="662"/>
                </a:lnTo>
                <a:lnTo>
                  <a:pt x="768" y="674"/>
                </a:lnTo>
                <a:lnTo>
                  <a:pt x="628" y="613"/>
                </a:lnTo>
              </a:path>
            </a:pathLst>
          </a:custGeom>
          <a:solidFill>
            <a:srgbClr val="0099CC"/>
          </a:solidFill>
          <a:ln w="25400" cap="rnd" cmpd="sng">
            <a:solidFill>
              <a:srgbClr val="000000"/>
            </a:solidFill>
            <a:prstDash val="solid"/>
            <a:round/>
            <a:headEnd type="none" w="med" len="med"/>
            <a:tailEnd type="none" w="med" len="med"/>
          </a:ln>
        </p:spPr>
        <p:txBody>
          <a:bodyPr/>
          <a:lstStyle/>
          <a:p>
            <a:endParaRPr lang="en-US" sz="3000"/>
          </a:p>
        </p:txBody>
      </p:sp>
      <p:sp>
        <p:nvSpPr>
          <p:cNvPr id="2062" name="Freeform 13"/>
          <p:cNvSpPr>
            <a:spLocks/>
          </p:cNvSpPr>
          <p:nvPr/>
        </p:nvSpPr>
        <p:spPr bwMode="auto">
          <a:xfrm>
            <a:off x="12906375" y="3648605"/>
            <a:ext cx="870480" cy="1658937"/>
          </a:xfrm>
          <a:custGeom>
            <a:avLst/>
            <a:gdLst>
              <a:gd name="T0" fmla="*/ 2147483647 w 329"/>
              <a:gd name="T1" fmla="*/ 2147483647 h 627"/>
              <a:gd name="T2" fmla="*/ 2147483647 w 329"/>
              <a:gd name="T3" fmla="*/ 2147483647 h 627"/>
              <a:gd name="T4" fmla="*/ 0 w 329"/>
              <a:gd name="T5" fmla="*/ 0 h 627"/>
              <a:gd name="T6" fmla="*/ 2147483647 w 329"/>
              <a:gd name="T7" fmla="*/ 0 h 627"/>
              <a:gd name="T8" fmla="*/ 2147483647 w 329"/>
              <a:gd name="T9" fmla="*/ 2147483647 h 627"/>
              <a:gd name="T10" fmla="*/ 2147483647 w 329"/>
              <a:gd name="T11" fmla="*/ 2147483647 h 627"/>
              <a:gd name="T12" fmla="*/ 2147483647 w 329"/>
              <a:gd name="T13" fmla="*/ 2147483647 h 627"/>
              <a:gd name="T14" fmla="*/ 2147483647 w 329"/>
              <a:gd name="T15" fmla="*/ 2147483647 h 6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9" h="627">
                <a:moveTo>
                  <a:pt x="90" y="536"/>
                </a:moveTo>
                <a:lnTo>
                  <a:pt x="8" y="536"/>
                </a:lnTo>
                <a:lnTo>
                  <a:pt x="0" y="0"/>
                </a:lnTo>
                <a:lnTo>
                  <a:pt x="328" y="0"/>
                </a:lnTo>
                <a:lnTo>
                  <a:pt x="328" y="367"/>
                </a:lnTo>
                <a:lnTo>
                  <a:pt x="328" y="626"/>
                </a:lnTo>
                <a:lnTo>
                  <a:pt x="90" y="626"/>
                </a:lnTo>
                <a:lnTo>
                  <a:pt x="90" y="536"/>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3" name="Freeform 14"/>
          <p:cNvSpPr>
            <a:spLocks/>
          </p:cNvSpPr>
          <p:nvPr/>
        </p:nvSpPr>
        <p:spPr bwMode="auto">
          <a:xfrm>
            <a:off x="14351001" y="9252481"/>
            <a:ext cx="632355" cy="1053042"/>
          </a:xfrm>
          <a:custGeom>
            <a:avLst/>
            <a:gdLst>
              <a:gd name="T0" fmla="*/ 2147483647 w 239"/>
              <a:gd name="T1" fmla="*/ 2147483647 h 398"/>
              <a:gd name="T2" fmla="*/ 2147483647 w 239"/>
              <a:gd name="T3" fmla="*/ 2147483647 h 398"/>
              <a:gd name="T4" fmla="*/ 2147483647 w 239"/>
              <a:gd name="T5" fmla="*/ 2147483647 h 398"/>
              <a:gd name="T6" fmla="*/ 2147483647 w 239"/>
              <a:gd name="T7" fmla="*/ 2147483647 h 398"/>
              <a:gd name="T8" fmla="*/ 0 w 239"/>
              <a:gd name="T9" fmla="*/ 2147483647 h 398"/>
              <a:gd name="T10" fmla="*/ 0 w 239"/>
              <a:gd name="T11" fmla="*/ 0 h 398"/>
              <a:gd name="T12" fmla="*/ 2147483647 w 239"/>
              <a:gd name="T13" fmla="*/ 0 h 398"/>
              <a:gd name="T14" fmla="*/ 2147483647 w 239"/>
              <a:gd name="T15" fmla="*/ 0 h 398"/>
              <a:gd name="T16" fmla="*/ 2147483647 w 239"/>
              <a:gd name="T17" fmla="*/ 2147483647 h 398"/>
              <a:gd name="T18" fmla="*/ 2147483647 w 239"/>
              <a:gd name="T19" fmla="*/ 2147483647 h 3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9" h="398">
                <a:moveTo>
                  <a:pt x="168" y="367"/>
                </a:moveTo>
                <a:lnTo>
                  <a:pt x="140" y="385"/>
                </a:lnTo>
                <a:lnTo>
                  <a:pt x="129" y="337"/>
                </a:lnTo>
                <a:lnTo>
                  <a:pt x="31" y="325"/>
                </a:lnTo>
                <a:lnTo>
                  <a:pt x="0" y="307"/>
                </a:lnTo>
                <a:lnTo>
                  <a:pt x="0" y="0"/>
                </a:lnTo>
                <a:lnTo>
                  <a:pt x="160" y="0"/>
                </a:lnTo>
                <a:lnTo>
                  <a:pt x="238" y="0"/>
                </a:lnTo>
                <a:lnTo>
                  <a:pt x="238" y="397"/>
                </a:lnTo>
                <a:lnTo>
                  <a:pt x="168" y="367"/>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4" name="Freeform 15"/>
          <p:cNvSpPr>
            <a:spLocks/>
          </p:cNvSpPr>
          <p:nvPr/>
        </p:nvSpPr>
        <p:spPr bwMode="auto">
          <a:xfrm>
            <a:off x="13774209" y="3648605"/>
            <a:ext cx="1074208" cy="973667"/>
          </a:xfrm>
          <a:custGeom>
            <a:avLst/>
            <a:gdLst>
              <a:gd name="T0" fmla="*/ 0 w 406"/>
              <a:gd name="T1" fmla="*/ 0 h 368"/>
              <a:gd name="T2" fmla="*/ 2147483647 w 406"/>
              <a:gd name="T3" fmla="*/ 0 h 368"/>
              <a:gd name="T4" fmla="*/ 2147483647 w 406"/>
              <a:gd name="T5" fmla="*/ 0 h 368"/>
              <a:gd name="T6" fmla="*/ 2147483647 w 406"/>
              <a:gd name="T7" fmla="*/ 2147483647 h 368"/>
              <a:gd name="T8" fmla="*/ 2147483647 w 406"/>
              <a:gd name="T9" fmla="*/ 2147483647 h 368"/>
              <a:gd name="T10" fmla="*/ 0 w 406"/>
              <a:gd name="T11" fmla="*/ 2147483647 h 368"/>
              <a:gd name="T12" fmla="*/ 0 w 406"/>
              <a:gd name="T13" fmla="*/ 0 h 3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6" h="368">
                <a:moveTo>
                  <a:pt x="0" y="0"/>
                </a:moveTo>
                <a:lnTo>
                  <a:pt x="179" y="0"/>
                </a:lnTo>
                <a:lnTo>
                  <a:pt x="405" y="0"/>
                </a:lnTo>
                <a:lnTo>
                  <a:pt x="405" y="181"/>
                </a:lnTo>
                <a:lnTo>
                  <a:pt x="405" y="367"/>
                </a:lnTo>
                <a:lnTo>
                  <a:pt x="0" y="367"/>
                </a:lnTo>
                <a:lnTo>
                  <a:pt x="0"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5" name="Freeform 16"/>
          <p:cNvSpPr>
            <a:spLocks/>
          </p:cNvSpPr>
          <p:nvPr/>
        </p:nvSpPr>
        <p:spPr bwMode="auto">
          <a:xfrm>
            <a:off x="5849938" y="1529292"/>
            <a:ext cx="3005667" cy="1262063"/>
          </a:xfrm>
          <a:custGeom>
            <a:avLst/>
            <a:gdLst>
              <a:gd name="T0" fmla="*/ 2147483647 w 1136"/>
              <a:gd name="T1" fmla="*/ 0 h 477"/>
              <a:gd name="T2" fmla="*/ 2147483647 w 1136"/>
              <a:gd name="T3" fmla="*/ 2147483647 h 477"/>
              <a:gd name="T4" fmla="*/ 2147483647 w 1136"/>
              <a:gd name="T5" fmla="*/ 2147483647 h 477"/>
              <a:gd name="T6" fmla="*/ 2147483647 w 1136"/>
              <a:gd name="T7" fmla="*/ 2147483647 h 477"/>
              <a:gd name="T8" fmla="*/ 2147483647 w 1136"/>
              <a:gd name="T9" fmla="*/ 2147483647 h 477"/>
              <a:gd name="T10" fmla="*/ 2147483647 w 1136"/>
              <a:gd name="T11" fmla="*/ 2147483647 h 477"/>
              <a:gd name="T12" fmla="*/ 2147483647 w 1136"/>
              <a:gd name="T13" fmla="*/ 2147483647 h 477"/>
              <a:gd name="T14" fmla="*/ 2147483647 w 1136"/>
              <a:gd name="T15" fmla="*/ 2147483647 h 477"/>
              <a:gd name="T16" fmla="*/ 2147483647 w 1136"/>
              <a:gd name="T17" fmla="*/ 2147483647 h 477"/>
              <a:gd name="T18" fmla="*/ 2147483647 w 1136"/>
              <a:gd name="T19" fmla="*/ 2147483647 h 477"/>
              <a:gd name="T20" fmla="*/ 0 w 1136"/>
              <a:gd name="T21" fmla="*/ 2147483647 h 477"/>
              <a:gd name="T22" fmla="*/ 0 w 1136"/>
              <a:gd name="T23" fmla="*/ 0 h 477"/>
              <a:gd name="T24" fmla="*/ 2147483647 w 1136"/>
              <a:gd name="T25" fmla="*/ 0 h 4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6" h="477">
                <a:moveTo>
                  <a:pt x="1006" y="0"/>
                </a:moveTo>
                <a:lnTo>
                  <a:pt x="1073" y="79"/>
                </a:lnTo>
                <a:lnTo>
                  <a:pt x="1135" y="247"/>
                </a:lnTo>
                <a:lnTo>
                  <a:pt x="1123" y="278"/>
                </a:lnTo>
                <a:lnTo>
                  <a:pt x="1065" y="290"/>
                </a:lnTo>
                <a:lnTo>
                  <a:pt x="1045" y="356"/>
                </a:lnTo>
                <a:lnTo>
                  <a:pt x="1014" y="386"/>
                </a:lnTo>
                <a:lnTo>
                  <a:pt x="1014" y="398"/>
                </a:lnTo>
                <a:lnTo>
                  <a:pt x="1115" y="476"/>
                </a:lnTo>
                <a:lnTo>
                  <a:pt x="359" y="476"/>
                </a:lnTo>
                <a:lnTo>
                  <a:pt x="0" y="476"/>
                </a:lnTo>
                <a:lnTo>
                  <a:pt x="0" y="0"/>
                </a:lnTo>
                <a:lnTo>
                  <a:pt x="1006"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6" name="Freeform 17"/>
          <p:cNvSpPr>
            <a:spLocks/>
          </p:cNvSpPr>
          <p:nvPr/>
        </p:nvSpPr>
        <p:spPr bwMode="auto">
          <a:xfrm>
            <a:off x="2270126" y="7183439"/>
            <a:ext cx="2397125" cy="1021292"/>
          </a:xfrm>
          <a:custGeom>
            <a:avLst/>
            <a:gdLst>
              <a:gd name="T0" fmla="*/ 0 w 906"/>
              <a:gd name="T1" fmla="*/ 0 h 386"/>
              <a:gd name="T2" fmla="*/ 2147483647 w 906"/>
              <a:gd name="T3" fmla="*/ 0 h 386"/>
              <a:gd name="T4" fmla="*/ 2147483647 w 906"/>
              <a:gd name="T5" fmla="*/ 2147483647 h 386"/>
              <a:gd name="T6" fmla="*/ 2147483647 w 906"/>
              <a:gd name="T7" fmla="*/ 2147483647 h 386"/>
              <a:gd name="T8" fmla="*/ 2147483647 w 906"/>
              <a:gd name="T9" fmla="*/ 2147483647 h 386"/>
              <a:gd name="T10" fmla="*/ 2147483647 w 906"/>
              <a:gd name="T11" fmla="*/ 2147483647 h 386"/>
              <a:gd name="T12" fmla="*/ 2147483647 w 906"/>
              <a:gd name="T13" fmla="*/ 2147483647 h 386"/>
              <a:gd name="T14" fmla="*/ 2147483647 w 906"/>
              <a:gd name="T15" fmla="*/ 2147483647 h 386"/>
              <a:gd name="T16" fmla="*/ 2147483647 w 906"/>
              <a:gd name="T17" fmla="*/ 2147483647 h 386"/>
              <a:gd name="T18" fmla="*/ 2147483647 w 906"/>
              <a:gd name="T19" fmla="*/ 2147483647 h 386"/>
              <a:gd name="T20" fmla="*/ 0 w 906"/>
              <a:gd name="T21" fmla="*/ 2147483647 h 386"/>
              <a:gd name="T22" fmla="*/ 0 w 906"/>
              <a:gd name="T23" fmla="*/ 0 h 3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06" h="386">
                <a:moveTo>
                  <a:pt x="0" y="0"/>
                </a:moveTo>
                <a:lnTo>
                  <a:pt x="905" y="0"/>
                </a:lnTo>
                <a:lnTo>
                  <a:pt x="897" y="42"/>
                </a:lnTo>
                <a:lnTo>
                  <a:pt x="827" y="138"/>
                </a:lnTo>
                <a:lnTo>
                  <a:pt x="827" y="168"/>
                </a:lnTo>
                <a:lnTo>
                  <a:pt x="815" y="198"/>
                </a:lnTo>
                <a:lnTo>
                  <a:pt x="757" y="180"/>
                </a:lnTo>
                <a:lnTo>
                  <a:pt x="737" y="229"/>
                </a:lnTo>
                <a:lnTo>
                  <a:pt x="698" y="258"/>
                </a:lnTo>
                <a:lnTo>
                  <a:pt x="698" y="385"/>
                </a:lnTo>
                <a:lnTo>
                  <a:pt x="0" y="385"/>
                </a:lnTo>
                <a:lnTo>
                  <a:pt x="0" y="0"/>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7" name="Freeform 18"/>
          <p:cNvSpPr>
            <a:spLocks/>
          </p:cNvSpPr>
          <p:nvPr/>
        </p:nvSpPr>
        <p:spPr bwMode="auto">
          <a:xfrm>
            <a:off x="12329584" y="7183438"/>
            <a:ext cx="632355" cy="973667"/>
          </a:xfrm>
          <a:custGeom>
            <a:avLst/>
            <a:gdLst>
              <a:gd name="T0" fmla="*/ 0 w 239"/>
              <a:gd name="T1" fmla="*/ 0 h 368"/>
              <a:gd name="T2" fmla="*/ 2147483647 w 239"/>
              <a:gd name="T3" fmla="*/ 0 h 368"/>
              <a:gd name="T4" fmla="*/ 2147483647 w 239"/>
              <a:gd name="T5" fmla="*/ 2147483647 h 368"/>
              <a:gd name="T6" fmla="*/ 2147483647 w 239"/>
              <a:gd name="T7" fmla="*/ 2147483647 h 368"/>
              <a:gd name="T8" fmla="*/ 0 w 239"/>
              <a:gd name="T9" fmla="*/ 2147483647 h 368"/>
              <a:gd name="T10" fmla="*/ 0 w 239"/>
              <a:gd name="T11" fmla="*/ 0 h 3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368">
                <a:moveTo>
                  <a:pt x="0" y="0"/>
                </a:moveTo>
                <a:lnTo>
                  <a:pt x="238" y="0"/>
                </a:lnTo>
                <a:lnTo>
                  <a:pt x="238" y="367"/>
                </a:lnTo>
                <a:lnTo>
                  <a:pt x="136" y="367"/>
                </a:lnTo>
                <a:lnTo>
                  <a:pt x="0" y="367"/>
                </a:lnTo>
                <a:lnTo>
                  <a:pt x="0" y="0"/>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8" name="Freeform 19"/>
          <p:cNvSpPr>
            <a:spLocks/>
          </p:cNvSpPr>
          <p:nvPr/>
        </p:nvSpPr>
        <p:spPr bwMode="auto">
          <a:xfrm>
            <a:off x="12906375" y="2502959"/>
            <a:ext cx="1344083" cy="1148292"/>
          </a:xfrm>
          <a:custGeom>
            <a:avLst/>
            <a:gdLst>
              <a:gd name="T0" fmla="*/ 2147483647 w 508"/>
              <a:gd name="T1" fmla="*/ 0 h 434"/>
              <a:gd name="T2" fmla="*/ 2147483647 w 508"/>
              <a:gd name="T3" fmla="*/ 0 h 434"/>
              <a:gd name="T4" fmla="*/ 2147483647 w 508"/>
              <a:gd name="T5" fmla="*/ 2147483647 h 434"/>
              <a:gd name="T6" fmla="*/ 2147483647 w 508"/>
              <a:gd name="T7" fmla="*/ 2147483647 h 434"/>
              <a:gd name="T8" fmla="*/ 2147483647 w 508"/>
              <a:gd name="T9" fmla="*/ 2147483647 h 434"/>
              <a:gd name="T10" fmla="*/ 2147483647 w 508"/>
              <a:gd name="T11" fmla="*/ 2147483647 h 434"/>
              <a:gd name="T12" fmla="*/ 2147483647 w 508"/>
              <a:gd name="T13" fmla="*/ 2147483647 h 434"/>
              <a:gd name="T14" fmla="*/ 0 w 508"/>
              <a:gd name="T15" fmla="*/ 2147483647 h 434"/>
              <a:gd name="T16" fmla="*/ 0 w 508"/>
              <a:gd name="T17" fmla="*/ 2147483647 h 434"/>
              <a:gd name="T18" fmla="*/ 2147483647 w 508"/>
              <a:gd name="T19" fmla="*/ 0 h 4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8" h="434">
                <a:moveTo>
                  <a:pt x="8" y="0"/>
                </a:moveTo>
                <a:lnTo>
                  <a:pt x="406" y="0"/>
                </a:lnTo>
                <a:lnTo>
                  <a:pt x="417" y="30"/>
                </a:lnTo>
                <a:lnTo>
                  <a:pt x="507" y="30"/>
                </a:lnTo>
                <a:lnTo>
                  <a:pt x="507" y="295"/>
                </a:lnTo>
                <a:lnTo>
                  <a:pt x="507" y="433"/>
                </a:lnTo>
                <a:lnTo>
                  <a:pt x="328" y="433"/>
                </a:lnTo>
                <a:lnTo>
                  <a:pt x="0" y="433"/>
                </a:lnTo>
                <a:lnTo>
                  <a:pt x="0" y="336"/>
                </a:lnTo>
                <a:lnTo>
                  <a:pt x="8"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69" name="Freeform 20"/>
          <p:cNvSpPr>
            <a:spLocks/>
          </p:cNvSpPr>
          <p:nvPr/>
        </p:nvSpPr>
        <p:spPr bwMode="auto">
          <a:xfrm>
            <a:off x="14845773" y="4127501"/>
            <a:ext cx="746125" cy="1180042"/>
          </a:xfrm>
          <a:custGeom>
            <a:avLst/>
            <a:gdLst>
              <a:gd name="T0" fmla="*/ 2147483647 w 282"/>
              <a:gd name="T1" fmla="*/ 2147483647 h 446"/>
              <a:gd name="T2" fmla="*/ 0 w 282"/>
              <a:gd name="T3" fmla="*/ 2147483647 h 446"/>
              <a:gd name="T4" fmla="*/ 0 w 282"/>
              <a:gd name="T5" fmla="*/ 2147483647 h 446"/>
              <a:gd name="T6" fmla="*/ 0 w 282"/>
              <a:gd name="T7" fmla="*/ 0 h 446"/>
              <a:gd name="T8" fmla="*/ 2147483647 w 282"/>
              <a:gd name="T9" fmla="*/ 0 h 446"/>
              <a:gd name="T10" fmla="*/ 2147483647 w 282"/>
              <a:gd name="T11" fmla="*/ 2147483647 h 4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 h="446">
                <a:moveTo>
                  <a:pt x="281" y="445"/>
                </a:moveTo>
                <a:lnTo>
                  <a:pt x="0" y="445"/>
                </a:lnTo>
                <a:lnTo>
                  <a:pt x="0" y="186"/>
                </a:lnTo>
                <a:lnTo>
                  <a:pt x="0" y="0"/>
                </a:lnTo>
                <a:lnTo>
                  <a:pt x="281" y="0"/>
                </a:lnTo>
                <a:lnTo>
                  <a:pt x="281" y="445"/>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0" name="Freeform 21"/>
          <p:cNvSpPr>
            <a:spLocks/>
          </p:cNvSpPr>
          <p:nvPr/>
        </p:nvSpPr>
        <p:spPr bwMode="auto">
          <a:xfrm>
            <a:off x="6746875" y="2788709"/>
            <a:ext cx="2180167" cy="2042583"/>
          </a:xfrm>
          <a:custGeom>
            <a:avLst/>
            <a:gdLst>
              <a:gd name="T0" fmla="*/ 2147483647 w 824"/>
              <a:gd name="T1" fmla="*/ 0 h 772"/>
              <a:gd name="T2" fmla="*/ 2147483647 w 824"/>
              <a:gd name="T3" fmla="*/ 2147483647 h 772"/>
              <a:gd name="T4" fmla="*/ 2147483647 w 824"/>
              <a:gd name="T5" fmla="*/ 2147483647 h 772"/>
              <a:gd name="T6" fmla="*/ 2147483647 w 824"/>
              <a:gd name="T7" fmla="*/ 2147483647 h 772"/>
              <a:gd name="T8" fmla="*/ 2147483647 w 824"/>
              <a:gd name="T9" fmla="*/ 2147483647 h 772"/>
              <a:gd name="T10" fmla="*/ 2147483647 w 824"/>
              <a:gd name="T11" fmla="*/ 2147483647 h 772"/>
              <a:gd name="T12" fmla="*/ 2147483647 w 824"/>
              <a:gd name="T13" fmla="*/ 2147483647 h 772"/>
              <a:gd name="T14" fmla="*/ 2147483647 w 824"/>
              <a:gd name="T15" fmla="*/ 2147483647 h 772"/>
              <a:gd name="T16" fmla="*/ 2147483647 w 824"/>
              <a:gd name="T17" fmla="*/ 2147483647 h 772"/>
              <a:gd name="T18" fmla="*/ 2147483647 w 824"/>
              <a:gd name="T19" fmla="*/ 2147483647 h 772"/>
              <a:gd name="T20" fmla="*/ 2147483647 w 824"/>
              <a:gd name="T21" fmla="*/ 2147483647 h 772"/>
              <a:gd name="T22" fmla="*/ 2147483647 w 824"/>
              <a:gd name="T23" fmla="*/ 2147483647 h 772"/>
              <a:gd name="T24" fmla="*/ 2147483647 w 824"/>
              <a:gd name="T25" fmla="*/ 2147483647 h 772"/>
              <a:gd name="T26" fmla="*/ 2147483647 w 824"/>
              <a:gd name="T27" fmla="*/ 2147483647 h 772"/>
              <a:gd name="T28" fmla="*/ 2147483647 w 824"/>
              <a:gd name="T29" fmla="*/ 2147483647 h 772"/>
              <a:gd name="T30" fmla="*/ 2147483647 w 824"/>
              <a:gd name="T31" fmla="*/ 2147483647 h 772"/>
              <a:gd name="T32" fmla="*/ 2147483647 w 824"/>
              <a:gd name="T33" fmla="*/ 2147483647 h 772"/>
              <a:gd name="T34" fmla="*/ 2147483647 w 824"/>
              <a:gd name="T35" fmla="*/ 2147483647 h 772"/>
              <a:gd name="T36" fmla="*/ 2147483647 w 824"/>
              <a:gd name="T37" fmla="*/ 2147483647 h 772"/>
              <a:gd name="T38" fmla="*/ 2147483647 w 824"/>
              <a:gd name="T39" fmla="*/ 2147483647 h 772"/>
              <a:gd name="T40" fmla="*/ 2147483647 w 824"/>
              <a:gd name="T41" fmla="*/ 2147483647 h 772"/>
              <a:gd name="T42" fmla="*/ 2147483647 w 824"/>
              <a:gd name="T43" fmla="*/ 2147483647 h 772"/>
              <a:gd name="T44" fmla="*/ 0 w 824"/>
              <a:gd name="T45" fmla="*/ 2147483647 h 772"/>
              <a:gd name="T46" fmla="*/ 2147483647 w 824"/>
              <a:gd name="T47" fmla="*/ 0 h 772"/>
              <a:gd name="T48" fmla="*/ 2147483647 w 824"/>
              <a:gd name="T49" fmla="*/ 0 h 7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24" h="772">
                <a:moveTo>
                  <a:pt x="776" y="0"/>
                </a:moveTo>
                <a:lnTo>
                  <a:pt x="815" y="90"/>
                </a:lnTo>
                <a:lnTo>
                  <a:pt x="784" y="156"/>
                </a:lnTo>
                <a:lnTo>
                  <a:pt x="823" y="228"/>
                </a:lnTo>
                <a:lnTo>
                  <a:pt x="784" y="397"/>
                </a:lnTo>
                <a:lnTo>
                  <a:pt x="815" y="464"/>
                </a:lnTo>
                <a:lnTo>
                  <a:pt x="796" y="475"/>
                </a:lnTo>
                <a:lnTo>
                  <a:pt x="745" y="446"/>
                </a:lnTo>
                <a:lnTo>
                  <a:pt x="726" y="475"/>
                </a:lnTo>
                <a:lnTo>
                  <a:pt x="714" y="536"/>
                </a:lnTo>
                <a:lnTo>
                  <a:pt x="734" y="602"/>
                </a:lnTo>
                <a:lnTo>
                  <a:pt x="726" y="632"/>
                </a:lnTo>
                <a:lnTo>
                  <a:pt x="686" y="662"/>
                </a:lnTo>
                <a:lnTo>
                  <a:pt x="636" y="722"/>
                </a:lnTo>
                <a:lnTo>
                  <a:pt x="605" y="722"/>
                </a:lnTo>
                <a:lnTo>
                  <a:pt x="546" y="662"/>
                </a:lnTo>
                <a:lnTo>
                  <a:pt x="515" y="674"/>
                </a:lnTo>
                <a:lnTo>
                  <a:pt x="515" y="722"/>
                </a:lnTo>
                <a:lnTo>
                  <a:pt x="386" y="722"/>
                </a:lnTo>
                <a:lnTo>
                  <a:pt x="316" y="771"/>
                </a:lnTo>
                <a:lnTo>
                  <a:pt x="238" y="752"/>
                </a:lnTo>
                <a:lnTo>
                  <a:pt x="238" y="494"/>
                </a:lnTo>
                <a:lnTo>
                  <a:pt x="0" y="494"/>
                </a:lnTo>
                <a:lnTo>
                  <a:pt x="20" y="0"/>
                </a:lnTo>
                <a:lnTo>
                  <a:pt x="776"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1" name="Freeform 22"/>
          <p:cNvSpPr>
            <a:spLocks/>
          </p:cNvSpPr>
          <p:nvPr/>
        </p:nvSpPr>
        <p:spPr bwMode="auto">
          <a:xfrm>
            <a:off x="11639022" y="8154458"/>
            <a:ext cx="1053042" cy="814917"/>
          </a:xfrm>
          <a:custGeom>
            <a:avLst/>
            <a:gdLst>
              <a:gd name="T0" fmla="*/ 2147483647 w 398"/>
              <a:gd name="T1" fmla="*/ 0 h 308"/>
              <a:gd name="T2" fmla="*/ 2147483647 w 398"/>
              <a:gd name="T3" fmla="*/ 0 h 308"/>
              <a:gd name="T4" fmla="*/ 2147483647 w 398"/>
              <a:gd name="T5" fmla="*/ 2147483647 h 308"/>
              <a:gd name="T6" fmla="*/ 0 w 398"/>
              <a:gd name="T7" fmla="*/ 2147483647 h 308"/>
              <a:gd name="T8" fmla="*/ 0 w 398"/>
              <a:gd name="T9" fmla="*/ 0 h 308"/>
              <a:gd name="T10" fmla="*/ 2147483647 w 398"/>
              <a:gd name="T11" fmla="*/ 0 h 3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 h="308">
                <a:moveTo>
                  <a:pt x="261" y="0"/>
                </a:moveTo>
                <a:lnTo>
                  <a:pt x="397" y="0"/>
                </a:lnTo>
                <a:lnTo>
                  <a:pt x="397" y="307"/>
                </a:lnTo>
                <a:lnTo>
                  <a:pt x="0" y="120"/>
                </a:lnTo>
                <a:lnTo>
                  <a:pt x="0" y="0"/>
                </a:lnTo>
                <a:lnTo>
                  <a:pt x="261" y="0"/>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2" name="Freeform 23"/>
          <p:cNvSpPr>
            <a:spLocks/>
          </p:cNvSpPr>
          <p:nvPr/>
        </p:nvSpPr>
        <p:spPr bwMode="auto">
          <a:xfrm>
            <a:off x="9906000" y="2471208"/>
            <a:ext cx="1714500" cy="923397"/>
          </a:xfrm>
          <a:custGeom>
            <a:avLst/>
            <a:gdLst>
              <a:gd name="T0" fmla="*/ 2147483647 w 648"/>
              <a:gd name="T1" fmla="*/ 2147483647 h 349"/>
              <a:gd name="T2" fmla="*/ 2147483647 w 648"/>
              <a:gd name="T3" fmla="*/ 2147483647 h 349"/>
              <a:gd name="T4" fmla="*/ 0 w 648"/>
              <a:gd name="T5" fmla="*/ 2147483647 h 349"/>
              <a:gd name="T6" fmla="*/ 0 w 648"/>
              <a:gd name="T7" fmla="*/ 0 h 349"/>
              <a:gd name="T8" fmla="*/ 2147483647 w 648"/>
              <a:gd name="T9" fmla="*/ 0 h 349"/>
              <a:gd name="T10" fmla="*/ 2147483647 w 648"/>
              <a:gd name="T11" fmla="*/ 2147483647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8" h="349">
                <a:moveTo>
                  <a:pt x="647" y="348"/>
                </a:moveTo>
                <a:lnTo>
                  <a:pt x="78" y="348"/>
                </a:lnTo>
                <a:lnTo>
                  <a:pt x="0" y="348"/>
                </a:lnTo>
                <a:lnTo>
                  <a:pt x="0" y="0"/>
                </a:lnTo>
                <a:lnTo>
                  <a:pt x="647" y="0"/>
                </a:lnTo>
                <a:lnTo>
                  <a:pt x="647" y="348"/>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3" name="Freeform 24"/>
          <p:cNvSpPr>
            <a:spLocks/>
          </p:cNvSpPr>
          <p:nvPr/>
        </p:nvSpPr>
        <p:spPr bwMode="auto">
          <a:xfrm>
            <a:off x="2270126" y="8202083"/>
            <a:ext cx="1849438" cy="1291167"/>
          </a:xfrm>
          <a:custGeom>
            <a:avLst/>
            <a:gdLst>
              <a:gd name="T0" fmla="*/ 0 w 699"/>
              <a:gd name="T1" fmla="*/ 2147483647 h 488"/>
              <a:gd name="T2" fmla="*/ 0 w 699"/>
              <a:gd name="T3" fmla="*/ 0 h 488"/>
              <a:gd name="T4" fmla="*/ 2147483647 w 699"/>
              <a:gd name="T5" fmla="*/ 0 h 488"/>
              <a:gd name="T6" fmla="*/ 2147483647 w 699"/>
              <a:gd name="T7" fmla="*/ 2147483647 h 488"/>
              <a:gd name="T8" fmla="*/ 0 w 699"/>
              <a:gd name="T9" fmla="*/ 2147483647 h 4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9" h="488">
                <a:moveTo>
                  <a:pt x="0" y="487"/>
                </a:moveTo>
                <a:lnTo>
                  <a:pt x="0" y="0"/>
                </a:lnTo>
                <a:lnTo>
                  <a:pt x="698" y="0"/>
                </a:lnTo>
                <a:lnTo>
                  <a:pt x="698" y="487"/>
                </a:lnTo>
                <a:lnTo>
                  <a:pt x="0" y="487"/>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4" name="Freeform 25"/>
          <p:cNvSpPr>
            <a:spLocks/>
          </p:cNvSpPr>
          <p:nvPr/>
        </p:nvSpPr>
        <p:spPr bwMode="auto">
          <a:xfrm>
            <a:off x="10112376" y="3391959"/>
            <a:ext cx="1529292" cy="992188"/>
          </a:xfrm>
          <a:custGeom>
            <a:avLst/>
            <a:gdLst>
              <a:gd name="T0" fmla="*/ 2147483647 w 578"/>
              <a:gd name="T1" fmla="*/ 0 h 375"/>
              <a:gd name="T2" fmla="*/ 2147483647 w 578"/>
              <a:gd name="T3" fmla="*/ 2147483647 h 375"/>
              <a:gd name="T4" fmla="*/ 2147483647 w 578"/>
              <a:gd name="T5" fmla="*/ 2147483647 h 375"/>
              <a:gd name="T6" fmla="*/ 0 w 578"/>
              <a:gd name="T7" fmla="*/ 2147483647 h 375"/>
              <a:gd name="T8" fmla="*/ 0 w 578"/>
              <a:gd name="T9" fmla="*/ 0 h 375"/>
              <a:gd name="T10" fmla="*/ 2147483647 w 578"/>
              <a:gd name="T11" fmla="*/ 0 h 375"/>
              <a:gd name="T12" fmla="*/ 2147483647 w 578"/>
              <a:gd name="T13" fmla="*/ 0 h 3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8" h="375">
                <a:moveTo>
                  <a:pt x="577" y="0"/>
                </a:moveTo>
                <a:lnTo>
                  <a:pt x="577" y="374"/>
                </a:lnTo>
                <a:lnTo>
                  <a:pt x="179" y="374"/>
                </a:lnTo>
                <a:lnTo>
                  <a:pt x="0" y="374"/>
                </a:lnTo>
                <a:lnTo>
                  <a:pt x="0" y="0"/>
                </a:lnTo>
                <a:lnTo>
                  <a:pt x="569" y="0"/>
                </a:lnTo>
                <a:lnTo>
                  <a:pt x="577"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5" name="Freeform 26"/>
          <p:cNvSpPr>
            <a:spLocks/>
          </p:cNvSpPr>
          <p:nvPr/>
        </p:nvSpPr>
        <p:spPr bwMode="auto">
          <a:xfrm>
            <a:off x="14247814" y="3201459"/>
            <a:ext cx="1344083" cy="928688"/>
          </a:xfrm>
          <a:custGeom>
            <a:avLst/>
            <a:gdLst>
              <a:gd name="T0" fmla="*/ 2147483647 w 508"/>
              <a:gd name="T1" fmla="*/ 2147483647 h 351"/>
              <a:gd name="T2" fmla="*/ 2147483647 w 508"/>
              <a:gd name="T3" fmla="*/ 2147483647 h 351"/>
              <a:gd name="T4" fmla="*/ 2147483647 w 508"/>
              <a:gd name="T5" fmla="*/ 2147483647 h 351"/>
              <a:gd name="T6" fmla="*/ 2147483647 w 508"/>
              <a:gd name="T7" fmla="*/ 2147483647 h 351"/>
              <a:gd name="T8" fmla="*/ 0 w 508"/>
              <a:gd name="T9" fmla="*/ 2147483647 h 351"/>
              <a:gd name="T10" fmla="*/ 0 w 508"/>
              <a:gd name="T11" fmla="*/ 2147483647 h 351"/>
              <a:gd name="T12" fmla="*/ 2147483647 w 508"/>
              <a:gd name="T13" fmla="*/ 2147483647 h 351"/>
              <a:gd name="T14" fmla="*/ 2147483647 w 508"/>
              <a:gd name="T15" fmla="*/ 0 h 351"/>
              <a:gd name="T16" fmla="*/ 2147483647 w 508"/>
              <a:gd name="T17" fmla="*/ 0 h 351"/>
              <a:gd name="T18" fmla="*/ 2147483647 w 508"/>
              <a:gd name="T19" fmla="*/ 2147483647 h 3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8" h="351">
                <a:moveTo>
                  <a:pt x="507" y="13"/>
                </a:moveTo>
                <a:lnTo>
                  <a:pt x="507" y="350"/>
                </a:lnTo>
                <a:lnTo>
                  <a:pt x="226" y="350"/>
                </a:lnTo>
                <a:lnTo>
                  <a:pt x="226" y="169"/>
                </a:lnTo>
                <a:lnTo>
                  <a:pt x="0" y="169"/>
                </a:lnTo>
                <a:lnTo>
                  <a:pt x="0" y="31"/>
                </a:lnTo>
                <a:lnTo>
                  <a:pt x="148" y="31"/>
                </a:lnTo>
                <a:lnTo>
                  <a:pt x="148" y="0"/>
                </a:lnTo>
                <a:lnTo>
                  <a:pt x="495" y="0"/>
                </a:lnTo>
                <a:lnTo>
                  <a:pt x="507" y="13"/>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76" name="Freeform 27"/>
          <p:cNvSpPr>
            <a:spLocks/>
          </p:cNvSpPr>
          <p:nvPr/>
        </p:nvSpPr>
        <p:spPr bwMode="auto">
          <a:xfrm>
            <a:off x="10194397" y="8154459"/>
            <a:ext cx="1817687" cy="1338792"/>
          </a:xfrm>
          <a:custGeom>
            <a:avLst/>
            <a:gdLst>
              <a:gd name="T0" fmla="*/ 0 w 687"/>
              <a:gd name="T1" fmla="*/ 2147483647 h 506"/>
              <a:gd name="T2" fmla="*/ 0 w 687"/>
              <a:gd name="T3" fmla="*/ 0 h 506"/>
              <a:gd name="T4" fmla="*/ 2147483647 w 687"/>
              <a:gd name="T5" fmla="*/ 0 h 506"/>
              <a:gd name="T6" fmla="*/ 2147483647 w 687"/>
              <a:gd name="T7" fmla="*/ 2147483647 h 506"/>
              <a:gd name="T8" fmla="*/ 2147483647 w 687"/>
              <a:gd name="T9" fmla="*/ 2147483647 h 506"/>
              <a:gd name="T10" fmla="*/ 2147483647 w 687"/>
              <a:gd name="T11" fmla="*/ 2147483647 h 506"/>
              <a:gd name="T12" fmla="*/ 2147483647 w 687"/>
              <a:gd name="T13" fmla="*/ 2147483647 h 506"/>
              <a:gd name="T14" fmla="*/ 2147483647 w 687"/>
              <a:gd name="T15" fmla="*/ 2147483647 h 506"/>
              <a:gd name="T16" fmla="*/ 2147483647 w 687"/>
              <a:gd name="T17" fmla="*/ 2147483647 h 506"/>
              <a:gd name="T18" fmla="*/ 2147483647 w 687"/>
              <a:gd name="T19" fmla="*/ 2147483647 h 506"/>
              <a:gd name="T20" fmla="*/ 2147483647 w 687"/>
              <a:gd name="T21" fmla="*/ 2147483647 h 506"/>
              <a:gd name="T22" fmla="*/ 2147483647 w 687"/>
              <a:gd name="T23" fmla="*/ 2147483647 h 506"/>
              <a:gd name="T24" fmla="*/ 2147483647 w 687"/>
              <a:gd name="T25" fmla="*/ 2147483647 h 506"/>
              <a:gd name="T26" fmla="*/ 0 w 687"/>
              <a:gd name="T27" fmla="*/ 2147483647 h 5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87" h="506">
                <a:moveTo>
                  <a:pt x="0" y="505"/>
                </a:moveTo>
                <a:lnTo>
                  <a:pt x="0" y="0"/>
                </a:lnTo>
                <a:lnTo>
                  <a:pt x="148" y="0"/>
                </a:lnTo>
                <a:lnTo>
                  <a:pt x="167" y="48"/>
                </a:lnTo>
                <a:lnTo>
                  <a:pt x="237" y="60"/>
                </a:lnTo>
                <a:lnTo>
                  <a:pt x="308" y="186"/>
                </a:lnTo>
                <a:lnTo>
                  <a:pt x="366" y="228"/>
                </a:lnTo>
                <a:lnTo>
                  <a:pt x="429" y="259"/>
                </a:lnTo>
                <a:lnTo>
                  <a:pt x="448" y="355"/>
                </a:lnTo>
                <a:lnTo>
                  <a:pt x="507" y="355"/>
                </a:lnTo>
                <a:lnTo>
                  <a:pt x="557" y="427"/>
                </a:lnTo>
                <a:lnTo>
                  <a:pt x="647" y="445"/>
                </a:lnTo>
                <a:lnTo>
                  <a:pt x="686" y="505"/>
                </a:lnTo>
                <a:lnTo>
                  <a:pt x="0" y="505"/>
                </a:lnTo>
              </a:path>
            </a:pathLst>
          </a:custGeom>
          <a:solidFill>
            <a:srgbClr val="0099CC"/>
          </a:solidFill>
          <a:ln w="25400" cap="rnd" cmpd="sng">
            <a:solidFill>
              <a:srgbClr val="000000"/>
            </a:solidFill>
            <a:prstDash val="solid"/>
            <a:round/>
            <a:headEnd type="none" w="med" len="med"/>
            <a:tailEnd type="none" w="med" len="med"/>
          </a:ln>
        </p:spPr>
        <p:txBody>
          <a:bodyPr/>
          <a:lstStyle/>
          <a:p>
            <a:endParaRPr lang="en-US" sz="3000"/>
          </a:p>
        </p:txBody>
      </p:sp>
      <p:sp>
        <p:nvSpPr>
          <p:cNvPr id="2077" name="Freeform 28"/>
          <p:cNvSpPr>
            <a:spLocks/>
          </p:cNvSpPr>
          <p:nvPr/>
        </p:nvSpPr>
        <p:spPr bwMode="auto">
          <a:xfrm>
            <a:off x="5849938" y="4778376"/>
            <a:ext cx="1682750" cy="2039938"/>
          </a:xfrm>
          <a:custGeom>
            <a:avLst/>
            <a:gdLst>
              <a:gd name="T0" fmla="*/ 2147483647 w 636"/>
              <a:gd name="T1" fmla="*/ 2147483647 h 771"/>
              <a:gd name="T2" fmla="*/ 2147483647 w 636"/>
              <a:gd name="T3" fmla="*/ 2147483647 h 771"/>
              <a:gd name="T4" fmla="*/ 2147483647 w 636"/>
              <a:gd name="T5" fmla="*/ 2147483647 h 771"/>
              <a:gd name="T6" fmla="*/ 2147483647 w 636"/>
              <a:gd name="T7" fmla="*/ 2147483647 h 771"/>
              <a:gd name="T8" fmla="*/ 2147483647 w 636"/>
              <a:gd name="T9" fmla="*/ 2147483647 h 771"/>
              <a:gd name="T10" fmla="*/ 2147483647 w 636"/>
              <a:gd name="T11" fmla="*/ 2147483647 h 771"/>
              <a:gd name="T12" fmla="*/ 2147483647 w 636"/>
              <a:gd name="T13" fmla="*/ 0 h 771"/>
              <a:gd name="T14" fmla="*/ 2147483647 w 636"/>
              <a:gd name="T15" fmla="*/ 2147483647 h 771"/>
              <a:gd name="T16" fmla="*/ 2147483647 w 636"/>
              <a:gd name="T17" fmla="*/ 2147483647 h 771"/>
              <a:gd name="T18" fmla="*/ 2147483647 w 636"/>
              <a:gd name="T19" fmla="*/ 2147483647 h 771"/>
              <a:gd name="T20" fmla="*/ 2147483647 w 636"/>
              <a:gd name="T21" fmla="*/ 2147483647 h 771"/>
              <a:gd name="T22" fmla="*/ 2147483647 w 636"/>
              <a:gd name="T23" fmla="*/ 2147483647 h 771"/>
              <a:gd name="T24" fmla="*/ 2147483647 w 636"/>
              <a:gd name="T25" fmla="*/ 2147483647 h 771"/>
              <a:gd name="T26" fmla="*/ 2147483647 w 636"/>
              <a:gd name="T27" fmla="*/ 2147483647 h 771"/>
              <a:gd name="T28" fmla="*/ 2147483647 w 636"/>
              <a:gd name="T29" fmla="*/ 2147483647 h 771"/>
              <a:gd name="T30" fmla="*/ 2147483647 w 636"/>
              <a:gd name="T31" fmla="*/ 2147483647 h 771"/>
              <a:gd name="T32" fmla="*/ 2147483647 w 636"/>
              <a:gd name="T33" fmla="*/ 2147483647 h 771"/>
              <a:gd name="T34" fmla="*/ 2147483647 w 636"/>
              <a:gd name="T35" fmla="*/ 2147483647 h 771"/>
              <a:gd name="T36" fmla="*/ 2147483647 w 636"/>
              <a:gd name="T37" fmla="*/ 2147483647 h 771"/>
              <a:gd name="T38" fmla="*/ 2147483647 w 636"/>
              <a:gd name="T39" fmla="*/ 2147483647 h 771"/>
              <a:gd name="T40" fmla="*/ 2147483647 w 636"/>
              <a:gd name="T41" fmla="*/ 2147483647 h 771"/>
              <a:gd name="T42" fmla="*/ 2147483647 w 636"/>
              <a:gd name="T43" fmla="*/ 2147483647 h 771"/>
              <a:gd name="T44" fmla="*/ 2147483647 w 636"/>
              <a:gd name="T45" fmla="*/ 2147483647 h 771"/>
              <a:gd name="T46" fmla="*/ 2147483647 w 636"/>
              <a:gd name="T47" fmla="*/ 2147483647 h 771"/>
              <a:gd name="T48" fmla="*/ 0 w 636"/>
              <a:gd name="T49" fmla="*/ 2147483647 h 771"/>
              <a:gd name="T50" fmla="*/ 0 w 636"/>
              <a:gd name="T51" fmla="*/ 2147483647 h 771"/>
              <a:gd name="T52" fmla="*/ 2147483647 w 636"/>
              <a:gd name="T53" fmla="*/ 2147483647 h 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36" h="771">
                <a:moveTo>
                  <a:pt x="628" y="770"/>
                </a:moveTo>
                <a:lnTo>
                  <a:pt x="635" y="752"/>
                </a:lnTo>
                <a:lnTo>
                  <a:pt x="635" y="584"/>
                </a:lnTo>
                <a:lnTo>
                  <a:pt x="558" y="584"/>
                </a:lnTo>
                <a:lnTo>
                  <a:pt x="565" y="60"/>
                </a:lnTo>
                <a:lnTo>
                  <a:pt x="577" y="48"/>
                </a:lnTo>
                <a:lnTo>
                  <a:pt x="577" y="0"/>
                </a:lnTo>
                <a:lnTo>
                  <a:pt x="565" y="19"/>
                </a:lnTo>
                <a:lnTo>
                  <a:pt x="519" y="48"/>
                </a:lnTo>
                <a:lnTo>
                  <a:pt x="456" y="60"/>
                </a:lnTo>
                <a:lnTo>
                  <a:pt x="437" y="60"/>
                </a:lnTo>
                <a:lnTo>
                  <a:pt x="417" y="91"/>
                </a:lnTo>
                <a:lnTo>
                  <a:pt x="379" y="91"/>
                </a:lnTo>
                <a:lnTo>
                  <a:pt x="367" y="126"/>
                </a:lnTo>
                <a:lnTo>
                  <a:pt x="339" y="139"/>
                </a:lnTo>
                <a:lnTo>
                  <a:pt x="339" y="157"/>
                </a:lnTo>
                <a:lnTo>
                  <a:pt x="320" y="187"/>
                </a:lnTo>
                <a:lnTo>
                  <a:pt x="257" y="169"/>
                </a:lnTo>
                <a:lnTo>
                  <a:pt x="250" y="157"/>
                </a:lnTo>
                <a:lnTo>
                  <a:pt x="230" y="157"/>
                </a:lnTo>
                <a:lnTo>
                  <a:pt x="219" y="169"/>
                </a:lnTo>
                <a:lnTo>
                  <a:pt x="179" y="187"/>
                </a:lnTo>
                <a:lnTo>
                  <a:pt x="129" y="217"/>
                </a:lnTo>
                <a:lnTo>
                  <a:pt x="51" y="217"/>
                </a:lnTo>
                <a:lnTo>
                  <a:pt x="0" y="229"/>
                </a:lnTo>
                <a:lnTo>
                  <a:pt x="0" y="770"/>
                </a:lnTo>
                <a:lnTo>
                  <a:pt x="628" y="770"/>
                </a:lnTo>
              </a:path>
            </a:pathLst>
          </a:custGeom>
          <a:solidFill>
            <a:srgbClr val="CC00CC"/>
          </a:solidFill>
          <a:ln w="25400" cap="rnd" cmpd="sng">
            <a:solidFill>
              <a:srgbClr val="000000"/>
            </a:solidFill>
            <a:prstDash val="solid"/>
            <a:round/>
            <a:headEnd type="none" w="med" len="med"/>
            <a:tailEnd type="none" w="med" len="med"/>
          </a:ln>
        </p:spPr>
        <p:txBody>
          <a:bodyPr/>
          <a:lstStyle/>
          <a:p>
            <a:endParaRPr lang="en-US" sz="3000"/>
          </a:p>
        </p:txBody>
      </p:sp>
      <p:sp>
        <p:nvSpPr>
          <p:cNvPr id="2078" name="Freeform 29"/>
          <p:cNvSpPr>
            <a:spLocks/>
          </p:cNvSpPr>
          <p:nvPr/>
        </p:nvSpPr>
        <p:spPr bwMode="auto">
          <a:xfrm>
            <a:off x="13774209" y="4619625"/>
            <a:ext cx="1074208" cy="687917"/>
          </a:xfrm>
          <a:custGeom>
            <a:avLst/>
            <a:gdLst>
              <a:gd name="T0" fmla="*/ 2147483647 w 406"/>
              <a:gd name="T1" fmla="*/ 2147483647 h 260"/>
              <a:gd name="T2" fmla="*/ 0 w 406"/>
              <a:gd name="T3" fmla="*/ 2147483647 h 260"/>
              <a:gd name="T4" fmla="*/ 0 w 406"/>
              <a:gd name="T5" fmla="*/ 0 h 260"/>
              <a:gd name="T6" fmla="*/ 2147483647 w 406"/>
              <a:gd name="T7" fmla="*/ 0 h 260"/>
              <a:gd name="T8" fmla="*/ 2147483647 w 406"/>
              <a:gd name="T9" fmla="*/ 2147483647 h 260"/>
              <a:gd name="T10" fmla="*/ 2147483647 w 406"/>
              <a:gd name="T11" fmla="*/ 2147483647 h 2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6" h="260">
                <a:moveTo>
                  <a:pt x="249" y="259"/>
                </a:moveTo>
                <a:lnTo>
                  <a:pt x="0" y="259"/>
                </a:lnTo>
                <a:lnTo>
                  <a:pt x="0" y="0"/>
                </a:lnTo>
                <a:lnTo>
                  <a:pt x="405" y="0"/>
                </a:lnTo>
                <a:lnTo>
                  <a:pt x="405" y="259"/>
                </a:lnTo>
                <a:lnTo>
                  <a:pt x="249" y="259"/>
                </a:lnTo>
              </a:path>
            </a:pathLst>
          </a:custGeom>
          <a:solidFill>
            <a:srgbClr val="336699"/>
          </a:solidFill>
          <a:ln w="25400" cap="rnd" cmpd="sng">
            <a:solidFill>
              <a:srgbClr val="000000"/>
            </a:solidFill>
            <a:prstDash val="solid"/>
            <a:round/>
            <a:headEnd type="none" w="med" len="med"/>
            <a:tailEnd type="none" w="med" len="med"/>
          </a:ln>
        </p:spPr>
        <p:txBody>
          <a:bodyPr/>
          <a:lstStyle/>
          <a:p>
            <a:endParaRPr lang="en-US" sz="3000"/>
          </a:p>
        </p:txBody>
      </p:sp>
      <p:sp>
        <p:nvSpPr>
          <p:cNvPr id="2" name="Freeform 30"/>
          <p:cNvSpPr>
            <a:spLocks/>
          </p:cNvSpPr>
          <p:nvPr/>
        </p:nvSpPr>
        <p:spPr bwMode="auto">
          <a:xfrm>
            <a:off x="10593791" y="4357689"/>
            <a:ext cx="1055688" cy="1865312"/>
          </a:xfrm>
          <a:custGeom>
            <a:avLst/>
            <a:gdLst>
              <a:gd name="T0" fmla="*/ 1003022979 w 399"/>
              <a:gd name="T1" fmla="*/ 1774189207 h 705"/>
              <a:gd name="T2" fmla="*/ 657762094 w 399"/>
              <a:gd name="T3" fmla="*/ 1774189207 h 705"/>
              <a:gd name="T4" fmla="*/ 27722534 w 399"/>
              <a:gd name="T5" fmla="*/ 1774189207 h 705"/>
              <a:gd name="T6" fmla="*/ 0 w 399"/>
              <a:gd name="T7" fmla="*/ 0 h 705"/>
              <a:gd name="T8" fmla="*/ 1003022979 w 399"/>
              <a:gd name="T9" fmla="*/ 0 h 705"/>
              <a:gd name="T10" fmla="*/ 1003022979 w 399"/>
              <a:gd name="T11" fmla="*/ 652719383 h 705"/>
              <a:gd name="T12" fmla="*/ 1003022979 w 399"/>
              <a:gd name="T13" fmla="*/ 1774189207 h 7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9" h="705">
                <a:moveTo>
                  <a:pt x="398" y="704"/>
                </a:moveTo>
                <a:lnTo>
                  <a:pt x="261" y="704"/>
                </a:lnTo>
                <a:lnTo>
                  <a:pt x="11" y="704"/>
                </a:lnTo>
                <a:lnTo>
                  <a:pt x="0" y="0"/>
                </a:lnTo>
                <a:lnTo>
                  <a:pt x="398" y="0"/>
                </a:lnTo>
                <a:lnTo>
                  <a:pt x="398" y="259"/>
                </a:lnTo>
                <a:lnTo>
                  <a:pt x="398" y="704"/>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0" name="Freeform 31"/>
          <p:cNvSpPr>
            <a:spLocks/>
          </p:cNvSpPr>
          <p:nvPr/>
        </p:nvSpPr>
        <p:spPr bwMode="auto">
          <a:xfrm>
            <a:off x="12959293" y="7183438"/>
            <a:ext cx="632355" cy="973667"/>
          </a:xfrm>
          <a:custGeom>
            <a:avLst/>
            <a:gdLst>
              <a:gd name="T0" fmla="*/ 0 w 239"/>
              <a:gd name="T1" fmla="*/ 0 h 368"/>
              <a:gd name="T2" fmla="*/ 2147483647 w 239"/>
              <a:gd name="T3" fmla="*/ 2147483647 h 368"/>
              <a:gd name="T4" fmla="*/ 2147483647 w 239"/>
              <a:gd name="T5" fmla="*/ 2147483647 h 368"/>
              <a:gd name="T6" fmla="*/ 2147483647 w 239"/>
              <a:gd name="T7" fmla="*/ 2147483647 h 368"/>
              <a:gd name="T8" fmla="*/ 0 w 239"/>
              <a:gd name="T9" fmla="*/ 2147483647 h 368"/>
              <a:gd name="T10" fmla="*/ 0 w 239"/>
              <a:gd name="T11" fmla="*/ 0 h 3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 h="368">
                <a:moveTo>
                  <a:pt x="0" y="0"/>
                </a:moveTo>
                <a:lnTo>
                  <a:pt x="70" y="12"/>
                </a:lnTo>
                <a:lnTo>
                  <a:pt x="238" y="12"/>
                </a:lnTo>
                <a:lnTo>
                  <a:pt x="238" y="367"/>
                </a:lnTo>
                <a:lnTo>
                  <a:pt x="0" y="367"/>
                </a:lnTo>
                <a:lnTo>
                  <a:pt x="0" y="0"/>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1" name="Freeform 32"/>
          <p:cNvSpPr>
            <a:spLocks/>
          </p:cNvSpPr>
          <p:nvPr/>
        </p:nvSpPr>
        <p:spPr bwMode="auto">
          <a:xfrm>
            <a:off x="2270126" y="1529293"/>
            <a:ext cx="1952625" cy="1963208"/>
          </a:xfrm>
          <a:custGeom>
            <a:avLst/>
            <a:gdLst>
              <a:gd name="T0" fmla="*/ 0 w 738"/>
              <a:gd name="T1" fmla="*/ 0 h 742"/>
              <a:gd name="T2" fmla="*/ 2147483647 w 738"/>
              <a:gd name="T3" fmla="*/ 0 h 742"/>
              <a:gd name="T4" fmla="*/ 2147483647 w 738"/>
              <a:gd name="T5" fmla="*/ 2147483647 h 742"/>
              <a:gd name="T6" fmla="*/ 2147483647 w 738"/>
              <a:gd name="T7" fmla="*/ 2147483647 h 742"/>
              <a:gd name="T8" fmla="*/ 0 w 738"/>
              <a:gd name="T9" fmla="*/ 0 h 7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8" h="742">
                <a:moveTo>
                  <a:pt x="0" y="0"/>
                </a:moveTo>
                <a:lnTo>
                  <a:pt x="737" y="0"/>
                </a:lnTo>
                <a:lnTo>
                  <a:pt x="726" y="741"/>
                </a:lnTo>
                <a:lnTo>
                  <a:pt x="12" y="741"/>
                </a:lnTo>
                <a:lnTo>
                  <a:pt x="0"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2" name="Freeform 33"/>
          <p:cNvSpPr>
            <a:spLocks/>
          </p:cNvSpPr>
          <p:nvPr/>
        </p:nvSpPr>
        <p:spPr bwMode="auto">
          <a:xfrm>
            <a:off x="8382000" y="5296959"/>
            <a:ext cx="1685397" cy="1180042"/>
          </a:xfrm>
          <a:custGeom>
            <a:avLst/>
            <a:gdLst>
              <a:gd name="T0" fmla="*/ 2147483647 w 637"/>
              <a:gd name="T1" fmla="*/ 0 h 446"/>
              <a:gd name="T2" fmla="*/ 2147483647 w 637"/>
              <a:gd name="T3" fmla="*/ 0 h 446"/>
              <a:gd name="T4" fmla="*/ 2147483647 w 637"/>
              <a:gd name="T5" fmla="*/ 2147483647 h 446"/>
              <a:gd name="T6" fmla="*/ 0 w 637"/>
              <a:gd name="T7" fmla="*/ 2147483647 h 446"/>
              <a:gd name="T8" fmla="*/ 0 w 637"/>
              <a:gd name="T9" fmla="*/ 2147483647 h 446"/>
              <a:gd name="T10" fmla="*/ 2147483647 w 637"/>
              <a:gd name="T11" fmla="*/ 2147483647 h 446"/>
              <a:gd name="T12" fmla="*/ 2147483647 w 637"/>
              <a:gd name="T13" fmla="*/ 2147483647 h 446"/>
              <a:gd name="T14" fmla="*/ 2147483647 w 637"/>
              <a:gd name="T15" fmla="*/ 2147483647 h 446"/>
              <a:gd name="T16" fmla="*/ 2147483647 w 637"/>
              <a:gd name="T17" fmla="*/ 2147483647 h 446"/>
              <a:gd name="T18" fmla="*/ 2147483647 w 637"/>
              <a:gd name="T19" fmla="*/ 2147483647 h 446"/>
              <a:gd name="T20" fmla="*/ 2147483647 w 637"/>
              <a:gd name="T21" fmla="*/ 2147483647 h 446"/>
              <a:gd name="T22" fmla="*/ 2147483647 w 637"/>
              <a:gd name="T23" fmla="*/ 2147483647 h 446"/>
              <a:gd name="T24" fmla="*/ 2147483647 w 637"/>
              <a:gd name="T25" fmla="*/ 2147483647 h 446"/>
              <a:gd name="T26" fmla="*/ 2147483647 w 637"/>
              <a:gd name="T27" fmla="*/ 2147483647 h 446"/>
              <a:gd name="T28" fmla="*/ 2147483647 w 637"/>
              <a:gd name="T29" fmla="*/ 2147483647 h 446"/>
              <a:gd name="T30" fmla="*/ 2147483647 w 637"/>
              <a:gd name="T31" fmla="*/ 2147483647 h 446"/>
              <a:gd name="T32" fmla="*/ 2147483647 w 637"/>
              <a:gd name="T33" fmla="*/ 2147483647 h 446"/>
              <a:gd name="T34" fmla="*/ 2147483647 w 637"/>
              <a:gd name="T35" fmla="*/ 2147483647 h 446"/>
              <a:gd name="T36" fmla="*/ 2147483647 w 637"/>
              <a:gd name="T37" fmla="*/ 2147483647 h 446"/>
              <a:gd name="T38" fmla="*/ 2147483647 w 637"/>
              <a:gd name="T39" fmla="*/ 2147483647 h 446"/>
              <a:gd name="T40" fmla="*/ 2147483647 w 637"/>
              <a:gd name="T41" fmla="*/ 2147483647 h 446"/>
              <a:gd name="T42" fmla="*/ 2147483647 w 637"/>
              <a:gd name="T43" fmla="*/ 0 h 4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7" h="446">
                <a:moveTo>
                  <a:pt x="597" y="0"/>
                </a:moveTo>
                <a:lnTo>
                  <a:pt x="39" y="0"/>
                </a:lnTo>
                <a:lnTo>
                  <a:pt x="32" y="18"/>
                </a:lnTo>
                <a:lnTo>
                  <a:pt x="0" y="48"/>
                </a:lnTo>
                <a:lnTo>
                  <a:pt x="0" y="78"/>
                </a:lnTo>
                <a:lnTo>
                  <a:pt x="78" y="78"/>
                </a:lnTo>
                <a:lnTo>
                  <a:pt x="110" y="96"/>
                </a:lnTo>
                <a:lnTo>
                  <a:pt x="141" y="204"/>
                </a:lnTo>
                <a:lnTo>
                  <a:pt x="320" y="235"/>
                </a:lnTo>
                <a:lnTo>
                  <a:pt x="386" y="295"/>
                </a:lnTo>
                <a:lnTo>
                  <a:pt x="437" y="295"/>
                </a:lnTo>
                <a:lnTo>
                  <a:pt x="449" y="307"/>
                </a:lnTo>
                <a:lnTo>
                  <a:pt x="418" y="355"/>
                </a:lnTo>
                <a:lnTo>
                  <a:pt x="457" y="415"/>
                </a:lnTo>
                <a:lnTo>
                  <a:pt x="527" y="415"/>
                </a:lnTo>
                <a:lnTo>
                  <a:pt x="616" y="445"/>
                </a:lnTo>
                <a:lnTo>
                  <a:pt x="636" y="445"/>
                </a:lnTo>
                <a:lnTo>
                  <a:pt x="636" y="433"/>
                </a:lnTo>
                <a:lnTo>
                  <a:pt x="628" y="403"/>
                </a:lnTo>
                <a:lnTo>
                  <a:pt x="578" y="373"/>
                </a:lnTo>
                <a:lnTo>
                  <a:pt x="597" y="355"/>
                </a:lnTo>
                <a:lnTo>
                  <a:pt x="597" y="0"/>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3" name="Freeform 34"/>
          <p:cNvSpPr>
            <a:spLocks/>
          </p:cNvSpPr>
          <p:nvPr/>
        </p:nvSpPr>
        <p:spPr bwMode="auto">
          <a:xfrm>
            <a:off x="12689417" y="8154459"/>
            <a:ext cx="1272647" cy="894292"/>
          </a:xfrm>
          <a:custGeom>
            <a:avLst/>
            <a:gdLst>
              <a:gd name="T0" fmla="*/ 2147483647 w 481"/>
              <a:gd name="T1" fmla="*/ 2147483647 h 338"/>
              <a:gd name="T2" fmla="*/ 2147483647 w 481"/>
              <a:gd name="T3" fmla="*/ 2147483647 h 338"/>
              <a:gd name="T4" fmla="*/ 0 w 481"/>
              <a:gd name="T5" fmla="*/ 2147483647 h 338"/>
              <a:gd name="T6" fmla="*/ 0 w 481"/>
              <a:gd name="T7" fmla="*/ 0 h 338"/>
              <a:gd name="T8" fmla="*/ 2147483647 w 481"/>
              <a:gd name="T9" fmla="*/ 0 h 338"/>
              <a:gd name="T10" fmla="*/ 2147483647 w 481"/>
              <a:gd name="T11" fmla="*/ 0 h 338"/>
              <a:gd name="T12" fmla="*/ 2147483647 w 481"/>
              <a:gd name="T13" fmla="*/ 0 h 338"/>
              <a:gd name="T14" fmla="*/ 2147483647 w 481"/>
              <a:gd name="T15" fmla="*/ 2147483647 h 338"/>
              <a:gd name="T16" fmla="*/ 2147483647 w 481"/>
              <a:gd name="T17" fmla="*/ 2147483647 h 338"/>
              <a:gd name="T18" fmla="*/ 2147483647 w 481"/>
              <a:gd name="T19" fmla="*/ 2147483647 h 3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1" h="338">
                <a:moveTo>
                  <a:pt x="20" y="337"/>
                </a:moveTo>
                <a:lnTo>
                  <a:pt x="20" y="325"/>
                </a:lnTo>
                <a:lnTo>
                  <a:pt x="0" y="307"/>
                </a:lnTo>
                <a:lnTo>
                  <a:pt x="0" y="0"/>
                </a:lnTo>
                <a:lnTo>
                  <a:pt x="102" y="0"/>
                </a:lnTo>
                <a:lnTo>
                  <a:pt x="340" y="0"/>
                </a:lnTo>
                <a:lnTo>
                  <a:pt x="468" y="0"/>
                </a:lnTo>
                <a:lnTo>
                  <a:pt x="480" y="337"/>
                </a:lnTo>
                <a:lnTo>
                  <a:pt x="320" y="337"/>
                </a:lnTo>
                <a:lnTo>
                  <a:pt x="20" y="337"/>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4" name="Freeform 35"/>
          <p:cNvSpPr>
            <a:spLocks/>
          </p:cNvSpPr>
          <p:nvPr/>
        </p:nvSpPr>
        <p:spPr bwMode="auto">
          <a:xfrm>
            <a:off x="9956273" y="4381500"/>
            <a:ext cx="661458" cy="1865313"/>
          </a:xfrm>
          <a:custGeom>
            <a:avLst/>
            <a:gdLst>
              <a:gd name="T0" fmla="*/ 2147483647 w 250"/>
              <a:gd name="T1" fmla="*/ 2147483647 h 705"/>
              <a:gd name="T2" fmla="*/ 0 w 250"/>
              <a:gd name="T3" fmla="*/ 2147483647 h 705"/>
              <a:gd name="T4" fmla="*/ 0 w 250"/>
              <a:gd name="T5" fmla="*/ 2147483647 h 705"/>
              <a:gd name="T6" fmla="*/ 0 w 250"/>
              <a:gd name="T7" fmla="*/ 0 h 705"/>
              <a:gd name="T8" fmla="*/ 2147483647 w 250"/>
              <a:gd name="T9" fmla="*/ 0 h 705"/>
              <a:gd name="T10" fmla="*/ 2147483647 w 250"/>
              <a:gd name="T11" fmla="*/ 0 h 705"/>
              <a:gd name="T12" fmla="*/ 2147483647 w 250"/>
              <a:gd name="T13" fmla="*/ 2147483647 h 705"/>
              <a:gd name="T14" fmla="*/ 2147483647 w 250"/>
              <a:gd name="T15" fmla="*/ 2147483647 h 7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0" h="705">
                <a:moveTo>
                  <a:pt x="59" y="704"/>
                </a:moveTo>
                <a:lnTo>
                  <a:pt x="0" y="704"/>
                </a:lnTo>
                <a:lnTo>
                  <a:pt x="0" y="349"/>
                </a:lnTo>
                <a:lnTo>
                  <a:pt x="0" y="0"/>
                </a:lnTo>
                <a:lnTo>
                  <a:pt x="59" y="0"/>
                </a:lnTo>
                <a:lnTo>
                  <a:pt x="238" y="0"/>
                </a:lnTo>
                <a:lnTo>
                  <a:pt x="249" y="704"/>
                </a:lnTo>
                <a:lnTo>
                  <a:pt x="59" y="704"/>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5" name="Freeform 36"/>
          <p:cNvSpPr>
            <a:spLocks/>
          </p:cNvSpPr>
          <p:nvPr/>
        </p:nvSpPr>
        <p:spPr bwMode="auto">
          <a:xfrm>
            <a:off x="5643564" y="6815668"/>
            <a:ext cx="1870603" cy="1627188"/>
          </a:xfrm>
          <a:custGeom>
            <a:avLst/>
            <a:gdLst>
              <a:gd name="T0" fmla="*/ 2147483647 w 707"/>
              <a:gd name="T1" fmla="*/ 2147483647 h 615"/>
              <a:gd name="T2" fmla="*/ 2147483647 w 707"/>
              <a:gd name="T3" fmla="*/ 2147483647 h 615"/>
              <a:gd name="T4" fmla="*/ 0 w 707"/>
              <a:gd name="T5" fmla="*/ 2147483647 h 615"/>
              <a:gd name="T6" fmla="*/ 0 w 707"/>
              <a:gd name="T7" fmla="*/ 2147483647 h 615"/>
              <a:gd name="T8" fmla="*/ 2147483647 w 707"/>
              <a:gd name="T9" fmla="*/ 2147483647 h 615"/>
              <a:gd name="T10" fmla="*/ 2147483647 w 707"/>
              <a:gd name="T11" fmla="*/ 2147483647 h 615"/>
              <a:gd name="T12" fmla="*/ 2147483647 w 707"/>
              <a:gd name="T13" fmla="*/ 2147483647 h 615"/>
              <a:gd name="T14" fmla="*/ 2147483647 w 707"/>
              <a:gd name="T15" fmla="*/ 2147483647 h 615"/>
              <a:gd name="T16" fmla="*/ 2147483647 w 707"/>
              <a:gd name="T17" fmla="*/ 0 h 615"/>
              <a:gd name="T18" fmla="*/ 2147483647 w 707"/>
              <a:gd name="T19" fmla="*/ 0 h 615"/>
              <a:gd name="T20" fmla="*/ 2147483647 w 707"/>
              <a:gd name="T21" fmla="*/ 2147483647 h 615"/>
              <a:gd name="T22" fmla="*/ 2147483647 w 707"/>
              <a:gd name="T23" fmla="*/ 2147483647 h 615"/>
              <a:gd name="T24" fmla="*/ 2147483647 w 707"/>
              <a:gd name="T25" fmla="*/ 2147483647 h 615"/>
              <a:gd name="T26" fmla="*/ 2147483647 w 707"/>
              <a:gd name="T27" fmla="*/ 2147483647 h 615"/>
              <a:gd name="T28" fmla="*/ 2147483647 w 707"/>
              <a:gd name="T29" fmla="*/ 2147483647 h 615"/>
              <a:gd name="T30" fmla="*/ 2147483647 w 707"/>
              <a:gd name="T31" fmla="*/ 2147483647 h 615"/>
              <a:gd name="T32" fmla="*/ 2147483647 w 707"/>
              <a:gd name="T33" fmla="*/ 2147483647 h 615"/>
              <a:gd name="T34" fmla="*/ 2147483647 w 707"/>
              <a:gd name="T35" fmla="*/ 2147483647 h 615"/>
              <a:gd name="T36" fmla="*/ 2147483647 w 707"/>
              <a:gd name="T37" fmla="*/ 2147483647 h 6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07" h="615">
                <a:moveTo>
                  <a:pt x="8" y="614"/>
                </a:moveTo>
                <a:lnTo>
                  <a:pt x="8" y="524"/>
                </a:lnTo>
                <a:lnTo>
                  <a:pt x="0" y="524"/>
                </a:lnTo>
                <a:lnTo>
                  <a:pt x="0" y="289"/>
                </a:lnTo>
                <a:lnTo>
                  <a:pt x="8" y="277"/>
                </a:lnTo>
                <a:lnTo>
                  <a:pt x="20" y="307"/>
                </a:lnTo>
                <a:lnTo>
                  <a:pt x="59" y="307"/>
                </a:lnTo>
                <a:lnTo>
                  <a:pt x="78" y="289"/>
                </a:lnTo>
                <a:lnTo>
                  <a:pt x="78" y="0"/>
                </a:lnTo>
                <a:lnTo>
                  <a:pt x="706" y="0"/>
                </a:lnTo>
                <a:lnTo>
                  <a:pt x="706" y="151"/>
                </a:lnTo>
                <a:lnTo>
                  <a:pt x="655" y="151"/>
                </a:lnTo>
                <a:lnTo>
                  <a:pt x="655" y="169"/>
                </a:lnTo>
                <a:lnTo>
                  <a:pt x="643" y="169"/>
                </a:lnTo>
                <a:lnTo>
                  <a:pt x="636" y="181"/>
                </a:lnTo>
                <a:lnTo>
                  <a:pt x="616" y="181"/>
                </a:lnTo>
                <a:lnTo>
                  <a:pt x="597" y="199"/>
                </a:lnTo>
                <a:lnTo>
                  <a:pt x="597" y="614"/>
                </a:lnTo>
                <a:lnTo>
                  <a:pt x="8" y="614"/>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6" name="Freeform 37"/>
          <p:cNvSpPr>
            <a:spLocks/>
          </p:cNvSpPr>
          <p:nvPr/>
        </p:nvSpPr>
        <p:spPr bwMode="auto">
          <a:xfrm>
            <a:off x="11276543" y="6244167"/>
            <a:ext cx="1023938" cy="732897"/>
          </a:xfrm>
          <a:custGeom>
            <a:avLst/>
            <a:gdLst>
              <a:gd name="T0" fmla="*/ 2147483647 w 387"/>
              <a:gd name="T1" fmla="*/ 2147483647 h 277"/>
              <a:gd name="T2" fmla="*/ 0 w 387"/>
              <a:gd name="T3" fmla="*/ 2147483647 h 277"/>
              <a:gd name="T4" fmla="*/ 0 w 387"/>
              <a:gd name="T5" fmla="*/ 0 h 277"/>
              <a:gd name="T6" fmla="*/ 2147483647 w 387"/>
              <a:gd name="T7" fmla="*/ 0 h 277"/>
              <a:gd name="T8" fmla="*/ 2147483647 w 387"/>
              <a:gd name="T9" fmla="*/ 0 h 277"/>
              <a:gd name="T10" fmla="*/ 2147483647 w 387"/>
              <a:gd name="T11" fmla="*/ 2147483647 h 277"/>
              <a:gd name="T12" fmla="*/ 2147483647 w 387"/>
              <a:gd name="T13" fmla="*/ 2147483647 h 2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7" h="277">
                <a:moveTo>
                  <a:pt x="78" y="276"/>
                </a:moveTo>
                <a:lnTo>
                  <a:pt x="0" y="276"/>
                </a:lnTo>
                <a:lnTo>
                  <a:pt x="0" y="0"/>
                </a:lnTo>
                <a:lnTo>
                  <a:pt x="137" y="0"/>
                </a:lnTo>
                <a:lnTo>
                  <a:pt x="386" y="0"/>
                </a:lnTo>
                <a:lnTo>
                  <a:pt x="386" y="276"/>
                </a:lnTo>
                <a:lnTo>
                  <a:pt x="78" y="276"/>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7" name="Freeform 38"/>
          <p:cNvSpPr>
            <a:spLocks/>
          </p:cNvSpPr>
          <p:nvPr/>
        </p:nvSpPr>
        <p:spPr bwMode="auto">
          <a:xfrm>
            <a:off x="7511522" y="6323542"/>
            <a:ext cx="1291167" cy="1259417"/>
          </a:xfrm>
          <a:custGeom>
            <a:avLst/>
            <a:gdLst>
              <a:gd name="T0" fmla="*/ 2147483647 w 488"/>
              <a:gd name="T1" fmla="*/ 2147483647 h 476"/>
              <a:gd name="T2" fmla="*/ 2147483647 w 488"/>
              <a:gd name="T3" fmla="*/ 0 h 476"/>
              <a:gd name="T4" fmla="*/ 2147483647 w 488"/>
              <a:gd name="T5" fmla="*/ 0 h 476"/>
              <a:gd name="T6" fmla="*/ 2147483647 w 488"/>
              <a:gd name="T7" fmla="*/ 2147483647 h 476"/>
              <a:gd name="T8" fmla="*/ 2147483647 w 488"/>
              <a:gd name="T9" fmla="*/ 2147483647 h 476"/>
              <a:gd name="T10" fmla="*/ 2147483647 w 488"/>
              <a:gd name="T11" fmla="*/ 2147483647 h 476"/>
              <a:gd name="T12" fmla="*/ 2147483647 w 488"/>
              <a:gd name="T13" fmla="*/ 2147483647 h 476"/>
              <a:gd name="T14" fmla="*/ 2147483647 w 488"/>
              <a:gd name="T15" fmla="*/ 2147483647 h 476"/>
              <a:gd name="T16" fmla="*/ 2147483647 w 488"/>
              <a:gd name="T17" fmla="*/ 2147483647 h 476"/>
              <a:gd name="T18" fmla="*/ 2147483647 w 488"/>
              <a:gd name="T19" fmla="*/ 2147483647 h 476"/>
              <a:gd name="T20" fmla="*/ 2147483647 w 488"/>
              <a:gd name="T21" fmla="*/ 2147483647 h 476"/>
              <a:gd name="T22" fmla="*/ 2147483647 w 488"/>
              <a:gd name="T23" fmla="*/ 2147483647 h 476"/>
              <a:gd name="T24" fmla="*/ 2147483647 w 488"/>
              <a:gd name="T25" fmla="*/ 2147483647 h 476"/>
              <a:gd name="T26" fmla="*/ 2147483647 w 488"/>
              <a:gd name="T27" fmla="*/ 2147483647 h 476"/>
              <a:gd name="T28" fmla="*/ 2147483647 w 488"/>
              <a:gd name="T29" fmla="*/ 2147483647 h 476"/>
              <a:gd name="T30" fmla="*/ 2147483647 w 488"/>
              <a:gd name="T31" fmla="*/ 2147483647 h 476"/>
              <a:gd name="T32" fmla="*/ 2147483647 w 488"/>
              <a:gd name="T33" fmla="*/ 2147483647 h 476"/>
              <a:gd name="T34" fmla="*/ 2147483647 w 488"/>
              <a:gd name="T35" fmla="*/ 2147483647 h 476"/>
              <a:gd name="T36" fmla="*/ 2147483647 w 488"/>
              <a:gd name="T37" fmla="*/ 2147483647 h 476"/>
              <a:gd name="T38" fmla="*/ 2147483647 w 488"/>
              <a:gd name="T39" fmla="*/ 2147483647 h 476"/>
              <a:gd name="T40" fmla="*/ 2147483647 w 488"/>
              <a:gd name="T41" fmla="*/ 2147483647 h 476"/>
              <a:gd name="T42" fmla="*/ 2147483647 w 488"/>
              <a:gd name="T43" fmla="*/ 2147483647 h 476"/>
              <a:gd name="T44" fmla="*/ 2147483647 w 488"/>
              <a:gd name="T45" fmla="*/ 2147483647 h 476"/>
              <a:gd name="T46" fmla="*/ 2147483647 w 488"/>
              <a:gd name="T47" fmla="*/ 2147483647 h 476"/>
              <a:gd name="T48" fmla="*/ 2147483647 w 488"/>
              <a:gd name="T49" fmla="*/ 2147483647 h 476"/>
              <a:gd name="T50" fmla="*/ 2147483647 w 488"/>
              <a:gd name="T51" fmla="*/ 2147483647 h 476"/>
              <a:gd name="T52" fmla="*/ 2147483647 w 488"/>
              <a:gd name="T53" fmla="*/ 2147483647 h 476"/>
              <a:gd name="T54" fmla="*/ 2147483647 w 488"/>
              <a:gd name="T55" fmla="*/ 2147483647 h 476"/>
              <a:gd name="T56" fmla="*/ 2147483647 w 488"/>
              <a:gd name="T57" fmla="*/ 2147483647 h 476"/>
              <a:gd name="T58" fmla="*/ 2147483647 w 488"/>
              <a:gd name="T59" fmla="*/ 2147483647 h 476"/>
              <a:gd name="T60" fmla="*/ 2147483647 w 488"/>
              <a:gd name="T61" fmla="*/ 2147483647 h 476"/>
              <a:gd name="T62" fmla="*/ 2147483647 w 488"/>
              <a:gd name="T63" fmla="*/ 2147483647 h 476"/>
              <a:gd name="T64" fmla="*/ 2147483647 w 488"/>
              <a:gd name="T65" fmla="*/ 2147483647 h 476"/>
              <a:gd name="T66" fmla="*/ 2147483647 w 488"/>
              <a:gd name="T67" fmla="*/ 2147483647 h 476"/>
              <a:gd name="T68" fmla="*/ 2147483647 w 488"/>
              <a:gd name="T69" fmla="*/ 2147483647 h 476"/>
              <a:gd name="T70" fmla="*/ 2147483647 w 488"/>
              <a:gd name="T71" fmla="*/ 2147483647 h 476"/>
              <a:gd name="T72" fmla="*/ 2147483647 w 488"/>
              <a:gd name="T73" fmla="*/ 2147483647 h 476"/>
              <a:gd name="T74" fmla="*/ 2147483647 w 488"/>
              <a:gd name="T75" fmla="*/ 2147483647 h 476"/>
              <a:gd name="T76" fmla="*/ 2147483647 w 488"/>
              <a:gd name="T77" fmla="*/ 2147483647 h 476"/>
              <a:gd name="T78" fmla="*/ 2147483647 w 488"/>
              <a:gd name="T79" fmla="*/ 2147483647 h 476"/>
              <a:gd name="T80" fmla="*/ 0 w 488"/>
              <a:gd name="T81" fmla="*/ 2147483647 h 476"/>
              <a:gd name="T82" fmla="*/ 0 w 488"/>
              <a:gd name="T83" fmla="*/ 2147483647 h 476"/>
              <a:gd name="T84" fmla="*/ 2147483647 w 488"/>
              <a:gd name="T85" fmla="*/ 2147483647 h 47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88" h="476">
                <a:moveTo>
                  <a:pt x="7" y="168"/>
                </a:moveTo>
                <a:lnTo>
                  <a:pt x="7" y="0"/>
                </a:lnTo>
                <a:lnTo>
                  <a:pt x="468" y="0"/>
                </a:lnTo>
                <a:lnTo>
                  <a:pt x="468" y="337"/>
                </a:lnTo>
                <a:lnTo>
                  <a:pt x="487" y="337"/>
                </a:lnTo>
                <a:lnTo>
                  <a:pt x="487" y="463"/>
                </a:lnTo>
                <a:lnTo>
                  <a:pt x="468" y="445"/>
                </a:lnTo>
                <a:lnTo>
                  <a:pt x="425" y="445"/>
                </a:lnTo>
                <a:lnTo>
                  <a:pt x="425" y="463"/>
                </a:lnTo>
                <a:lnTo>
                  <a:pt x="405" y="445"/>
                </a:lnTo>
                <a:lnTo>
                  <a:pt x="405" y="463"/>
                </a:lnTo>
                <a:lnTo>
                  <a:pt x="378" y="445"/>
                </a:lnTo>
                <a:lnTo>
                  <a:pt x="366" y="463"/>
                </a:lnTo>
                <a:lnTo>
                  <a:pt x="366" y="433"/>
                </a:lnTo>
                <a:lnTo>
                  <a:pt x="335" y="445"/>
                </a:lnTo>
                <a:lnTo>
                  <a:pt x="335" y="433"/>
                </a:lnTo>
                <a:lnTo>
                  <a:pt x="316" y="415"/>
                </a:lnTo>
                <a:lnTo>
                  <a:pt x="296" y="433"/>
                </a:lnTo>
                <a:lnTo>
                  <a:pt x="269" y="433"/>
                </a:lnTo>
                <a:lnTo>
                  <a:pt x="246" y="463"/>
                </a:lnTo>
                <a:lnTo>
                  <a:pt x="238" y="463"/>
                </a:lnTo>
                <a:lnTo>
                  <a:pt x="226" y="463"/>
                </a:lnTo>
                <a:lnTo>
                  <a:pt x="218" y="463"/>
                </a:lnTo>
                <a:lnTo>
                  <a:pt x="218" y="475"/>
                </a:lnTo>
                <a:lnTo>
                  <a:pt x="207" y="445"/>
                </a:lnTo>
                <a:lnTo>
                  <a:pt x="187" y="463"/>
                </a:lnTo>
                <a:lnTo>
                  <a:pt x="167" y="415"/>
                </a:lnTo>
                <a:lnTo>
                  <a:pt x="148" y="415"/>
                </a:lnTo>
                <a:lnTo>
                  <a:pt x="136" y="403"/>
                </a:lnTo>
                <a:lnTo>
                  <a:pt x="129" y="403"/>
                </a:lnTo>
                <a:lnTo>
                  <a:pt x="129" y="367"/>
                </a:lnTo>
                <a:lnTo>
                  <a:pt x="109" y="385"/>
                </a:lnTo>
                <a:lnTo>
                  <a:pt x="109" y="367"/>
                </a:lnTo>
                <a:lnTo>
                  <a:pt x="89" y="337"/>
                </a:lnTo>
                <a:lnTo>
                  <a:pt x="70" y="367"/>
                </a:lnTo>
                <a:lnTo>
                  <a:pt x="70" y="337"/>
                </a:lnTo>
                <a:lnTo>
                  <a:pt x="58" y="337"/>
                </a:lnTo>
                <a:lnTo>
                  <a:pt x="47" y="337"/>
                </a:lnTo>
                <a:lnTo>
                  <a:pt x="27" y="337"/>
                </a:lnTo>
                <a:lnTo>
                  <a:pt x="19" y="325"/>
                </a:lnTo>
                <a:lnTo>
                  <a:pt x="0" y="337"/>
                </a:lnTo>
                <a:lnTo>
                  <a:pt x="0" y="186"/>
                </a:lnTo>
                <a:lnTo>
                  <a:pt x="7" y="168"/>
                </a:lnTo>
              </a:path>
            </a:pathLst>
          </a:custGeom>
          <a:solidFill>
            <a:srgbClr val="CC00CC"/>
          </a:solidFill>
          <a:ln w="25400" cap="rnd" cmpd="sng">
            <a:solidFill>
              <a:srgbClr val="000000"/>
            </a:solidFill>
            <a:prstDash val="solid"/>
            <a:round/>
            <a:headEnd type="none" w="med" len="med"/>
            <a:tailEnd type="none" w="med" len="med"/>
          </a:ln>
        </p:spPr>
        <p:txBody>
          <a:bodyPr/>
          <a:lstStyle/>
          <a:p>
            <a:endParaRPr lang="en-US" sz="3000"/>
          </a:p>
        </p:txBody>
      </p:sp>
      <p:sp>
        <p:nvSpPr>
          <p:cNvPr id="2088" name="Freeform 39"/>
          <p:cNvSpPr>
            <a:spLocks/>
          </p:cNvSpPr>
          <p:nvPr/>
        </p:nvSpPr>
        <p:spPr bwMode="auto">
          <a:xfrm>
            <a:off x="13144500" y="5304897"/>
            <a:ext cx="1291167" cy="941917"/>
          </a:xfrm>
          <a:custGeom>
            <a:avLst/>
            <a:gdLst>
              <a:gd name="T0" fmla="*/ 0 w 488"/>
              <a:gd name="T1" fmla="*/ 0 h 356"/>
              <a:gd name="T2" fmla="*/ 2147483647 w 488"/>
              <a:gd name="T3" fmla="*/ 0 h 356"/>
              <a:gd name="T4" fmla="*/ 2147483647 w 488"/>
              <a:gd name="T5" fmla="*/ 0 h 356"/>
              <a:gd name="T6" fmla="*/ 2147483647 w 488"/>
              <a:gd name="T7" fmla="*/ 2147483647 h 356"/>
              <a:gd name="T8" fmla="*/ 2147483647 w 488"/>
              <a:gd name="T9" fmla="*/ 2147483647 h 356"/>
              <a:gd name="T10" fmla="*/ 2147483647 w 488"/>
              <a:gd name="T11" fmla="*/ 2147483647 h 356"/>
              <a:gd name="T12" fmla="*/ 0 w 488"/>
              <a:gd name="T13" fmla="*/ 2147483647 h 356"/>
              <a:gd name="T14" fmla="*/ 0 w 488"/>
              <a:gd name="T15" fmla="*/ 0 h 3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8" h="356">
                <a:moveTo>
                  <a:pt x="0" y="0"/>
                </a:moveTo>
                <a:lnTo>
                  <a:pt x="238" y="0"/>
                </a:lnTo>
                <a:lnTo>
                  <a:pt x="487" y="0"/>
                </a:lnTo>
                <a:lnTo>
                  <a:pt x="487" y="355"/>
                </a:lnTo>
                <a:lnTo>
                  <a:pt x="327" y="355"/>
                </a:lnTo>
                <a:lnTo>
                  <a:pt x="8" y="355"/>
                </a:lnTo>
                <a:lnTo>
                  <a:pt x="0" y="355"/>
                </a:lnTo>
                <a:lnTo>
                  <a:pt x="0" y="0"/>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89" name="Freeform 40"/>
          <p:cNvSpPr>
            <a:spLocks/>
          </p:cNvSpPr>
          <p:nvPr/>
        </p:nvSpPr>
        <p:spPr bwMode="auto">
          <a:xfrm>
            <a:off x="14009689" y="6244167"/>
            <a:ext cx="838728" cy="973667"/>
          </a:xfrm>
          <a:custGeom>
            <a:avLst/>
            <a:gdLst>
              <a:gd name="T0" fmla="*/ 2147483647 w 317"/>
              <a:gd name="T1" fmla="*/ 0 h 368"/>
              <a:gd name="T2" fmla="*/ 2147483647 w 317"/>
              <a:gd name="T3" fmla="*/ 2147483647 h 368"/>
              <a:gd name="T4" fmla="*/ 2147483647 w 317"/>
              <a:gd name="T5" fmla="*/ 2147483647 h 368"/>
              <a:gd name="T6" fmla="*/ 0 w 317"/>
              <a:gd name="T7" fmla="*/ 2147483647 h 368"/>
              <a:gd name="T8" fmla="*/ 0 w 317"/>
              <a:gd name="T9" fmla="*/ 0 h 368"/>
              <a:gd name="T10" fmla="*/ 2147483647 w 317"/>
              <a:gd name="T11" fmla="*/ 0 h 368"/>
              <a:gd name="T12" fmla="*/ 2147483647 w 317"/>
              <a:gd name="T13" fmla="*/ 0 h 3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7" h="368">
                <a:moveTo>
                  <a:pt x="316" y="0"/>
                </a:moveTo>
                <a:lnTo>
                  <a:pt x="316" y="367"/>
                </a:lnTo>
                <a:lnTo>
                  <a:pt x="160" y="367"/>
                </a:lnTo>
                <a:lnTo>
                  <a:pt x="0" y="367"/>
                </a:lnTo>
                <a:lnTo>
                  <a:pt x="0" y="0"/>
                </a:lnTo>
                <a:lnTo>
                  <a:pt x="160" y="0"/>
                </a:lnTo>
                <a:lnTo>
                  <a:pt x="316" y="0"/>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0" name="Freeform 41"/>
          <p:cNvSpPr>
            <a:spLocks/>
          </p:cNvSpPr>
          <p:nvPr/>
        </p:nvSpPr>
        <p:spPr bwMode="auto">
          <a:xfrm>
            <a:off x="2270126" y="5146147"/>
            <a:ext cx="1055688" cy="1259417"/>
          </a:xfrm>
          <a:custGeom>
            <a:avLst/>
            <a:gdLst>
              <a:gd name="T0" fmla="*/ 0 w 399"/>
              <a:gd name="T1" fmla="*/ 2147483647 h 476"/>
              <a:gd name="T2" fmla="*/ 2147483647 w 399"/>
              <a:gd name="T3" fmla="*/ 2147483647 h 476"/>
              <a:gd name="T4" fmla="*/ 2147483647 w 399"/>
              <a:gd name="T5" fmla="*/ 2147483647 h 476"/>
              <a:gd name="T6" fmla="*/ 2147483647 w 399"/>
              <a:gd name="T7" fmla="*/ 2147483647 h 476"/>
              <a:gd name="T8" fmla="*/ 2147483647 w 399"/>
              <a:gd name="T9" fmla="*/ 0 h 476"/>
              <a:gd name="T10" fmla="*/ 2147483647 w 399"/>
              <a:gd name="T11" fmla="*/ 0 h 476"/>
              <a:gd name="T12" fmla="*/ 2147483647 w 399"/>
              <a:gd name="T13" fmla="*/ 2147483647 h 476"/>
              <a:gd name="T14" fmla="*/ 2147483647 w 399"/>
              <a:gd name="T15" fmla="*/ 2147483647 h 476"/>
              <a:gd name="T16" fmla="*/ 2147483647 w 399"/>
              <a:gd name="T17" fmla="*/ 2147483647 h 476"/>
              <a:gd name="T18" fmla="*/ 0 w 399"/>
              <a:gd name="T19" fmla="*/ 2147483647 h 476"/>
              <a:gd name="T20" fmla="*/ 0 w 399"/>
              <a:gd name="T21" fmla="*/ 2147483647 h 4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9" h="476">
                <a:moveTo>
                  <a:pt x="0" y="30"/>
                </a:moveTo>
                <a:lnTo>
                  <a:pt x="78" y="30"/>
                </a:lnTo>
                <a:lnTo>
                  <a:pt x="110" y="18"/>
                </a:lnTo>
                <a:lnTo>
                  <a:pt x="141" y="18"/>
                </a:lnTo>
                <a:lnTo>
                  <a:pt x="148" y="0"/>
                </a:lnTo>
                <a:lnTo>
                  <a:pt x="320" y="0"/>
                </a:lnTo>
                <a:lnTo>
                  <a:pt x="320" y="355"/>
                </a:lnTo>
                <a:lnTo>
                  <a:pt x="398" y="355"/>
                </a:lnTo>
                <a:lnTo>
                  <a:pt x="398" y="475"/>
                </a:lnTo>
                <a:lnTo>
                  <a:pt x="0" y="475"/>
                </a:lnTo>
                <a:lnTo>
                  <a:pt x="0" y="3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1" name="Freeform 42"/>
          <p:cNvSpPr>
            <a:spLocks/>
          </p:cNvSpPr>
          <p:nvPr/>
        </p:nvSpPr>
        <p:spPr bwMode="auto">
          <a:xfrm>
            <a:off x="14774333" y="8106834"/>
            <a:ext cx="870480" cy="1148292"/>
          </a:xfrm>
          <a:custGeom>
            <a:avLst/>
            <a:gdLst>
              <a:gd name="T0" fmla="*/ 2147483647 w 329"/>
              <a:gd name="T1" fmla="*/ 2147483647 h 434"/>
              <a:gd name="T2" fmla="*/ 2147483647 w 329"/>
              <a:gd name="T3" fmla="*/ 2147483647 h 434"/>
              <a:gd name="T4" fmla="*/ 2147483647 w 329"/>
              <a:gd name="T5" fmla="*/ 2147483647 h 434"/>
              <a:gd name="T6" fmla="*/ 2147483647 w 329"/>
              <a:gd name="T7" fmla="*/ 2147483647 h 434"/>
              <a:gd name="T8" fmla="*/ 2147483647 w 329"/>
              <a:gd name="T9" fmla="*/ 2147483647 h 434"/>
              <a:gd name="T10" fmla="*/ 2147483647 w 329"/>
              <a:gd name="T11" fmla="*/ 2147483647 h 434"/>
              <a:gd name="T12" fmla="*/ 2147483647 w 329"/>
              <a:gd name="T13" fmla="*/ 2147483647 h 434"/>
              <a:gd name="T14" fmla="*/ 2147483647 w 329"/>
              <a:gd name="T15" fmla="*/ 2147483647 h 434"/>
              <a:gd name="T16" fmla="*/ 2147483647 w 329"/>
              <a:gd name="T17" fmla="*/ 2147483647 h 434"/>
              <a:gd name="T18" fmla="*/ 2147483647 w 329"/>
              <a:gd name="T19" fmla="*/ 2147483647 h 434"/>
              <a:gd name="T20" fmla="*/ 2147483647 w 329"/>
              <a:gd name="T21" fmla="*/ 2147483647 h 434"/>
              <a:gd name="T22" fmla="*/ 2147483647 w 329"/>
              <a:gd name="T23" fmla="*/ 2147483647 h 434"/>
              <a:gd name="T24" fmla="*/ 2147483647 w 329"/>
              <a:gd name="T25" fmla="*/ 2147483647 h 434"/>
              <a:gd name="T26" fmla="*/ 2147483647 w 329"/>
              <a:gd name="T27" fmla="*/ 2147483647 h 434"/>
              <a:gd name="T28" fmla="*/ 0 w 329"/>
              <a:gd name="T29" fmla="*/ 2147483647 h 434"/>
              <a:gd name="T30" fmla="*/ 0 w 329"/>
              <a:gd name="T31" fmla="*/ 0 h 434"/>
              <a:gd name="T32" fmla="*/ 2147483647 w 329"/>
              <a:gd name="T33" fmla="*/ 0 h 434"/>
              <a:gd name="T34" fmla="*/ 2147483647 w 329"/>
              <a:gd name="T35" fmla="*/ 2147483647 h 4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9" h="434">
                <a:moveTo>
                  <a:pt x="226" y="36"/>
                </a:moveTo>
                <a:lnTo>
                  <a:pt x="218" y="66"/>
                </a:lnTo>
                <a:lnTo>
                  <a:pt x="269" y="126"/>
                </a:lnTo>
                <a:lnTo>
                  <a:pt x="269" y="204"/>
                </a:lnTo>
                <a:lnTo>
                  <a:pt x="249" y="216"/>
                </a:lnTo>
                <a:lnTo>
                  <a:pt x="226" y="216"/>
                </a:lnTo>
                <a:lnTo>
                  <a:pt x="226" y="246"/>
                </a:lnTo>
                <a:lnTo>
                  <a:pt x="249" y="264"/>
                </a:lnTo>
                <a:lnTo>
                  <a:pt x="238" y="295"/>
                </a:lnTo>
                <a:lnTo>
                  <a:pt x="296" y="295"/>
                </a:lnTo>
                <a:lnTo>
                  <a:pt x="308" y="373"/>
                </a:lnTo>
                <a:lnTo>
                  <a:pt x="328" y="403"/>
                </a:lnTo>
                <a:lnTo>
                  <a:pt x="308" y="433"/>
                </a:lnTo>
                <a:lnTo>
                  <a:pt x="78" y="433"/>
                </a:lnTo>
                <a:lnTo>
                  <a:pt x="0" y="433"/>
                </a:lnTo>
                <a:lnTo>
                  <a:pt x="0" y="0"/>
                </a:lnTo>
                <a:lnTo>
                  <a:pt x="218" y="0"/>
                </a:lnTo>
                <a:lnTo>
                  <a:pt x="226" y="36"/>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2" name="Freeform 43"/>
          <p:cNvSpPr>
            <a:spLocks/>
          </p:cNvSpPr>
          <p:nvPr/>
        </p:nvSpPr>
        <p:spPr bwMode="auto">
          <a:xfrm>
            <a:off x="8763001" y="6223001"/>
            <a:ext cx="1889125" cy="1912938"/>
          </a:xfrm>
          <a:custGeom>
            <a:avLst/>
            <a:gdLst>
              <a:gd name="T0" fmla="*/ 2147483647 w 714"/>
              <a:gd name="T1" fmla="*/ 2147483647 h 723"/>
              <a:gd name="T2" fmla="*/ 2147483647 w 714"/>
              <a:gd name="T3" fmla="*/ 2147483647 h 723"/>
              <a:gd name="T4" fmla="*/ 2147483647 w 714"/>
              <a:gd name="T5" fmla="*/ 2147483647 h 723"/>
              <a:gd name="T6" fmla="*/ 2147483647 w 714"/>
              <a:gd name="T7" fmla="*/ 2147483647 h 723"/>
              <a:gd name="T8" fmla="*/ 2147483647 w 714"/>
              <a:gd name="T9" fmla="*/ 2147483647 h 723"/>
              <a:gd name="T10" fmla="*/ 2147483647 w 714"/>
              <a:gd name="T11" fmla="*/ 2147483647 h 723"/>
              <a:gd name="T12" fmla="*/ 2147483647 w 714"/>
              <a:gd name="T13" fmla="*/ 2147483647 h 723"/>
              <a:gd name="T14" fmla="*/ 2147483647 w 714"/>
              <a:gd name="T15" fmla="*/ 2147483647 h 723"/>
              <a:gd name="T16" fmla="*/ 2147483647 w 714"/>
              <a:gd name="T17" fmla="*/ 2147483647 h 723"/>
              <a:gd name="T18" fmla="*/ 2147483647 w 714"/>
              <a:gd name="T19" fmla="*/ 2147483647 h 723"/>
              <a:gd name="T20" fmla="*/ 2147483647 w 714"/>
              <a:gd name="T21" fmla="*/ 2147483647 h 723"/>
              <a:gd name="T22" fmla="*/ 2147483647 w 714"/>
              <a:gd name="T23" fmla="*/ 2147483647 h 723"/>
              <a:gd name="T24" fmla="*/ 2147483647 w 714"/>
              <a:gd name="T25" fmla="*/ 2147483647 h 723"/>
              <a:gd name="T26" fmla="*/ 2147483647 w 714"/>
              <a:gd name="T27" fmla="*/ 2147483647 h 723"/>
              <a:gd name="T28" fmla="*/ 2147483647 w 714"/>
              <a:gd name="T29" fmla="*/ 2147483647 h 723"/>
              <a:gd name="T30" fmla="*/ 2147483647 w 714"/>
              <a:gd name="T31" fmla="*/ 2147483647 h 723"/>
              <a:gd name="T32" fmla="*/ 2147483647 w 714"/>
              <a:gd name="T33" fmla="*/ 2147483647 h 723"/>
              <a:gd name="T34" fmla="*/ 2147483647 w 714"/>
              <a:gd name="T35" fmla="*/ 2147483647 h 723"/>
              <a:gd name="T36" fmla="*/ 2147483647 w 714"/>
              <a:gd name="T37" fmla="*/ 2147483647 h 723"/>
              <a:gd name="T38" fmla="*/ 2147483647 w 714"/>
              <a:gd name="T39" fmla="*/ 2147483647 h 723"/>
              <a:gd name="T40" fmla="*/ 2147483647 w 714"/>
              <a:gd name="T41" fmla="*/ 2147483647 h 723"/>
              <a:gd name="T42" fmla="*/ 2147483647 w 714"/>
              <a:gd name="T43" fmla="*/ 2147483647 h 723"/>
              <a:gd name="T44" fmla="*/ 2147483647 w 714"/>
              <a:gd name="T45" fmla="*/ 2147483647 h 723"/>
              <a:gd name="T46" fmla="*/ 2147483647 w 714"/>
              <a:gd name="T47" fmla="*/ 2147483647 h 723"/>
              <a:gd name="T48" fmla="*/ 2147483647 w 714"/>
              <a:gd name="T49" fmla="*/ 2147483647 h 723"/>
              <a:gd name="T50" fmla="*/ 2147483647 w 714"/>
              <a:gd name="T51" fmla="*/ 2147483647 h 723"/>
              <a:gd name="T52" fmla="*/ 2147483647 w 714"/>
              <a:gd name="T53" fmla="*/ 2147483647 h 723"/>
              <a:gd name="T54" fmla="*/ 2147483647 w 714"/>
              <a:gd name="T55" fmla="*/ 2147483647 h 723"/>
              <a:gd name="T56" fmla="*/ 2147483647 w 714"/>
              <a:gd name="T57" fmla="*/ 2147483647 h 723"/>
              <a:gd name="T58" fmla="*/ 2147483647 w 714"/>
              <a:gd name="T59" fmla="*/ 2147483647 h 723"/>
              <a:gd name="T60" fmla="*/ 2147483647 w 714"/>
              <a:gd name="T61" fmla="*/ 2147483647 h 723"/>
              <a:gd name="T62" fmla="*/ 2147483647 w 714"/>
              <a:gd name="T63" fmla="*/ 2147483647 h 723"/>
              <a:gd name="T64" fmla="*/ 2147483647 w 714"/>
              <a:gd name="T65" fmla="*/ 2147483647 h 723"/>
              <a:gd name="T66" fmla="*/ 2147483647 w 714"/>
              <a:gd name="T67" fmla="*/ 2147483647 h 723"/>
              <a:gd name="T68" fmla="*/ 2147483647 w 714"/>
              <a:gd name="T69" fmla="*/ 2147483647 h 723"/>
              <a:gd name="T70" fmla="*/ 2147483647 w 714"/>
              <a:gd name="T71" fmla="*/ 2147483647 h 723"/>
              <a:gd name="T72" fmla="*/ 2147483647 w 714"/>
              <a:gd name="T73" fmla="*/ 2147483647 h 723"/>
              <a:gd name="T74" fmla="*/ 2147483647 w 714"/>
              <a:gd name="T75" fmla="*/ 2147483647 h 723"/>
              <a:gd name="T76" fmla="*/ 2147483647 w 714"/>
              <a:gd name="T77" fmla="*/ 2147483647 h 723"/>
              <a:gd name="T78" fmla="*/ 2147483647 w 714"/>
              <a:gd name="T79" fmla="*/ 2147483647 h 723"/>
              <a:gd name="T80" fmla="*/ 2147483647 w 714"/>
              <a:gd name="T81" fmla="*/ 2147483647 h 723"/>
              <a:gd name="T82" fmla="*/ 2147483647 w 714"/>
              <a:gd name="T83" fmla="*/ 2147483647 h 723"/>
              <a:gd name="T84" fmla="*/ 0 w 714"/>
              <a:gd name="T85" fmla="*/ 2147483647 h 723"/>
              <a:gd name="T86" fmla="*/ 0 w 714"/>
              <a:gd name="T87" fmla="*/ 2147483647 h 723"/>
              <a:gd name="T88" fmla="*/ 0 w 714"/>
              <a:gd name="T89" fmla="*/ 0 h 723"/>
              <a:gd name="T90" fmla="*/ 2147483647 w 714"/>
              <a:gd name="T91" fmla="*/ 0 h 723"/>
              <a:gd name="T92" fmla="*/ 2147483647 w 714"/>
              <a:gd name="T93" fmla="*/ 2147483647 h 723"/>
              <a:gd name="T94" fmla="*/ 2147483647 w 714"/>
              <a:gd name="T95" fmla="*/ 2147483647 h 723"/>
              <a:gd name="T96" fmla="*/ 2147483647 w 714"/>
              <a:gd name="T97" fmla="*/ 2147483647 h 723"/>
              <a:gd name="T98" fmla="*/ 2147483647 w 714"/>
              <a:gd name="T99" fmla="*/ 2147483647 h 723"/>
              <a:gd name="T100" fmla="*/ 2147483647 w 714"/>
              <a:gd name="T101" fmla="*/ 2147483647 h 723"/>
              <a:gd name="T102" fmla="*/ 2147483647 w 714"/>
              <a:gd name="T103" fmla="*/ 2147483647 h 723"/>
              <a:gd name="T104" fmla="*/ 2147483647 w 714"/>
              <a:gd name="T105" fmla="*/ 2147483647 h 723"/>
              <a:gd name="T106" fmla="*/ 2147483647 w 714"/>
              <a:gd name="T107" fmla="*/ 0 h 723"/>
              <a:gd name="T108" fmla="*/ 2147483647 w 714"/>
              <a:gd name="T109" fmla="*/ 0 h 723"/>
              <a:gd name="T110" fmla="*/ 2147483647 w 714"/>
              <a:gd name="T111" fmla="*/ 2147483647 h 723"/>
              <a:gd name="T112" fmla="*/ 2147483647 w 714"/>
              <a:gd name="T113" fmla="*/ 2147483647 h 723"/>
              <a:gd name="T114" fmla="*/ 2147483647 w 714"/>
              <a:gd name="T115" fmla="*/ 2147483647 h 723"/>
              <a:gd name="T116" fmla="*/ 2147483647 w 714"/>
              <a:gd name="T117" fmla="*/ 2147483647 h 723"/>
              <a:gd name="T118" fmla="*/ 2147483647 w 714"/>
              <a:gd name="T119" fmla="*/ 2147483647 h 723"/>
              <a:gd name="T120" fmla="*/ 2147483647 w 714"/>
              <a:gd name="T121" fmla="*/ 2147483647 h 72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14" h="723">
                <a:moveTo>
                  <a:pt x="667" y="306"/>
                </a:moveTo>
                <a:lnTo>
                  <a:pt x="694" y="336"/>
                </a:lnTo>
                <a:lnTo>
                  <a:pt x="694" y="355"/>
                </a:lnTo>
                <a:lnTo>
                  <a:pt x="655" y="415"/>
                </a:lnTo>
                <a:lnTo>
                  <a:pt x="624" y="433"/>
                </a:lnTo>
                <a:lnTo>
                  <a:pt x="635" y="493"/>
                </a:lnTo>
                <a:lnTo>
                  <a:pt x="596" y="535"/>
                </a:lnTo>
                <a:lnTo>
                  <a:pt x="604" y="553"/>
                </a:lnTo>
                <a:lnTo>
                  <a:pt x="655" y="553"/>
                </a:lnTo>
                <a:lnTo>
                  <a:pt x="667" y="565"/>
                </a:lnTo>
                <a:lnTo>
                  <a:pt x="674" y="644"/>
                </a:lnTo>
                <a:lnTo>
                  <a:pt x="713" y="674"/>
                </a:lnTo>
                <a:lnTo>
                  <a:pt x="694" y="722"/>
                </a:lnTo>
                <a:lnTo>
                  <a:pt x="546" y="722"/>
                </a:lnTo>
                <a:lnTo>
                  <a:pt x="487" y="704"/>
                </a:lnTo>
                <a:lnTo>
                  <a:pt x="487" y="463"/>
                </a:lnTo>
                <a:lnTo>
                  <a:pt x="475" y="475"/>
                </a:lnTo>
                <a:lnTo>
                  <a:pt x="464" y="445"/>
                </a:lnTo>
                <a:lnTo>
                  <a:pt x="456" y="475"/>
                </a:lnTo>
                <a:lnTo>
                  <a:pt x="437" y="475"/>
                </a:lnTo>
                <a:lnTo>
                  <a:pt x="437" y="445"/>
                </a:lnTo>
                <a:lnTo>
                  <a:pt x="417" y="493"/>
                </a:lnTo>
                <a:lnTo>
                  <a:pt x="417" y="463"/>
                </a:lnTo>
                <a:lnTo>
                  <a:pt x="397" y="463"/>
                </a:lnTo>
                <a:lnTo>
                  <a:pt x="397" y="505"/>
                </a:lnTo>
                <a:lnTo>
                  <a:pt x="378" y="493"/>
                </a:lnTo>
                <a:lnTo>
                  <a:pt x="347" y="523"/>
                </a:lnTo>
                <a:lnTo>
                  <a:pt x="335" y="505"/>
                </a:lnTo>
                <a:lnTo>
                  <a:pt x="316" y="535"/>
                </a:lnTo>
                <a:lnTo>
                  <a:pt x="296" y="505"/>
                </a:lnTo>
                <a:lnTo>
                  <a:pt x="288" y="523"/>
                </a:lnTo>
                <a:lnTo>
                  <a:pt x="265" y="523"/>
                </a:lnTo>
                <a:lnTo>
                  <a:pt x="245" y="523"/>
                </a:lnTo>
                <a:lnTo>
                  <a:pt x="226" y="505"/>
                </a:lnTo>
                <a:lnTo>
                  <a:pt x="179" y="523"/>
                </a:lnTo>
                <a:lnTo>
                  <a:pt x="117" y="505"/>
                </a:lnTo>
                <a:lnTo>
                  <a:pt x="97" y="523"/>
                </a:lnTo>
                <a:lnTo>
                  <a:pt x="78" y="493"/>
                </a:lnTo>
                <a:lnTo>
                  <a:pt x="47" y="523"/>
                </a:lnTo>
                <a:lnTo>
                  <a:pt x="39" y="493"/>
                </a:lnTo>
                <a:lnTo>
                  <a:pt x="19" y="493"/>
                </a:lnTo>
                <a:lnTo>
                  <a:pt x="19" y="367"/>
                </a:lnTo>
                <a:lnTo>
                  <a:pt x="0" y="367"/>
                </a:lnTo>
                <a:lnTo>
                  <a:pt x="0" y="30"/>
                </a:lnTo>
                <a:lnTo>
                  <a:pt x="0" y="0"/>
                </a:lnTo>
                <a:lnTo>
                  <a:pt x="277" y="0"/>
                </a:lnTo>
                <a:lnTo>
                  <a:pt x="316" y="60"/>
                </a:lnTo>
                <a:lnTo>
                  <a:pt x="386" y="60"/>
                </a:lnTo>
                <a:lnTo>
                  <a:pt x="475" y="90"/>
                </a:lnTo>
                <a:lnTo>
                  <a:pt x="495" y="90"/>
                </a:lnTo>
                <a:lnTo>
                  <a:pt x="495" y="78"/>
                </a:lnTo>
                <a:lnTo>
                  <a:pt x="487" y="48"/>
                </a:lnTo>
                <a:lnTo>
                  <a:pt x="437" y="18"/>
                </a:lnTo>
                <a:lnTo>
                  <a:pt x="456" y="0"/>
                </a:lnTo>
                <a:lnTo>
                  <a:pt x="515" y="0"/>
                </a:lnTo>
                <a:lnTo>
                  <a:pt x="534" y="30"/>
                </a:lnTo>
                <a:lnTo>
                  <a:pt x="526" y="108"/>
                </a:lnTo>
                <a:lnTo>
                  <a:pt x="655" y="186"/>
                </a:lnTo>
                <a:lnTo>
                  <a:pt x="674" y="228"/>
                </a:lnTo>
                <a:lnTo>
                  <a:pt x="655" y="276"/>
                </a:lnTo>
                <a:lnTo>
                  <a:pt x="667" y="306"/>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3" name="Freeform 44"/>
          <p:cNvSpPr>
            <a:spLocks/>
          </p:cNvSpPr>
          <p:nvPr/>
        </p:nvSpPr>
        <p:spPr bwMode="auto">
          <a:xfrm>
            <a:off x="13589000" y="7215188"/>
            <a:ext cx="846667" cy="941917"/>
          </a:xfrm>
          <a:custGeom>
            <a:avLst/>
            <a:gdLst>
              <a:gd name="T0" fmla="*/ 0 w 320"/>
              <a:gd name="T1" fmla="*/ 0 h 356"/>
              <a:gd name="T2" fmla="*/ 2147483647 w 320"/>
              <a:gd name="T3" fmla="*/ 0 h 356"/>
              <a:gd name="T4" fmla="*/ 2147483647 w 320"/>
              <a:gd name="T5" fmla="*/ 0 h 356"/>
              <a:gd name="T6" fmla="*/ 2147483647 w 320"/>
              <a:gd name="T7" fmla="*/ 2147483647 h 356"/>
              <a:gd name="T8" fmla="*/ 2147483647 w 320"/>
              <a:gd name="T9" fmla="*/ 2147483647 h 356"/>
              <a:gd name="T10" fmla="*/ 0 w 320"/>
              <a:gd name="T11" fmla="*/ 2147483647 h 356"/>
              <a:gd name="T12" fmla="*/ 0 w 320"/>
              <a:gd name="T13" fmla="*/ 0 h 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0" h="356">
                <a:moveTo>
                  <a:pt x="0" y="0"/>
                </a:moveTo>
                <a:lnTo>
                  <a:pt x="159" y="0"/>
                </a:lnTo>
                <a:lnTo>
                  <a:pt x="319" y="0"/>
                </a:lnTo>
                <a:lnTo>
                  <a:pt x="319" y="355"/>
                </a:lnTo>
                <a:lnTo>
                  <a:pt x="128" y="355"/>
                </a:lnTo>
                <a:lnTo>
                  <a:pt x="0" y="355"/>
                </a:lnTo>
                <a:lnTo>
                  <a:pt x="0" y="0"/>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4" name="Freeform 45"/>
          <p:cNvSpPr>
            <a:spLocks/>
          </p:cNvSpPr>
          <p:nvPr/>
        </p:nvSpPr>
        <p:spPr bwMode="auto">
          <a:xfrm>
            <a:off x="9874250" y="1529292"/>
            <a:ext cx="1746250" cy="944563"/>
          </a:xfrm>
          <a:custGeom>
            <a:avLst/>
            <a:gdLst>
              <a:gd name="T0" fmla="*/ 2147483647 w 660"/>
              <a:gd name="T1" fmla="*/ 0 h 357"/>
              <a:gd name="T2" fmla="*/ 2147483647 w 660"/>
              <a:gd name="T3" fmla="*/ 2147483647 h 357"/>
              <a:gd name="T4" fmla="*/ 2147483647 w 660"/>
              <a:gd name="T5" fmla="*/ 2147483647 h 357"/>
              <a:gd name="T6" fmla="*/ 0 w 660"/>
              <a:gd name="T7" fmla="*/ 2147483647 h 357"/>
              <a:gd name="T8" fmla="*/ 0 w 660"/>
              <a:gd name="T9" fmla="*/ 0 h 357"/>
              <a:gd name="T10" fmla="*/ 2147483647 w 660"/>
              <a:gd name="T11" fmla="*/ 0 h 3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0" h="357">
                <a:moveTo>
                  <a:pt x="659" y="0"/>
                </a:moveTo>
                <a:lnTo>
                  <a:pt x="659" y="356"/>
                </a:lnTo>
                <a:lnTo>
                  <a:pt x="12" y="356"/>
                </a:lnTo>
                <a:lnTo>
                  <a:pt x="0" y="356"/>
                </a:lnTo>
                <a:lnTo>
                  <a:pt x="0" y="0"/>
                </a:lnTo>
                <a:lnTo>
                  <a:pt x="659" y="0"/>
                </a:lnTo>
              </a:path>
            </a:pathLst>
          </a:custGeom>
          <a:solidFill>
            <a:schemeClr val="bg1">
              <a:lumMod val="65000"/>
            </a:schemeClr>
          </a:solidFill>
          <a:ln w="25400" cap="rnd" cmpd="sng">
            <a:solidFill>
              <a:srgbClr val="000000"/>
            </a:solidFill>
            <a:prstDash val="solid"/>
            <a:round/>
            <a:headEnd type="none" w="med" len="med"/>
            <a:tailEnd type="none" w="med" len="med"/>
          </a:ln>
        </p:spPr>
        <p:txBody>
          <a:bodyPr/>
          <a:lstStyle/>
          <a:p>
            <a:endParaRPr lang="en-US" sz="3000"/>
          </a:p>
        </p:txBody>
      </p:sp>
      <p:sp>
        <p:nvSpPr>
          <p:cNvPr id="2095" name="Freeform 46"/>
          <p:cNvSpPr>
            <a:spLocks/>
          </p:cNvSpPr>
          <p:nvPr/>
        </p:nvSpPr>
        <p:spPr bwMode="auto">
          <a:xfrm>
            <a:off x="12954000" y="1524001"/>
            <a:ext cx="1322917" cy="1055688"/>
          </a:xfrm>
          <a:custGeom>
            <a:avLst/>
            <a:gdLst>
              <a:gd name="T0" fmla="*/ 2147483647 w 500"/>
              <a:gd name="T1" fmla="*/ 0 h 399"/>
              <a:gd name="T2" fmla="*/ 2147483647 w 500"/>
              <a:gd name="T3" fmla="*/ 2147483647 h 399"/>
              <a:gd name="T4" fmla="*/ 2147483647 w 500"/>
              <a:gd name="T5" fmla="*/ 2147483647 h 399"/>
              <a:gd name="T6" fmla="*/ 2147483647 w 500"/>
              <a:gd name="T7" fmla="*/ 2147483647 h 399"/>
              <a:gd name="T8" fmla="*/ 0 w 500"/>
              <a:gd name="T9" fmla="*/ 2147483647 h 399"/>
              <a:gd name="T10" fmla="*/ 0 w 500"/>
              <a:gd name="T11" fmla="*/ 0 h 399"/>
              <a:gd name="T12" fmla="*/ 2147483647 w 500"/>
              <a:gd name="T13" fmla="*/ 0 h 3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0" h="399">
                <a:moveTo>
                  <a:pt x="499" y="0"/>
                </a:moveTo>
                <a:lnTo>
                  <a:pt x="499" y="398"/>
                </a:lnTo>
                <a:lnTo>
                  <a:pt x="409" y="398"/>
                </a:lnTo>
                <a:lnTo>
                  <a:pt x="398" y="368"/>
                </a:lnTo>
                <a:lnTo>
                  <a:pt x="0" y="368"/>
                </a:lnTo>
                <a:lnTo>
                  <a:pt x="0" y="0"/>
                </a:lnTo>
                <a:lnTo>
                  <a:pt x="499"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6" name="Freeform 47"/>
          <p:cNvSpPr>
            <a:spLocks/>
          </p:cNvSpPr>
          <p:nvPr/>
        </p:nvSpPr>
        <p:spPr bwMode="auto">
          <a:xfrm>
            <a:off x="3116792" y="3968750"/>
            <a:ext cx="2735792" cy="2436813"/>
          </a:xfrm>
          <a:custGeom>
            <a:avLst/>
            <a:gdLst>
              <a:gd name="T0" fmla="*/ 2147483647 w 1034"/>
              <a:gd name="T1" fmla="*/ 2147483647 h 921"/>
              <a:gd name="T2" fmla="*/ 2147483647 w 1034"/>
              <a:gd name="T3" fmla="*/ 0 h 921"/>
              <a:gd name="T4" fmla="*/ 2147483647 w 1034"/>
              <a:gd name="T5" fmla="*/ 0 h 921"/>
              <a:gd name="T6" fmla="*/ 2147483647 w 1034"/>
              <a:gd name="T7" fmla="*/ 2147483647 h 921"/>
              <a:gd name="T8" fmla="*/ 2147483647 w 1034"/>
              <a:gd name="T9" fmla="*/ 2147483647 h 921"/>
              <a:gd name="T10" fmla="*/ 2147483647 w 1034"/>
              <a:gd name="T11" fmla="*/ 2147483647 h 921"/>
              <a:gd name="T12" fmla="*/ 2147483647 w 1034"/>
              <a:gd name="T13" fmla="*/ 2147483647 h 921"/>
              <a:gd name="T14" fmla="*/ 2147483647 w 1034"/>
              <a:gd name="T15" fmla="*/ 2147483647 h 921"/>
              <a:gd name="T16" fmla="*/ 2147483647 w 1034"/>
              <a:gd name="T17" fmla="*/ 2147483647 h 921"/>
              <a:gd name="T18" fmla="*/ 2147483647 w 1034"/>
              <a:gd name="T19" fmla="*/ 2147483647 h 921"/>
              <a:gd name="T20" fmla="*/ 2147483647 w 1034"/>
              <a:gd name="T21" fmla="*/ 2147483647 h 921"/>
              <a:gd name="T22" fmla="*/ 2147483647 w 1034"/>
              <a:gd name="T23" fmla="*/ 2147483647 h 921"/>
              <a:gd name="T24" fmla="*/ 2147483647 w 1034"/>
              <a:gd name="T25" fmla="*/ 2147483647 h 921"/>
              <a:gd name="T26" fmla="*/ 2147483647 w 1034"/>
              <a:gd name="T27" fmla="*/ 2147483647 h 921"/>
              <a:gd name="T28" fmla="*/ 2147483647 w 1034"/>
              <a:gd name="T29" fmla="*/ 2147483647 h 921"/>
              <a:gd name="T30" fmla="*/ 2147483647 w 1034"/>
              <a:gd name="T31" fmla="*/ 2147483647 h 921"/>
              <a:gd name="T32" fmla="*/ 2147483647 w 1034"/>
              <a:gd name="T33" fmla="*/ 2147483647 h 921"/>
              <a:gd name="T34" fmla="*/ 2147483647 w 1034"/>
              <a:gd name="T35" fmla="*/ 2147483647 h 921"/>
              <a:gd name="T36" fmla="*/ 2147483647 w 1034"/>
              <a:gd name="T37" fmla="*/ 2147483647 h 921"/>
              <a:gd name="T38" fmla="*/ 2147483647 w 1034"/>
              <a:gd name="T39" fmla="*/ 2147483647 h 921"/>
              <a:gd name="T40" fmla="*/ 0 w 1034"/>
              <a:gd name="T41" fmla="*/ 2147483647 h 921"/>
              <a:gd name="T42" fmla="*/ 0 w 1034"/>
              <a:gd name="T43" fmla="*/ 2147483647 h 921"/>
              <a:gd name="T44" fmla="*/ 2147483647 w 1034"/>
              <a:gd name="T45" fmla="*/ 2147483647 h 9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34" h="921">
                <a:moveTo>
                  <a:pt x="398" y="445"/>
                </a:moveTo>
                <a:lnTo>
                  <a:pt x="406" y="0"/>
                </a:lnTo>
                <a:lnTo>
                  <a:pt x="1033" y="0"/>
                </a:lnTo>
                <a:lnTo>
                  <a:pt x="1033" y="535"/>
                </a:lnTo>
                <a:lnTo>
                  <a:pt x="1014" y="553"/>
                </a:lnTo>
                <a:lnTo>
                  <a:pt x="963" y="613"/>
                </a:lnTo>
                <a:lnTo>
                  <a:pt x="944" y="613"/>
                </a:lnTo>
                <a:lnTo>
                  <a:pt x="932" y="631"/>
                </a:lnTo>
                <a:lnTo>
                  <a:pt x="912" y="631"/>
                </a:lnTo>
                <a:lnTo>
                  <a:pt x="893" y="601"/>
                </a:lnTo>
                <a:lnTo>
                  <a:pt x="854" y="613"/>
                </a:lnTo>
                <a:lnTo>
                  <a:pt x="834" y="613"/>
                </a:lnTo>
                <a:lnTo>
                  <a:pt x="834" y="673"/>
                </a:lnTo>
                <a:lnTo>
                  <a:pt x="815" y="709"/>
                </a:lnTo>
                <a:lnTo>
                  <a:pt x="796" y="769"/>
                </a:lnTo>
                <a:lnTo>
                  <a:pt x="803" y="800"/>
                </a:lnTo>
                <a:lnTo>
                  <a:pt x="776" y="860"/>
                </a:lnTo>
                <a:lnTo>
                  <a:pt x="776" y="920"/>
                </a:lnTo>
                <a:lnTo>
                  <a:pt x="78" y="920"/>
                </a:lnTo>
                <a:lnTo>
                  <a:pt x="78" y="800"/>
                </a:lnTo>
                <a:lnTo>
                  <a:pt x="0" y="800"/>
                </a:lnTo>
                <a:lnTo>
                  <a:pt x="0" y="445"/>
                </a:lnTo>
                <a:lnTo>
                  <a:pt x="398" y="445"/>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7" name="Freeform 48"/>
          <p:cNvSpPr>
            <a:spLocks/>
          </p:cNvSpPr>
          <p:nvPr/>
        </p:nvSpPr>
        <p:spPr bwMode="auto">
          <a:xfrm>
            <a:off x="7223126" y="7183438"/>
            <a:ext cx="1785938" cy="1259417"/>
          </a:xfrm>
          <a:custGeom>
            <a:avLst/>
            <a:gdLst>
              <a:gd name="T0" fmla="*/ 0 w 675"/>
              <a:gd name="T1" fmla="*/ 2147483647 h 476"/>
              <a:gd name="T2" fmla="*/ 2147483647 w 675"/>
              <a:gd name="T3" fmla="*/ 2147483647 h 476"/>
              <a:gd name="T4" fmla="*/ 2147483647 w 675"/>
              <a:gd name="T5" fmla="*/ 2147483647 h 476"/>
              <a:gd name="T6" fmla="*/ 2147483647 w 675"/>
              <a:gd name="T7" fmla="*/ 2147483647 h 476"/>
              <a:gd name="T8" fmla="*/ 2147483647 w 675"/>
              <a:gd name="T9" fmla="*/ 2147483647 h 476"/>
              <a:gd name="T10" fmla="*/ 2147483647 w 675"/>
              <a:gd name="T11" fmla="*/ 2147483647 h 476"/>
              <a:gd name="T12" fmla="*/ 2147483647 w 675"/>
              <a:gd name="T13" fmla="*/ 2147483647 h 476"/>
              <a:gd name="T14" fmla="*/ 2147483647 w 675"/>
              <a:gd name="T15" fmla="*/ 0 h 476"/>
              <a:gd name="T16" fmla="*/ 2147483647 w 675"/>
              <a:gd name="T17" fmla="*/ 2147483647 h 476"/>
              <a:gd name="T18" fmla="*/ 2147483647 w 675"/>
              <a:gd name="T19" fmla="*/ 2147483647 h 476"/>
              <a:gd name="T20" fmla="*/ 2147483647 w 675"/>
              <a:gd name="T21" fmla="*/ 2147483647 h 476"/>
              <a:gd name="T22" fmla="*/ 2147483647 w 675"/>
              <a:gd name="T23" fmla="*/ 2147483647 h 476"/>
              <a:gd name="T24" fmla="*/ 2147483647 w 675"/>
              <a:gd name="T25" fmla="*/ 2147483647 h 476"/>
              <a:gd name="T26" fmla="*/ 2147483647 w 675"/>
              <a:gd name="T27" fmla="*/ 2147483647 h 476"/>
              <a:gd name="T28" fmla="*/ 2147483647 w 675"/>
              <a:gd name="T29" fmla="*/ 2147483647 h 476"/>
              <a:gd name="T30" fmla="*/ 2147483647 w 675"/>
              <a:gd name="T31" fmla="*/ 2147483647 h 476"/>
              <a:gd name="T32" fmla="*/ 2147483647 w 675"/>
              <a:gd name="T33" fmla="*/ 2147483647 h 476"/>
              <a:gd name="T34" fmla="*/ 2147483647 w 675"/>
              <a:gd name="T35" fmla="*/ 2147483647 h 476"/>
              <a:gd name="T36" fmla="*/ 2147483647 w 675"/>
              <a:gd name="T37" fmla="*/ 2147483647 h 476"/>
              <a:gd name="T38" fmla="*/ 2147483647 w 675"/>
              <a:gd name="T39" fmla="*/ 2147483647 h 476"/>
              <a:gd name="T40" fmla="*/ 2147483647 w 675"/>
              <a:gd name="T41" fmla="*/ 2147483647 h 476"/>
              <a:gd name="T42" fmla="*/ 2147483647 w 675"/>
              <a:gd name="T43" fmla="*/ 2147483647 h 476"/>
              <a:gd name="T44" fmla="*/ 2147483647 w 675"/>
              <a:gd name="T45" fmla="*/ 2147483647 h 476"/>
              <a:gd name="T46" fmla="*/ 2147483647 w 675"/>
              <a:gd name="T47" fmla="*/ 2147483647 h 476"/>
              <a:gd name="T48" fmla="*/ 2147483647 w 675"/>
              <a:gd name="T49" fmla="*/ 2147483647 h 476"/>
              <a:gd name="T50" fmla="*/ 2147483647 w 675"/>
              <a:gd name="T51" fmla="*/ 2147483647 h 476"/>
              <a:gd name="T52" fmla="*/ 2147483647 w 675"/>
              <a:gd name="T53" fmla="*/ 2147483647 h 476"/>
              <a:gd name="T54" fmla="*/ 2147483647 w 675"/>
              <a:gd name="T55" fmla="*/ 2147483647 h 476"/>
              <a:gd name="T56" fmla="*/ 2147483647 w 675"/>
              <a:gd name="T57" fmla="*/ 2147483647 h 476"/>
              <a:gd name="T58" fmla="*/ 2147483647 w 675"/>
              <a:gd name="T59" fmla="*/ 2147483647 h 476"/>
              <a:gd name="T60" fmla="*/ 2147483647 w 675"/>
              <a:gd name="T61" fmla="*/ 2147483647 h 476"/>
              <a:gd name="T62" fmla="*/ 2147483647 w 675"/>
              <a:gd name="T63" fmla="*/ 2147483647 h 476"/>
              <a:gd name="T64" fmla="*/ 2147483647 w 675"/>
              <a:gd name="T65" fmla="*/ 2147483647 h 476"/>
              <a:gd name="T66" fmla="*/ 2147483647 w 675"/>
              <a:gd name="T67" fmla="*/ 2147483647 h 476"/>
              <a:gd name="T68" fmla="*/ 2147483647 w 675"/>
              <a:gd name="T69" fmla="*/ 2147483647 h 476"/>
              <a:gd name="T70" fmla="*/ 2147483647 w 675"/>
              <a:gd name="T71" fmla="*/ 2147483647 h 476"/>
              <a:gd name="T72" fmla="*/ 2147483647 w 675"/>
              <a:gd name="T73" fmla="*/ 2147483647 h 476"/>
              <a:gd name="T74" fmla="*/ 2147483647 w 675"/>
              <a:gd name="T75" fmla="*/ 2147483647 h 476"/>
              <a:gd name="T76" fmla="*/ 2147483647 w 675"/>
              <a:gd name="T77" fmla="*/ 2147483647 h 476"/>
              <a:gd name="T78" fmla="*/ 2147483647 w 675"/>
              <a:gd name="T79" fmla="*/ 2147483647 h 476"/>
              <a:gd name="T80" fmla="*/ 2147483647 w 675"/>
              <a:gd name="T81" fmla="*/ 2147483647 h 476"/>
              <a:gd name="T82" fmla="*/ 2147483647 w 675"/>
              <a:gd name="T83" fmla="*/ 2147483647 h 476"/>
              <a:gd name="T84" fmla="*/ 2147483647 w 675"/>
              <a:gd name="T85" fmla="*/ 2147483647 h 476"/>
              <a:gd name="T86" fmla="*/ 2147483647 w 675"/>
              <a:gd name="T87" fmla="*/ 2147483647 h 476"/>
              <a:gd name="T88" fmla="*/ 2147483647 w 675"/>
              <a:gd name="T89" fmla="*/ 2147483647 h 476"/>
              <a:gd name="T90" fmla="*/ 2147483647 w 675"/>
              <a:gd name="T91" fmla="*/ 2147483647 h 476"/>
              <a:gd name="T92" fmla="*/ 2147483647 w 675"/>
              <a:gd name="T93" fmla="*/ 2147483647 h 476"/>
              <a:gd name="T94" fmla="*/ 2147483647 w 675"/>
              <a:gd name="T95" fmla="*/ 2147483647 h 476"/>
              <a:gd name="T96" fmla="*/ 0 w 675"/>
              <a:gd name="T97" fmla="*/ 2147483647 h 476"/>
              <a:gd name="T98" fmla="*/ 0 w 675"/>
              <a:gd name="T99" fmla="*/ 2147483647 h 47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75" h="476">
                <a:moveTo>
                  <a:pt x="0" y="60"/>
                </a:moveTo>
                <a:lnTo>
                  <a:pt x="19" y="42"/>
                </a:lnTo>
                <a:lnTo>
                  <a:pt x="39" y="42"/>
                </a:lnTo>
                <a:lnTo>
                  <a:pt x="46" y="30"/>
                </a:lnTo>
                <a:lnTo>
                  <a:pt x="58" y="30"/>
                </a:lnTo>
                <a:lnTo>
                  <a:pt x="58" y="12"/>
                </a:lnTo>
                <a:lnTo>
                  <a:pt x="109" y="12"/>
                </a:lnTo>
                <a:lnTo>
                  <a:pt x="128" y="0"/>
                </a:lnTo>
                <a:lnTo>
                  <a:pt x="136" y="12"/>
                </a:lnTo>
                <a:lnTo>
                  <a:pt x="156" y="12"/>
                </a:lnTo>
                <a:lnTo>
                  <a:pt x="167" y="12"/>
                </a:lnTo>
                <a:lnTo>
                  <a:pt x="179" y="12"/>
                </a:lnTo>
                <a:lnTo>
                  <a:pt x="179" y="42"/>
                </a:lnTo>
                <a:lnTo>
                  <a:pt x="198" y="12"/>
                </a:lnTo>
                <a:lnTo>
                  <a:pt x="218" y="42"/>
                </a:lnTo>
                <a:lnTo>
                  <a:pt x="218" y="60"/>
                </a:lnTo>
                <a:lnTo>
                  <a:pt x="238" y="42"/>
                </a:lnTo>
                <a:lnTo>
                  <a:pt x="238" y="78"/>
                </a:lnTo>
                <a:lnTo>
                  <a:pt x="245" y="78"/>
                </a:lnTo>
                <a:lnTo>
                  <a:pt x="257" y="90"/>
                </a:lnTo>
                <a:lnTo>
                  <a:pt x="276" y="90"/>
                </a:lnTo>
                <a:lnTo>
                  <a:pt x="296" y="138"/>
                </a:lnTo>
                <a:lnTo>
                  <a:pt x="316" y="120"/>
                </a:lnTo>
                <a:lnTo>
                  <a:pt x="327" y="150"/>
                </a:lnTo>
                <a:lnTo>
                  <a:pt x="327" y="138"/>
                </a:lnTo>
                <a:lnTo>
                  <a:pt x="335" y="138"/>
                </a:lnTo>
                <a:lnTo>
                  <a:pt x="347" y="138"/>
                </a:lnTo>
                <a:lnTo>
                  <a:pt x="355" y="138"/>
                </a:lnTo>
                <a:lnTo>
                  <a:pt x="378" y="108"/>
                </a:lnTo>
                <a:lnTo>
                  <a:pt x="405" y="108"/>
                </a:lnTo>
                <a:lnTo>
                  <a:pt x="425" y="90"/>
                </a:lnTo>
                <a:lnTo>
                  <a:pt x="444" y="108"/>
                </a:lnTo>
                <a:lnTo>
                  <a:pt x="444" y="120"/>
                </a:lnTo>
                <a:lnTo>
                  <a:pt x="475" y="108"/>
                </a:lnTo>
                <a:lnTo>
                  <a:pt x="475" y="138"/>
                </a:lnTo>
                <a:lnTo>
                  <a:pt x="487" y="120"/>
                </a:lnTo>
                <a:lnTo>
                  <a:pt x="514" y="138"/>
                </a:lnTo>
                <a:lnTo>
                  <a:pt x="514" y="120"/>
                </a:lnTo>
                <a:lnTo>
                  <a:pt x="534" y="138"/>
                </a:lnTo>
                <a:lnTo>
                  <a:pt x="534" y="120"/>
                </a:lnTo>
                <a:lnTo>
                  <a:pt x="577" y="120"/>
                </a:lnTo>
                <a:lnTo>
                  <a:pt x="596" y="138"/>
                </a:lnTo>
                <a:lnTo>
                  <a:pt x="616" y="138"/>
                </a:lnTo>
                <a:lnTo>
                  <a:pt x="624" y="168"/>
                </a:lnTo>
                <a:lnTo>
                  <a:pt x="655" y="138"/>
                </a:lnTo>
                <a:lnTo>
                  <a:pt x="655" y="385"/>
                </a:lnTo>
                <a:lnTo>
                  <a:pt x="674" y="385"/>
                </a:lnTo>
                <a:lnTo>
                  <a:pt x="674" y="475"/>
                </a:lnTo>
                <a:lnTo>
                  <a:pt x="0" y="475"/>
                </a:lnTo>
                <a:lnTo>
                  <a:pt x="0" y="60"/>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8" name="Freeform 49"/>
          <p:cNvSpPr>
            <a:spLocks/>
          </p:cNvSpPr>
          <p:nvPr/>
        </p:nvSpPr>
        <p:spPr bwMode="auto">
          <a:xfrm>
            <a:off x="13144500" y="6244167"/>
            <a:ext cx="867833" cy="973667"/>
          </a:xfrm>
          <a:custGeom>
            <a:avLst/>
            <a:gdLst>
              <a:gd name="T0" fmla="*/ 0 w 328"/>
              <a:gd name="T1" fmla="*/ 2147483647 h 368"/>
              <a:gd name="T2" fmla="*/ 2147483647 w 328"/>
              <a:gd name="T3" fmla="*/ 0 h 368"/>
              <a:gd name="T4" fmla="*/ 2147483647 w 328"/>
              <a:gd name="T5" fmla="*/ 0 h 368"/>
              <a:gd name="T6" fmla="*/ 2147483647 w 328"/>
              <a:gd name="T7" fmla="*/ 2147483647 h 368"/>
              <a:gd name="T8" fmla="*/ 2147483647 w 328"/>
              <a:gd name="T9" fmla="*/ 2147483647 h 368"/>
              <a:gd name="T10" fmla="*/ 0 w 328"/>
              <a:gd name="T11" fmla="*/ 2147483647 h 3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8" h="368">
                <a:moveTo>
                  <a:pt x="0" y="367"/>
                </a:moveTo>
                <a:lnTo>
                  <a:pt x="8" y="0"/>
                </a:lnTo>
                <a:lnTo>
                  <a:pt x="327" y="0"/>
                </a:lnTo>
                <a:lnTo>
                  <a:pt x="327" y="367"/>
                </a:lnTo>
                <a:lnTo>
                  <a:pt x="168" y="367"/>
                </a:lnTo>
                <a:lnTo>
                  <a:pt x="0" y="367"/>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099" name="Freeform 50"/>
          <p:cNvSpPr>
            <a:spLocks/>
          </p:cNvSpPr>
          <p:nvPr/>
        </p:nvSpPr>
        <p:spPr bwMode="auto">
          <a:xfrm>
            <a:off x="14433023" y="7215188"/>
            <a:ext cx="1158875" cy="941917"/>
          </a:xfrm>
          <a:custGeom>
            <a:avLst/>
            <a:gdLst>
              <a:gd name="T0" fmla="*/ 2147483647 w 438"/>
              <a:gd name="T1" fmla="*/ 2147483647 h 356"/>
              <a:gd name="T2" fmla="*/ 2147483647 w 438"/>
              <a:gd name="T3" fmla="*/ 2147483647 h 356"/>
              <a:gd name="T4" fmla="*/ 2147483647 w 438"/>
              <a:gd name="T5" fmla="*/ 2147483647 h 356"/>
              <a:gd name="T6" fmla="*/ 0 w 438"/>
              <a:gd name="T7" fmla="*/ 2147483647 h 356"/>
              <a:gd name="T8" fmla="*/ 0 w 438"/>
              <a:gd name="T9" fmla="*/ 0 h 356"/>
              <a:gd name="T10" fmla="*/ 2147483647 w 438"/>
              <a:gd name="T11" fmla="*/ 0 h 356"/>
              <a:gd name="T12" fmla="*/ 2147483647 w 438"/>
              <a:gd name="T13" fmla="*/ 0 h 356"/>
              <a:gd name="T14" fmla="*/ 2147483647 w 438"/>
              <a:gd name="T15" fmla="*/ 2147483647 h 3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8" h="356">
                <a:moveTo>
                  <a:pt x="437" y="337"/>
                </a:moveTo>
                <a:lnTo>
                  <a:pt x="347" y="337"/>
                </a:lnTo>
                <a:lnTo>
                  <a:pt x="129" y="337"/>
                </a:lnTo>
                <a:lnTo>
                  <a:pt x="0" y="355"/>
                </a:lnTo>
                <a:lnTo>
                  <a:pt x="0" y="0"/>
                </a:lnTo>
                <a:lnTo>
                  <a:pt x="156" y="0"/>
                </a:lnTo>
                <a:lnTo>
                  <a:pt x="437" y="0"/>
                </a:lnTo>
                <a:lnTo>
                  <a:pt x="437" y="337"/>
                </a:lnTo>
              </a:path>
            </a:pathLst>
          </a:custGeom>
          <a:solidFill>
            <a:srgbClr val="6600CC"/>
          </a:solidFill>
          <a:ln w="25400" cap="rnd" cmpd="sng">
            <a:solidFill>
              <a:srgbClr val="000000"/>
            </a:solidFill>
            <a:prstDash val="solid"/>
            <a:round/>
            <a:headEnd type="none" w="med" len="med"/>
            <a:tailEnd type="none" w="med" len="med"/>
          </a:ln>
        </p:spPr>
        <p:txBody>
          <a:bodyPr/>
          <a:lstStyle/>
          <a:p>
            <a:endParaRPr lang="en-US" sz="3000" u="sng" dirty="0"/>
          </a:p>
        </p:txBody>
      </p:sp>
      <p:sp>
        <p:nvSpPr>
          <p:cNvPr id="2100" name="Freeform 51"/>
          <p:cNvSpPr>
            <a:spLocks/>
          </p:cNvSpPr>
          <p:nvPr/>
        </p:nvSpPr>
        <p:spPr bwMode="auto">
          <a:xfrm>
            <a:off x="14605000" y="6223000"/>
            <a:ext cx="986897" cy="994833"/>
          </a:xfrm>
          <a:custGeom>
            <a:avLst/>
            <a:gdLst>
              <a:gd name="T0" fmla="*/ 2147483647 w 282"/>
              <a:gd name="T1" fmla="*/ 2147483647 h 368"/>
              <a:gd name="T2" fmla="*/ 0 w 282"/>
              <a:gd name="T3" fmla="*/ 2147483647 h 368"/>
              <a:gd name="T4" fmla="*/ 0 w 282"/>
              <a:gd name="T5" fmla="*/ 0 h 368"/>
              <a:gd name="T6" fmla="*/ 2147483647 w 282"/>
              <a:gd name="T7" fmla="*/ 0 h 368"/>
              <a:gd name="T8" fmla="*/ 2147483647 w 282"/>
              <a:gd name="T9" fmla="*/ 2147483647 h 3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2" h="368">
                <a:moveTo>
                  <a:pt x="281" y="367"/>
                </a:moveTo>
                <a:lnTo>
                  <a:pt x="0" y="367"/>
                </a:lnTo>
                <a:lnTo>
                  <a:pt x="0" y="0"/>
                </a:lnTo>
                <a:lnTo>
                  <a:pt x="281" y="0"/>
                </a:lnTo>
                <a:lnTo>
                  <a:pt x="281" y="367"/>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1" name="Freeform 52"/>
          <p:cNvSpPr>
            <a:spLocks/>
          </p:cNvSpPr>
          <p:nvPr/>
        </p:nvSpPr>
        <p:spPr bwMode="auto">
          <a:xfrm>
            <a:off x="2270126" y="5384272"/>
            <a:ext cx="3582458" cy="2246312"/>
          </a:xfrm>
          <a:custGeom>
            <a:avLst/>
            <a:gdLst>
              <a:gd name="T0" fmla="*/ 0 w 1354"/>
              <a:gd name="T1" fmla="*/ 2147483647 h 849"/>
              <a:gd name="T2" fmla="*/ 2147483647 w 1354"/>
              <a:gd name="T3" fmla="*/ 2147483647 h 849"/>
              <a:gd name="T4" fmla="*/ 2147483647 w 1354"/>
              <a:gd name="T5" fmla="*/ 2147483647 h 849"/>
              <a:gd name="T6" fmla="*/ 2147483647 w 1354"/>
              <a:gd name="T7" fmla="*/ 2147483647 h 849"/>
              <a:gd name="T8" fmla="*/ 2147483647 w 1354"/>
              <a:gd name="T9" fmla="*/ 2147483647 h 849"/>
              <a:gd name="T10" fmla="*/ 2147483647 w 1354"/>
              <a:gd name="T11" fmla="*/ 2147483647 h 849"/>
              <a:gd name="T12" fmla="*/ 2147483647 w 1354"/>
              <a:gd name="T13" fmla="*/ 2147483647 h 849"/>
              <a:gd name="T14" fmla="*/ 2147483647 w 1354"/>
              <a:gd name="T15" fmla="*/ 2147483647 h 849"/>
              <a:gd name="T16" fmla="*/ 2147483647 w 1354"/>
              <a:gd name="T17" fmla="*/ 2147483647 h 849"/>
              <a:gd name="T18" fmla="*/ 2147483647 w 1354"/>
              <a:gd name="T19" fmla="*/ 2147483647 h 849"/>
              <a:gd name="T20" fmla="*/ 2147483647 w 1354"/>
              <a:gd name="T21" fmla="*/ 2147483647 h 849"/>
              <a:gd name="T22" fmla="*/ 2147483647 w 1354"/>
              <a:gd name="T23" fmla="*/ 2147483647 h 849"/>
              <a:gd name="T24" fmla="*/ 2147483647 w 1354"/>
              <a:gd name="T25" fmla="*/ 2147483647 h 849"/>
              <a:gd name="T26" fmla="*/ 2147483647 w 1354"/>
              <a:gd name="T27" fmla="*/ 2147483647 h 849"/>
              <a:gd name="T28" fmla="*/ 2147483647 w 1354"/>
              <a:gd name="T29" fmla="*/ 2147483647 h 849"/>
              <a:gd name="T30" fmla="*/ 2147483647 w 1354"/>
              <a:gd name="T31" fmla="*/ 2147483647 h 849"/>
              <a:gd name="T32" fmla="*/ 2147483647 w 1354"/>
              <a:gd name="T33" fmla="*/ 0 h 849"/>
              <a:gd name="T34" fmla="*/ 2147483647 w 1354"/>
              <a:gd name="T35" fmla="*/ 2147483647 h 849"/>
              <a:gd name="T36" fmla="*/ 2147483647 w 1354"/>
              <a:gd name="T37" fmla="*/ 2147483647 h 849"/>
              <a:gd name="T38" fmla="*/ 2147483647 w 1354"/>
              <a:gd name="T39" fmla="*/ 2147483647 h 849"/>
              <a:gd name="T40" fmla="*/ 2147483647 w 1354"/>
              <a:gd name="T41" fmla="*/ 2147483647 h 849"/>
              <a:gd name="T42" fmla="*/ 2147483647 w 1354"/>
              <a:gd name="T43" fmla="*/ 2147483647 h 849"/>
              <a:gd name="T44" fmla="*/ 2147483647 w 1354"/>
              <a:gd name="T45" fmla="*/ 2147483647 h 849"/>
              <a:gd name="T46" fmla="*/ 2147483647 w 1354"/>
              <a:gd name="T47" fmla="*/ 2147483647 h 849"/>
              <a:gd name="T48" fmla="*/ 2147483647 w 1354"/>
              <a:gd name="T49" fmla="*/ 2147483647 h 849"/>
              <a:gd name="T50" fmla="*/ 2147483647 w 1354"/>
              <a:gd name="T51" fmla="*/ 2147483647 h 849"/>
              <a:gd name="T52" fmla="*/ 2147483647 w 1354"/>
              <a:gd name="T53" fmla="*/ 2147483647 h 849"/>
              <a:gd name="T54" fmla="*/ 0 w 1354"/>
              <a:gd name="T55" fmla="*/ 2147483647 h 849"/>
              <a:gd name="T56" fmla="*/ 0 w 1354"/>
              <a:gd name="T57" fmla="*/ 2147483647 h 84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54" h="849">
                <a:moveTo>
                  <a:pt x="0" y="385"/>
                </a:moveTo>
                <a:lnTo>
                  <a:pt x="398" y="385"/>
                </a:lnTo>
                <a:lnTo>
                  <a:pt x="1096" y="385"/>
                </a:lnTo>
                <a:lnTo>
                  <a:pt x="1096" y="325"/>
                </a:lnTo>
                <a:lnTo>
                  <a:pt x="1123" y="265"/>
                </a:lnTo>
                <a:lnTo>
                  <a:pt x="1116" y="234"/>
                </a:lnTo>
                <a:lnTo>
                  <a:pt x="1135" y="174"/>
                </a:lnTo>
                <a:lnTo>
                  <a:pt x="1154" y="138"/>
                </a:lnTo>
                <a:lnTo>
                  <a:pt x="1154" y="78"/>
                </a:lnTo>
                <a:lnTo>
                  <a:pt x="1174" y="78"/>
                </a:lnTo>
                <a:lnTo>
                  <a:pt x="1213" y="66"/>
                </a:lnTo>
                <a:lnTo>
                  <a:pt x="1232" y="96"/>
                </a:lnTo>
                <a:lnTo>
                  <a:pt x="1252" y="96"/>
                </a:lnTo>
                <a:lnTo>
                  <a:pt x="1264" y="78"/>
                </a:lnTo>
                <a:lnTo>
                  <a:pt x="1283" y="78"/>
                </a:lnTo>
                <a:lnTo>
                  <a:pt x="1334" y="18"/>
                </a:lnTo>
                <a:lnTo>
                  <a:pt x="1353" y="0"/>
                </a:lnTo>
                <a:lnTo>
                  <a:pt x="1353" y="541"/>
                </a:lnTo>
                <a:lnTo>
                  <a:pt x="1353" y="830"/>
                </a:lnTo>
                <a:lnTo>
                  <a:pt x="1334" y="848"/>
                </a:lnTo>
                <a:lnTo>
                  <a:pt x="1295" y="848"/>
                </a:lnTo>
                <a:lnTo>
                  <a:pt x="1283" y="818"/>
                </a:lnTo>
                <a:lnTo>
                  <a:pt x="1275" y="830"/>
                </a:lnTo>
                <a:lnTo>
                  <a:pt x="827" y="848"/>
                </a:lnTo>
                <a:lnTo>
                  <a:pt x="827" y="818"/>
                </a:lnTo>
                <a:lnTo>
                  <a:pt x="897" y="722"/>
                </a:lnTo>
                <a:lnTo>
                  <a:pt x="905" y="680"/>
                </a:lnTo>
                <a:lnTo>
                  <a:pt x="0" y="680"/>
                </a:lnTo>
                <a:lnTo>
                  <a:pt x="0" y="385"/>
                </a:lnTo>
              </a:path>
            </a:pathLst>
          </a:custGeom>
          <a:solidFill>
            <a:srgbClr val="6600CC"/>
          </a:solidFill>
          <a:ln w="25400" cap="rnd" cmpd="sng">
            <a:solidFill>
              <a:srgbClr val="000000"/>
            </a:solidFill>
            <a:prstDash val="solid"/>
            <a:round/>
            <a:headEnd type="none" w="med" len="med"/>
            <a:tailEnd type="none" w="med" len="med"/>
          </a:ln>
        </p:spPr>
        <p:txBody>
          <a:bodyPr/>
          <a:lstStyle/>
          <a:p>
            <a:endParaRPr lang="en-US" sz="3000">
              <a:solidFill>
                <a:schemeClr val="bg1"/>
              </a:solidFill>
            </a:endParaRPr>
          </a:p>
        </p:txBody>
      </p:sp>
      <p:sp>
        <p:nvSpPr>
          <p:cNvPr id="2102" name="Freeform 53"/>
          <p:cNvSpPr>
            <a:spLocks/>
          </p:cNvSpPr>
          <p:nvPr/>
        </p:nvSpPr>
        <p:spPr bwMode="auto">
          <a:xfrm>
            <a:off x="4191000" y="1529293"/>
            <a:ext cx="1661583" cy="2442105"/>
          </a:xfrm>
          <a:custGeom>
            <a:avLst/>
            <a:gdLst>
              <a:gd name="T0" fmla="*/ 2147483647 w 628"/>
              <a:gd name="T1" fmla="*/ 0 h 923"/>
              <a:gd name="T2" fmla="*/ 2147483647 w 628"/>
              <a:gd name="T3" fmla="*/ 2147483647 h 923"/>
              <a:gd name="T4" fmla="*/ 2147483647 w 628"/>
              <a:gd name="T5" fmla="*/ 2147483647 h 923"/>
              <a:gd name="T6" fmla="*/ 0 w 628"/>
              <a:gd name="T7" fmla="*/ 2147483647 h 923"/>
              <a:gd name="T8" fmla="*/ 0 w 628"/>
              <a:gd name="T9" fmla="*/ 2147483647 h 923"/>
              <a:gd name="T10" fmla="*/ 2147483647 w 628"/>
              <a:gd name="T11" fmla="*/ 0 h 923"/>
              <a:gd name="T12" fmla="*/ 2147483647 w 628"/>
              <a:gd name="T13" fmla="*/ 0 h 9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8" h="923">
                <a:moveTo>
                  <a:pt x="627" y="0"/>
                </a:moveTo>
                <a:lnTo>
                  <a:pt x="627" y="476"/>
                </a:lnTo>
                <a:lnTo>
                  <a:pt x="627" y="922"/>
                </a:lnTo>
                <a:lnTo>
                  <a:pt x="0" y="922"/>
                </a:lnTo>
                <a:lnTo>
                  <a:pt x="0" y="741"/>
                </a:lnTo>
                <a:lnTo>
                  <a:pt x="11" y="0"/>
                </a:lnTo>
                <a:lnTo>
                  <a:pt x="627"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3" name="Freeform 54"/>
          <p:cNvSpPr>
            <a:spLocks/>
          </p:cNvSpPr>
          <p:nvPr/>
        </p:nvSpPr>
        <p:spPr bwMode="auto">
          <a:xfrm>
            <a:off x="8636001" y="3391959"/>
            <a:ext cx="1479022" cy="992188"/>
          </a:xfrm>
          <a:custGeom>
            <a:avLst/>
            <a:gdLst>
              <a:gd name="T0" fmla="*/ 0 w 559"/>
              <a:gd name="T1" fmla="*/ 2147483647 h 375"/>
              <a:gd name="T2" fmla="*/ 2147483647 w 559"/>
              <a:gd name="T3" fmla="*/ 2147483647 h 375"/>
              <a:gd name="T4" fmla="*/ 2147483647 w 559"/>
              <a:gd name="T5" fmla="*/ 2147483647 h 375"/>
              <a:gd name="T6" fmla="*/ 2147483647 w 559"/>
              <a:gd name="T7" fmla="*/ 2147483647 h 375"/>
              <a:gd name="T8" fmla="*/ 2147483647 w 559"/>
              <a:gd name="T9" fmla="*/ 2147483647 h 375"/>
              <a:gd name="T10" fmla="*/ 2147483647 w 559"/>
              <a:gd name="T11" fmla="*/ 2147483647 h 375"/>
              <a:gd name="T12" fmla="*/ 2147483647 w 559"/>
              <a:gd name="T13" fmla="*/ 0 h 375"/>
              <a:gd name="T14" fmla="*/ 2147483647 w 559"/>
              <a:gd name="T15" fmla="*/ 0 h 375"/>
              <a:gd name="T16" fmla="*/ 2147483647 w 559"/>
              <a:gd name="T17" fmla="*/ 0 h 375"/>
              <a:gd name="T18" fmla="*/ 2147483647 w 559"/>
              <a:gd name="T19" fmla="*/ 2147483647 h 375"/>
              <a:gd name="T20" fmla="*/ 2147483647 w 559"/>
              <a:gd name="T21" fmla="*/ 2147483647 h 375"/>
              <a:gd name="T22" fmla="*/ 2147483647 w 559"/>
              <a:gd name="T23" fmla="*/ 2147483647 h 375"/>
              <a:gd name="T24" fmla="*/ 0 w 559"/>
              <a:gd name="T25" fmla="*/ 2147483647 h 3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9" h="375">
                <a:moveTo>
                  <a:pt x="0" y="308"/>
                </a:moveTo>
                <a:lnTo>
                  <a:pt x="12" y="247"/>
                </a:lnTo>
                <a:lnTo>
                  <a:pt x="31" y="218"/>
                </a:lnTo>
                <a:lnTo>
                  <a:pt x="82" y="247"/>
                </a:lnTo>
                <a:lnTo>
                  <a:pt x="101" y="236"/>
                </a:lnTo>
                <a:lnTo>
                  <a:pt x="70" y="169"/>
                </a:lnTo>
                <a:lnTo>
                  <a:pt x="109" y="0"/>
                </a:lnTo>
                <a:lnTo>
                  <a:pt x="480" y="0"/>
                </a:lnTo>
                <a:lnTo>
                  <a:pt x="558" y="0"/>
                </a:lnTo>
                <a:lnTo>
                  <a:pt x="558" y="374"/>
                </a:lnTo>
                <a:lnTo>
                  <a:pt x="499" y="374"/>
                </a:lnTo>
                <a:lnTo>
                  <a:pt x="20" y="374"/>
                </a:lnTo>
                <a:lnTo>
                  <a:pt x="0" y="308"/>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4" name="Freeform 55"/>
          <p:cNvSpPr>
            <a:spLocks/>
          </p:cNvSpPr>
          <p:nvPr/>
        </p:nvSpPr>
        <p:spPr bwMode="auto">
          <a:xfrm>
            <a:off x="14247814" y="1529292"/>
            <a:ext cx="1312333" cy="1756833"/>
          </a:xfrm>
          <a:custGeom>
            <a:avLst/>
            <a:gdLst>
              <a:gd name="T0" fmla="*/ 2147483647 w 496"/>
              <a:gd name="T1" fmla="*/ 0 h 664"/>
              <a:gd name="T2" fmla="*/ 2147483647 w 496"/>
              <a:gd name="T3" fmla="*/ 2147483647 h 664"/>
              <a:gd name="T4" fmla="*/ 2147483647 w 496"/>
              <a:gd name="T5" fmla="*/ 2147483647 h 664"/>
              <a:gd name="T6" fmla="*/ 2147483647 w 496"/>
              <a:gd name="T7" fmla="*/ 2147483647 h 664"/>
              <a:gd name="T8" fmla="*/ 2147483647 w 496"/>
              <a:gd name="T9" fmla="*/ 2147483647 h 664"/>
              <a:gd name="T10" fmla="*/ 2147483647 w 496"/>
              <a:gd name="T11" fmla="*/ 2147483647 h 664"/>
              <a:gd name="T12" fmla="*/ 2147483647 w 496"/>
              <a:gd name="T13" fmla="*/ 2147483647 h 664"/>
              <a:gd name="T14" fmla="*/ 2147483647 w 496"/>
              <a:gd name="T15" fmla="*/ 2147483647 h 664"/>
              <a:gd name="T16" fmla="*/ 2147483647 w 496"/>
              <a:gd name="T17" fmla="*/ 2147483647 h 664"/>
              <a:gd name="T18" fmla="*/ 2147483647 w 496"/>
              <a:gd name="T19" fmla="*/ 2147483647 h 664"/>
              <a:gd name="T20" fmla="*/ 2147483647 w 496"/>
              <a:gd name="T21" fmla="*/ 2147483647 h 664"/>
              <a:gd name="T22" fmla="*/ 0 w 496"/>
              <a:gd name="T23" fmla="*/ 2147483647 h 664"/>
              <a:gd name="T24" fmla="*/ 0 w 496"/>
              <a:gd name="T25" fmla="*/ 2147483647 h 664"/>
              <a:gd name="T26" fmla="*/ 0 w 496"/>
              <a:gd name="T27" fmla="*/ 0 h 664"/>
              <a:gd name="T28" fmla="*/ 2147483647 w 496"/>
              <a:gd name="T29" fmla="*/ 0 h 6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6" h="664">
                <a:moveTo>
                  <a:pt x="437" y="0"/>
                </a:moveTo>
                <a:lnTo>
                  <a:pt x="425" y="121"/>
                </a:lnTo>
                <a:lnTo>
                  <a:pt x="367" y="218"/>
                </a:lnTo>
                <a:lnTo>
                  <a:pt x="257" y="308"/>
                </a:lnTo>
                <a:lnTo>
                  <a:pt x="249" y="338"/>
                </a:lnTo>
                <a:lnTo>
                  <a:pt x="308" y="428"/>
                </a:lnTo>
                <a:lnTo>
                  <a:pt x="347" y="536"/>
                </a:lnTo>
                <a:lnTo>
                  <a:pt x="468" y="584"/>
                </a:lnTo>
                <a:lnTo>
                  <a:pt x="495" y="632"/>
                </a:lnTo>
                <a:lnTo>
                  <a:pt x="148" y="632"/>
                </a:lnTo>
                <a:lnTo>
                  <a:pt x="148" y="663"/>
                </a:lnTo>
                <a:lnTo>
                  <a:pt x="0" y="663"/>
                </a:lnTo>
                <a:lnTo>
                  <a:pt x="0" y="398"/>
                </a:lnTo>
                <a:lnTo>
                  <a:pt x="0" y="0"/>
                </a:lnTo>
                <a:lnTo>
                  <a:pt x="437"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5" name="Freeform 56"/>
          <p:cNvSpPr>
            <a:spLocks/>
          </p:cNvSpPr>
          <p:nvPr/>
        </p:nvSpPr>
        <p:spPr bwMode="auto">
          <a:xfrm>
            <a:off x="12297833" y="6244167"/>
            <a:ext cx="870480" cy="973667"/>
          </a:xfrm>
          <a:custGeom>
            <a:avLst/>
            <a:gdLst>
              <a:gd name="T0" fmla="*/ 0 w 329"/>
              <a:gd name="T1" fmla="*/ 2147483647 h 368"/>
              <a:gd name="T2" fmla="*/ 0 w 329"/>
              <a:gd name="T3" fmla="*/ 0 h 368"/>
              <a:gd name="T4" fmla="*/ 2147483647 w 329"/>
              <a:gd name="T5" fmla="*/ 0 h 368"/>
              <a:gd name="T6" fmla="*/ 2147483647 w 329"/>
              <a:gd name="T7" fmla="*/ 0 h 368"/>
              <a:gd name="T8" fmla="*/ 2147483647 w 329"/>
              <a:gd name="T9" fmla="*/ 2147483647 h 368"/>
              <a:gd name="T10" fmla="*/ 2147483647 w 329"/>
              <a:gd name="T11" fmla="*/ 2147483647 h 368"/>
              <a:gd name="T12" fmla="*/ 2147483647 w 329"/>
              <a:gd name="T13" fmla="*/ 2147483647 h 368"/>
              <a:gd name="T14" fmla="*/ 0 w 329"/>
              <a:gd name="T15" fmla="*/ 2147483647 h 3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9" h="368">
                <a:moveTo>
                  <a:pt x="0" y="276"/>
                </a:moveTo>
                <a:lnTo>
                  <a:pt x="0" y="0"/>
                </a:lnTo>
                <a:lnTo>
                  <a:pt x="320" y="0"/>
                </a:lnTo>
                <a:lnTo>
                  <a:pt x="328" y="0"/>
                </a:lnTo>
                <a:lnTo>
                  <a:pt x="320" y="367"/>
                </a:lnTo>
                <a:lnTo>
                  <a:pt x="250" y="355"/>
                </a:lnTo>
                <a:lnTo>
                  <a:pt x="12" y="355"/>
                </a:lnTo>
                <a:lnTo>
                  <a:pt x="0" y="276"/>
                </a:lnTo>
              </a:path>
            </a:pathLst>
          </a:custGeom>
          <a:solidFill>
            <a:srgbClr val="336699"/>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6" name="Freeform 57"/>
          <p:cNvSpPr>
            <a:spLocks/>
          </p:cNvSpPr>
          <p:nvPr/>
        </p:nvSpPr>
        <p:spPr bwMode="auto">
          <a:xfrm>
            <a:off x="4116917" y="7580313"/>
            <a:ext cx="1600730" cy="1912937"/>
          </a:xfrm>
          <a:custGeom>
            <a:avLst/>
            <a:gdLst>
              <a:gd name="T0" fmla="*/ 0 w 605"/>
              <a:gd name="T1" fmla="*/ 2147483647 h 723"/>
              <a:gd name="T2" fmla="*/ 0 w 605"/>
              <a:gd name="T3" fmla="*/ 2147483647 h 723"/>
              <a:gd name="T4" fmla="*/ 0 w 605"/>
              <a:gd name="T5" fmla="*/ 2147483647 h 723"/>
              <a:gd name="T6" fmla="*/ 2147483647 w 605"/>
              <a:gd name="T7" fmla="*/ 2147483647 h 723"/>
              <a:gd name="T8" fmla="*/ 2147483647 w 605"/>
              <a:gd name="T9" fmla="*/ 2147483647 h 723"/>
              <a:gd name="T10" fmla="*/ 2147483647 w 605"/>
              <a:gd name="T11" fmla="*/ 2147483647 h 723"/>
              <a:gd name="T12" fmla="*/ 2147483647 w 605"/>
              <a:gd name="T13" fmla="*/ 2147483647 h 723"/>
              <a:gd name="T14" fmla="*/ 2147483647 w 605"/>
              <a:gd name="T15" fmla="*/ 0 h 723"/>
              <a:gd name="T16" fmla="*/ 2147483647 w 605"/>
              <a:gd name="T17" fmla="*/ 2147483647 h 723"/>
              <a:gd name="T18" fmla="*/ 2147483647 w 605"/>
              <a:gd name="T19" fmla="*/ 2147483647 h 723"/>
              <a:gd name="T20" fmla="*/ 2147483647 w 605"/>
              <a:gd name="T21" fmla="*/ 2147483647 h 723"/>
              <a:gd name="T22" fmla="*/ 2147483647 w 605"/>
              <a:gd name="T23" fmla="*/ 2147483647 h 723"/>
              <a:gd name="T24" fmla="*/ 2147483647 w 605"/>
              <a:gd name="T25" fmla="*/ 2147483647 h 723"/>
              <a:gd name="T26" fmla="*/ 2147483647 w 605"/>
              <a:gd name="T27" fmla="*/ 2147483647 h 723"/>
              <a:gd name="T28" fmla="*/ 0 w 605"/>
              <a:gd name="T29" fmla="*/ 2147483647 h 7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05" h="723">
                <a:moveTo>
                  <a:pt x="0" y="722"/>
                </a:moveTo>
                <a:lnTo>
                  <a:pt x="0" y="235"/>
                </a:lnTo>
                <a:lnTo>
                  <a:pt x="0" y="108"/>
                </a:lnTo>
                <a:lnTo>
                  <a:pt x="39" y="79"/>
                </a:lnTo>
                <a:lnTo>
                  <a:pt x="59" y="30"/>
                </a:lnTo>
                <a:lnTo>
                  <a:pt x="117" y="48"/>
                </a:lnTo>
                <a:lnTo>
                  <a:pt x="129" y="18"/>
                </a:lnTo>
                <a:lnTo>
                  <a:pt x="577" y="0"/>
                </a:lnTo>
                <a:lnTo>
                  <a:pt x="577" y="235"/>
                </a:lnTo>
                <a:lnTo>
                  <a:pt x="585" y="235"/>
                </a:lnTo>
                <a:lnTo>
                  <a:pt x="585" y="325"/>
                </a:lnTo>
                <a:lnTo>
                  <a:pt x="597" y="602"/>
                </a:lnTo>
                <a:lnTo>
                  <a:pt x="604" y="602"/>
                </a:lnTo>
                <a:lnTo>
                  <a:pt x="604" y="722"/>
                </a:lnTo>
                <a:lnTo>
                  <a:pt x="0" y="722"/>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7" name="Freeform 58"/>
          <p:cNvSpPr>
            <a:spLocks/>
          </p:cNvSpPr>
          <p:nvPr/>
        </p:nvSpPr>
        <p:spPr bwMode="auto">
          <a:xfrm>
            <a:off x="11639022" y="3391959"/>
            <a:ext cx="1291167" cy="1677458"/>
          </a:xfrm>
          <a:custGeom>
            <a:avLst/>
            <a:gdLst>
              <a:gd name="T0" fmla="*/ 0 w 488"/>
              <a:gd name="T1" fmla="*/ 2147483647 h 634"/>
              <a:gd name="T2" fmla="*/ 0 w 488"/>
              <a:gd name="T3" fmla="*/ 2147483647 h 634"/>
              <a:gd name="T4" fmla="*/ 0 w 488"/>
              <a:gd name="T5" fmla="*/ 0 h 634"/>
              <a:gd name="T6" fmla="*/ 2147483647 w 488"/>
              <a:gd name="T7" fmla="*/ 0 h 634"/>
              <a:gd name="T8" fmla="*/ 2147483647 w 488"/>
              <a:gd name="T9" fmla="*/ 2147483647 h 634"/>
              <a:gd name="T10" fmla="*/ 2147483647 w 488"/>
              <a:gd name="T11" fmla="*/ 2147483647 h 634"/>
              <a:gd name="T12" fmla="*/ 0 w 488"/>
              <a:gd name="T13" fmla="*/ 2147483647 h 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8" h="634">
                <a:moveTo>
                  <a:pt x="0" y="633"/>
                </a:moveTo>
                <a:lnTo>
                  <a:pt x="0" y="374"/>
                </a:lnTo>
                <a:lnTo>
                  <a:pt x="0" y="0"/>
                </a:lnTo>
                <a:lnTo>
                  <a:pt x="479" y="0"/>
                </a:lnTo>
                <a:lnTo>
                  <a:pt x="479" y="97"/>
                </a:lnTo>
                <a:lnTo>
                  <a:pt x="487" y="633"/>
                </a:lnTo>
                <a:lnTo>
                  <a:pt x="0" y="633"/>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8" name="Freeform 59"/>
          <p:cNvSpPr>
            <a:spLocks/>
          </p:cNvSpPr>
          <p:nvPr/>
        </p:nvSpPr>
        <p:spPr bwMode="auto">
          <a:xfrm>
            <a:off x="7326313" y="4699001"/>
            <a:ext cx="2241020" cy="1627188"/>
          </a:xfrm>
          <a:custGeom>
            <a:avLst/>
            <a:gdLst>
              <a:gd name="T0" fmla="*/ 2147483647 w 847"/>
              <a:gd name="T1" fmla="*/ 2147483647 h 615"/>
              <a:gd name="T2" fmla="*/ 2147483647 w 847"/>
              <a:gd name="T3" fmla="*/ 0 h 615"/>
              <a:gd name="T4" fmla="*/ 2147483647 w 847"/>
              <a:gd name="T5" fmla="*/ 0 h 615"/>
              <a:gd name="T6" fmla="*/ 2147483647 w 847"/>
              <a:gd name="T7" fmla="*/ 2147483647 h 615"/>
              <a:gd name="T8" fmla="*/ 2147483647 w 847"/>
              <a:gd name="T9" fmla="*/ 2147483647 h 615"/>
              <a:gd name="T10" fmla="*/ 2147483647 w 847"/>
              <a:gd name="T11" fmla="*/ 2147483647 h 615"/>
              <a:gd name="T12" fmla="*/ 2147483647 w 847"/>
              <a:gd name="T13" fmla="*/ 2147483647 h 615"/>
              <a:gd name="T14" fmla="*/ 2147483647 w 847"/>
              <a:gd name="T15" fmla="*/ 2147483647 h 615"/>
              <a:gd name="T16" fmla="*/ 2147483647 w 847"/>
              <a:gd name="T17" fmla="*/ 2147483647 h 615"/>
              <a:gd name="T18" fmla="*/ 2147483647 w 847"/>
              <a:gd name="T19" fmla="*/ 2147483647 h 615"/>
              <a:gd name="T20" fmla="*/ 2147483647 w 847"/>
              <a:gd name="T21" fmla="*/ 2147483647 h 615"/>
              <a:gd name="T22" fmla="*/ 2147483647 w 847"/>
              <a:gd name="T23" fmla="*/ 2147483647 h 615"/>
              <a:gd name="T24" fmla="*/ 2147483647 w 847"/>
              <a:gd name="T25" fmla="*/ 2147483647 h 615"/>
              <a:gd name="T26" fmla="*/ 2147483647 w 847"/>
              <a:gd name="T27" fmla="*/ 2147483647 h 615"/>
              <a:gd name="T28" fmla="*/ 2147483647 w 847"/>
              <a:gd name="T29" fmla="*/ 2147483647 h 615"/>
              <a:gd name="T30" fmla="*/ 2147483647 w 847"/>
              <a:gd name="T31" fmla="*/ 2147483647 h 615"/>
              <a:gd name="T32" fmla="*/ 2147483647 w 847"/>
              <a:gd name="T33" fmla="*/ 2147483647 h 615"/>
              <a:gd name="T34" fmla="*/ 2147483647 w 847"/>
              <a:gd name="T35" fmla="*/ 2147483647 h 615"/>
              <a:gd name="T36" fmla="*/ 2147483647 w 847"/>
              <a:gd name="T37" fmla="*/ 2147483647 h 615"/>
              <a:gd name="T38" fmla="*/ 2147483647 w 847"/>
              <a:gd name="T39" fmla="*/ 2147483647 h 615"/>
              <a:gd name="T40" fmla="*/ 2147483647 w 847"/>
              <a:gd name="T41" fmla="*/ 2147483647 h 615"/>
              <a:gd name="T42" fmla="*/ 0 w 847"/>
              <a:gd name="T43" fmla="*/ 2147483647 h 615"/>
              <a:gd name="T44" fmla="*/ 2147483647 w 847"/>
              <a:gd name="T45" fmla="*/ 2147483647 h 615"/>
              <a:gd name="T46" fmla="*/ 2147483647 w 847"/>
              <a:gd name="T47" fmla="*/ 2147483647 h 615"/>
              <a:gd name="T48" fmla="*/ 2147483647 w 847"/>
              <a:gd name="T49" fmla="*/ 2147483647 h 615"/>
              <a:gd name="T50" fmla="*/ 2147483647 w 847"/>
              <a:gd name="T51" fmla="*/ 2147483647 h 6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47" h="615">
                <a:moveTo>
                  <a:pt x="97" y="49"/>
                </a:moveTo>
                <a:lnTo>
                  <a:pt x="167" y="0"/>
                </a:lnTo>
                <a:lnTo>
                  <a:pt x="296" y="0"/>
                </a:lnTo>
                <a:lnTo>
                  <a:pt x="359" y="60"/>
                </a:lnTo>
                <a:lnTo>
                  <a:pt x="359" y="187"/>
                </a:lnTo>
                <a:lnTo>
                  <a:pt x="378" y="217"/>
                </a:lnTo>
                <a:lnTo>
                  <a:pt x="436" y="229"/>
                </a:lnTo>
                <a:lnTo>
                  <a:pt x="429" y="247"/>
                </a:lnTo>
                <a:lnTo>
                  <a:pt x="397" y="277"/>
                </a:lnTo>
                <a:lnTo>
                  <a:pt x="397" y="307"/>
                </a:lnTo>
                <a:lnTo>
                  <a:pt x="475" y="307"/>
                </a:lnTo>
                <a:lnTo>
                  <a:pt x="507" y="325"/>
                </a:lnTo>
                <a:lnTo>
                  <a:pt x="538" y="433"/>
                </a:lnTo>
                <a:lnTo>
                  <a:pt x="717" y="464"/>
                </a:lnTo>
                <a:lnTo>
                  <a:pt x="783" y="524"/>
                </a:lnTo>
                <a:lnTo>
                  <a:pt x="834" y="524"/>
                </a:lnTo>
                <a:lnTo>
                  <a:pt x="846" y="536"/>
                </a:lnTo>
                <a:lnTo>
                  <a:pt x="815" y="584"/>
                </a:lnTo>
                <a:lnTo>
                  <a:pt x="538" y="584"/>
                </a:lnTo>
                <a:lnTo>
                  <a:pt x="538" y="614"/>
                </a:lnTo>
                <a:lnTo>
                  <a:pt x="77" y="614"/>
                </a:lnTo>
                <a:lnTo>
                  <a:pt x="0" y="614"/>
                </a:lnTo>
                <a:lnTo>
                  <a:pt x="7" y="90"/>
                </a:lnTo>
                <a:lnTo>
                  <a:pt x="19" y="78"/>
                </a:lnTo>
                <a:lnTo>
                  <a:pt x="19" y="30"/>
                </a:lnTo>
                <a:lnTo>
                  <a:pt x="97" y="49"/>
                </a:lnTo>
              </a:path>
            </a:pathLst>
          </a:custGeom>
          <a:solidFill>
            <a:srgbClr val="33CC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09" name="Freeform 60"/>
          <p:cNvSpPr>
            <a:spLocks/>
          </p:cNvSpPr>
          <p:nvPr/>
        </p:nvSpPr>
        <p:spPr bwMode="auto">
          <a:xfrm>
            <a:off x="8109480" y="4381501"/>
            <a:ext cx="1849437" cy="926042"/>
          </a:xfrm>
          <a:custGeom>
            <a:avLst/>
            <a:gdLst>
              <a:gd name="T0" fmla="*/ 0 w 699"/>
              <a:gd name="T1" fmla="*/ 2147483647 h 350"/>
              <a:gd name="T2" fmla="*/ 2147483647 w 699"/>
              <a:gd name="T3" fmla="*/ 2147483647 h 350"/>
              <a:gd name="T4" fmla="*/ 2147483647 w 699"/>
              <a:gd name="T5" fmla="*/ 2147483647 h 350"/>
              <a:gd name="T6" fmla="*/ 2147483647 w 699"/>
              <a:gd name="T7" fmla="*/ 2147483647 h 350"/>
              <a:gd name="T8" fmla="*/ 2147483647 w 699"/>
              <a:gd name="T9" fmla="*/ 2147483647 h 350"/>
              <a:gd name="T10" fmla="*/ 2147483647 w 699"/>
              <a:gd name="T11" fmla="*/ 2147483647 h 350"/>
              <a:gd name="T12" fmla="*/ 2147483647 w 699"/>
              <a:gd name="T13" fmla="*/ 0 h 350"/>
              <a:gd name="T14" fmla="*/ 2147483647 w 699"/>
              <a:gd name="T15" fmla="*/ 0 h 350"/>
              <a:gd name="T16" fmla="*/ 2147483647 w 699"/>
              <a:gd name="T17" fmla="*/ 2147483647 h 350"/>
              <a:gd name="T18" fmla="*/ 2147483647 w 699"/>
              <a:gd name="T19" fmla="*/ 2147483647 h 350"/>
              <a:gd name="T20" fmla="*/ 2147483647 w 699"/>
              <a:gd name="T21" fmla="*/ 2147483647 h 350"/>
              <a:gd name="T22" fmla="*/ 2147483647 w 699"/>
              <a:gd name="T23" fmla="*/ 2147483647 h 350"/>
              <a:gd name="T24" fmla="*/ 2147483647 w 699"/>
              <a:gd name="T25" fmla="*/ 2147483647 h 350"/>
              <a:gd name="T26" fmla="*/ 0 w 699"/>
              <a:gd name="T27" fmla="*/ 2147483647 h 350"/>
              <a:gd name="T28" fmla="*/ 0 w 699"/>
              <a:gd name="T29" fmla="*/ 2147483647 h 3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9" h="350">
                <a:moveTo>
                  <a:pt x="0" y="72"/>
                </a:moveTo>
                <a:lnTo>
                  <a:pt x="31" y="60"/>
                </a:lnTo>
                <a:lnTo>
                  <a:pt x="90" y="120"/>
                </a:lnTo>
                <a:lnTo>
                  <a:pt x="121" y="120"/>
                </a:lnTo>
                <a:lnTo>
                  <a:pt x="171" y="60"/>
                </a:lnTo>
                <a:lnTo>
                  <a:pt x="211" y="30"/>
                </a:lnTo>
                <a:lnTo>
                  <a:pt x="219" y="0"/>
                </a:lnTo>
                <a:lnTo>
                  <a:pt x="698" y="0"/>
                </a:lnTo>
                <a:lnTo>
                  <a:pt x="698" y="349"/>
                </a:lnTo>
                <a:lnTo>
                  <a:pt x="140" y="349"/>
                </a:lnTo>
                <a:lnTo>
                  <a:pt x="82" y="337"/>
                </a:lnTo>
                <a:lnTo>
                  <a:pt x="63" y="307"/>
                </a:lnTo>
                <a:lnTo>
                  <a:pt x="63" y="180"/>
                </a:lnTo>
                <a:lnTo>
                  <a:pt x="0" y="120"/>
                </a:lnTo>
                <a:lnTo>
                  <a:pt x="0" y="72"/>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0" name="Freeform 61"/>
          <p:cNvSpPr>
            <a:spLocks/>
          </p:cNvSpPr>
          <p:nvPr/>
        </p:nvSpPr>
        <p:spPr bwMode="auto">
          <a:xfrm>
            <a:off x="7223126" y="8440209"/>
            <a:ext cx="1817688" cy="1053042"/>
          </a:xfrm>
          <a:custGeom>
            <a:avLst/>
            <a:gdLst>
              <a:gd name="T0" fmla="*/ 0 w 687"/>
              <a:gd name="T1" fmla="*/ 2147483647 h 398"/>
              <a:gd name="T2" fmla="*/ 0 w 687"/>
              <a:gd name="T3" fmla="*/ 0 h 398"/>
              <a:gd name="T4" fmla="*/ 2147483647 w 687"/>
              <a:gd name="T5" fmla="*/ 0 h 398"/>
              <a:gd name="T6" fmla="*/ 2147483647 w 687"/>
              <a:gd name="T7" fmla="*/ 2147483647 h 398"/>
              <a:gd name="T8" fmla="*/ 0 w 687"/>
              <a:gd name="T9" fmla="*/ 2147483647 h 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7" h="398">
                <a:moveTo>
                  <a:pt x="0" y="397"/>
                </a:moveTo>
                <a:lnTo>
                  <a:pt x="0" y="0"/>
                </a:lnTo>
                <a:lnTo>
                  <a:pt x="674" y="0"/>
                </a:lnTo>
                <a:lnTo>
                  <a:pt x="686" y="397"/>
                </a:lnTo>
                <a:lnTo>
                  <a:pt x="0" y="397"/>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1" name="Freeform 62"/>
          <p:cNvSpPr>
            <a:spLocks/>
          </p:cNvSpPr>
          <p:nvPr/>
        </p:nvSpPr>
        <p:spPr bwMode="auto">
          <a:xfrm>
            <a:off x="8956148" y="7421563"/>
            <a:ext cx="1240895" cy="2071687"/>
          </a:xfrm>
          <a:custGeom>
            <a:avLst/>
            <a:gdLst>
              <a:gd name="T0" fmla="*/ 2147483647 w 469"/>
              <a:gd name="T1" fmla="*/ 2147483647 h 783"/>
              <a:gd name="T2" fmla="*/ 2147483647 w 469"/>
              <a:gd name="T3" fmla="*/ 2147483647 h 783"/>
              <a:gd name="T4" fmla="*/ 2147483647 w 469"/>
              <a:gd name="T5" fmla="*/ 2147483647 h 783"/>
              <a:gd name="T6" fmla="*/ 0 w 469"/>
              <a:gd name="T7" fmla="*/ 2147483647 h 783"/>
              <a:gd name="T8" fmla="*/ 0 w 469"/>
              <a:gd name="T9" fmla="*/ 2147483647 h 783"/>
              <a:gd name="T10" fmla="*/ 2147483647 w 469"/>
              <a:gd name="T11" fmla="*/ 2147483647 h 783"/>
              <a:gd name="T12" fmla="*/ 2147483647 w 469"/>
              <a:gd name="T13" fmla="*/ 2147483647 h 783"/>
              <a:gd name="T14" fmla="*/ 2147483647 w 469"/>
              <a:gd name="T15" fmla="*/ 2147483647 h 783"/>
              <a:gd name="T16" fmla="*/ 2147483647 w 469"/>
              <a:gd name="T17" fmla="*/ 2147483647 h 783"/>
              <a:gd name="T18" fmla="*/ 2147483647 w 469"/>
              <a:gd name="T19" fmla="*/ 2147483647 h 783"/>
              <a:gd name="T20" fmla="*/ 2147483647 w 469"/>
              <a:gd name="T21" fmla="*/ 2147483647 h 783"/>
              <a:gd name="T22" fmla="*/ 2147483647 w 469"/>
              <a:gd name="T23" fmla="*/ 2147483647 h 783"/>
              <a:gd name="T24" fmla="*/ 2147483647 w 469"/>
              <a:gd name="T25" fmla="*/ 2147483647 h 783"/>
              <a:gd name="T26" fmla="*/ 2147483647 w 469"/>
              <a:gd name="T27" fmla="*/ 2147483647 h 783"/>
              <a:gd name="T28" fmla="*/ 2147483647 w 469"/>
              <a:gd name="T29" fmla="*/ 2147483647 h 783"/>
              <a:gd name="T30" fmla="*/ 2147483647 w 469"/>
              <a:gd name="T31" fmla="*/ 2147483647 h 783"/>
              <a:gd name="T32" fmla="*/ 2147483647 w 469"/>
              <a:gd name="T33" fmla="*/ 2147483647 h 783"/>
              <a:gd name="T34" fmla="*/ 2147483647 w 469"/>
              <a:gd name="T35" fmla="*/ 2147483647 h 783"/>
              <a:gd name="T36" fmla="*/ 2147483647 w 469"/>
              <a:gd name="T37" fmla="*/ 2147483647 h 783"/>
              <a:gd name="T38" fmla="*/ 2147483647 w 469"/>
              <a:gd name="T39" fmla="*/ 2147483647 h 783"/>
              <a:gd name="T40" fmla="*/ 2147483647 w 469"/>
              <a:gd name="T41" fmla="*/ 2147483647 h 783"/>
              <a:gd name="T42" fmla="*/ 2147483647 w 469"/>
              <a:gd name="T43" fmla="*/ 0 h 783"/>
              <a:gd name="T44" fmla="*/ 2147483647 w 469"/>
              <a:gd name="T45" fmla="*/ 2147483647 h 783"/>
              <a:gd name="T46" fmla="*/ 2147483647 w 469"/>
              <a:gd name="T47" fmla="*/ 2147483647 h 783"/>
              <a:gd name="T48" fmla="*/ 2147483647 w 469"/>
              <a:gd name="T49" fmla="*/ 0 h 783"/>
              <a:gd name="T50" fmla="*/ 2147483647 w 469"/>
              <a:gd name="T51" fmla="*/ 2147483647 h 783"/>
              <a:gd name="T52" fmla="*/ 2147483647 w 469"/>
              <a:gd name="T53" fmla="*/ 2147483647 h 783"/>
              <a:gd name="T54" fmla="*/ 2147483647 w 469"/>
              <a:gd name="T55" fmla="*/ 2147483647 h 783"/>
              <a:gd name="T56" fmla="*/ 2147483647 w 469"/>
              <a:gd name="T57" fmla="*/ 2147483647 h 783"/>
              <a:gd name="T58" fmla="*/ 2147483647 w 469"/>
              <a:gd name="T59" fmla="*/ 2147483647 h 783"/>
              <a:gd name="T60" fmla="*/ 2147483647 w 469"/>
              <a:gd name="T61" fmla="*/ 2147483647 h 7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69" h="783">
                <a:moveTo>
                  <a:pt x="31" y="782"/>
                </a:moveTo>
                <a:lnTo>
                  <a:pt x="19" y="385"/>
                </a:lnTo>
                <a:lnTo>
                  <a:pt x="19" y="295"/>
                </a:lnTo>
                <a:lnTo>
                  <a:pt x="0" y="295"/>
                </a:lnTo>
                <a:lnTo>
                  <a:pt x="0" y="48"/>
                </a:lnTo>
                <a:lnTo>
                  <a:pt x="19" y="78"/>
                </a:lnTo>
                <a:lnTo>
                  <a:pt x="39" y="60"/>
                </a:lnTo>
                <a:lnTo>
                  <a:pt x="101" y="78"/>
                </a:lnTo>
                <a:lnTo>
                  <a:pt x="148" y="60"/>
                </a:lnTo>
                <a:lnTo>
                  <a:pt x="167" y="78"/>
                </a:lnTo>
                <a:lnTo>
                  <a:pt x="187" y="78"/>
                </a:lnTo>
                <a:lnTo>
                  <a:pt x="210" y="78"/>
                </a:lnTo>
                <a:lnTo>
                  <a:pt x="218" y="60"/>
                </a:lnTo>
                <a:lnTo>
                  <a:pt x="238" y="90"/>
                </a:lnTo>
                <a:lnTo>
                  <a:pt x="257" y="60"/>
                </a:lnTo>
                <a:lnTo>
                  <a:pt x="269" y="78"/>
                </a:lnTo>
                <a:lnTo>
                  <a:pt x="300" y="48"/>
                </a:lnTo>
                <a:lnTo>
                  <a:pt x="319" y="60"/>
                </a:lnTo>
                <a:lnTo>
                  <a:pt x="319" y="18"/>
                </a:lnTo>
                <a:lnTo>
                  <a:pt x="339" y="18"/>
                </a:lnTo>
                <a:lnTo>
                  <a:pt x="339" y="48"/>
                </a:lnTo>
                <a:lnTo>
                  <a:pt x="359" y="0"/>
                </a:lnTo>
                <a:lnTo>
                  <a:pt x="359" y="30"/>
                </a:lnTo>
                <a:lnTo>
                  <a:pt x="378" y="30"/>
                </a:lnTo>
                <a:lnTo>
                  <a:pt x="386" y="0"/>
                </a:lnTo>
                <a:lnTo>
                  <a:pt x="397" y="30"/>
                </a:lnTo>
                <a:lnTo>
                  <a:pt x="409" y="18"/>
                </a:lnTo>
                <a:lnTo>
                  <a:pt x="409" y="259"/>
                </a:lnTo>
                <a:lnTo>
                  <a:pt x="468" y="277"/>
                </a:lnTo>
                <a:lnTo>
                  <a:pt x="468" y="782"/>
                </a:lnTo>
                <a:lnTo>
                  <a:pt x="31" y="782"/>
                </a:lnTo>
              </a:path>
            </a:pathLst>
          </a:custGeom>
          <a:solidFill>
            <a:srgbClr val="CC00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2" name="Freeform 63"/>
          <p:cNvSpPr>
            <a:spLocks/>
          </p:cNvSpPr>
          <p:nvPr/>
        </p:nvSpPr>
        <p:spPr bwMode="auto">
          <a:xfrm>
            <a:off x="13927667" y="8106834"/>
            <a:ext cx="849313" cy="1148292"/>
          </a:xfrm>
          <a:custGeom>
            <a:avLst/>
            <a:gdLst>
              <a:gd name="T0" fmla="*/ 2147483647 w 321"/>
              <a:gd name="T1" fmla="*/ 2147483647 h 434"/>
              <a:gd name="T2" fmla="*/ 2147483647 w 321"/>
              <a:gd name="T3" fmla="*/ 2147483647 h 434"/>
              <a:gd name="T4" fmla="*/ 2147483647 w 321"/>
              <a:gd name="T5" fmla="*/ 2147483647 h 434"/>
              <a:gd name="T6" fmla="*/ 0 w 321"/>
              <a:gd name="T7" fmla="*/ 2147483647 h 434"/>
              <a:gd name="T8" fmla="*/ 2147483647 w 321"/>
              <a:gd name="T9" fmla="*/ 2147483647 h 434"/>
              <a:gd name="T10" fmla="*/ 2147483647 w 321"/>
              <a:gd name="T11" fmla="*/ 0 h 434"/>
              <a:gd name="T12" fmla="*/ 2147483647 w 321"/>
              <a:gd name="T13" fmla="*/ 2147483647 h 434"/>
              <a:gd name="T14" fmla="*/ 2147483647 w 321"/>
              <a:gd name="T15" fmla="*/ 2147483647 h 4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1" h="434">
                <a:moveTo>
                  <a:pt x="160" y="433"/>
                </a:moveTo>
                <a:lnTo>
                  <a:pt x="160" y="343"/>
                </a:lnTo>
                <a:lnTo>
                  <a:pt x="12" y="355"/>
                </a:lnTo>
                <a:lnTo>
                  <a:pt x="0" y="18"/>
                </a:lnTo>
                <a:lnTo>
                  <a:pt x="191" y="18"/>
                </a:lnTo>
                <a:lnTo>
                  <a:pt x="320" y="0"/>
                </a:lnTo>
                <a:lnTo>
                  <a:pt x="320" y="433"/>
                </a:lnTo>
                <a:lnTo>
                  <a:pt x="160" y="433"/>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3" name="Freeform 64"/>
          <p:cNvSpPr>
            <a:spLocks/>
          </p:cNvSpPr>
          <p:nvPr/>
        </p:nvSpPr>
        <p:spPr bwMode="auto">
          <a:xfrm>
            <a:off x="14980709" y="9252481"/>
            <a:ext cx="632355" cy="1624542"/>
          </a:xfrm>
          <a:custGeom>
            <a:avLst/>
            <a:gdLst>
              <a:gd name="T0" fmla="*/ 2147483647 w 239"/>
              <a:gd name="T1" fmla="*/ 2147483647 h 614"/>
              <a:gd name="T2" fmla="*/ 2147483647 w 239"/>
              <a:gd name="T3" fmla="*/ 2147483647 h 614"/>
              <a:gd name="T4" fmla="*/ 2147483647 w 239"/>
              <a:gd name="T5" fmla="*/ 2147483647 h 614"/>
              <a:gd name="T6" fmla="*/ 2147483647 w 239"/>
              <a:gd name="T7" fmla="*/ 2147483647 h 614"/>
              <a:gd name="T8" fmla="*/ 2147483647 w 239"/>
              <a:gd name="T9" fmla="*/ 2147483647 h 614"/>
              <a:gd name="T10" fmla="*/ 2147483647 w 239"/>
              <a:gd name="T11" fmla="*/ 2147483647 h 614"/>
              <a:gd name="T12" fmla="*/ 2147483647 w 239"/>
              <a:gd name="T13" fmla="*/ 2147483647 h 614"/>
              <a:gd name="T14" fmla="*/ 2147483647 w 239"/>
              <a:gd name="T15" fmla="*/ 2147483647 h 614"/>
              <a:gd name="T16" fmla="*/ 2147483647 w 239"/>
              <a:gd name="T17" fmla="*/ 2147483647 h 614"/>
              <a:gd name="T18" fmla="*/ 2147483647 w 239"/>
              <a:gd name="T19" fmla="*/ 2147483647 h 614"/>
              <a:gd name="T20" fmla="*/ 2147483647 w 239"/>
              <a:gd name="T21" fmla="*/ 2147483647 h 614"/>
              <a:gd name="T22" fmla="*/ 2147483647 w 239"/>
              <a:gd name="T23" fmla="*/ 2147483647 h 614"/>
              <a:gd name="T24" fmla="*/ 2147483647 w 239"/>
              <a:gd name="T25" fmla="*/ 2147483647 h 614"/>
              <a:gd name="T26" fmla="*/ 2147483647 w 239"/>
              <a:gd name="T27" fmla="*/ 2147483647 h 614"/>
              <a:gd name="T28" fmla="*/ 2147483647 w 239"/>
              <a:gd name="T29" fmla="*/ 2147483647 h 614"/>
              <a:gd name="T30" fmla="*/ 2147483647 w 239"/>
              <a:gd name="T31" fmla="*/ 2147483647 h 614"/>
              <a:gd name="T32" fmla="*/ 2147483647 w 239"/>
              <a:gd name="T33" fmla="*/ 2147483647 h 614"/>
              <a:gd name="T34" fmla="*/ 2147483647 w 239"/>
              <a:gd name="T35" fmla="*/ 2147483647 h 614"/>
              <a:gd name="T36" fmla="*/ 2147483647 w 239"/>
              <a:gd name="T37" fmla="*/ 2147483647 h 614"/>
              <a:gd name="T38" fmla="*/ 2147483647 w 239"/>
              <a:gd name="T39" fmla="*/ 2147483647 h 614"/>
              <a:gd name="T40" fmla="*/ 2147483647 w 239"/>
              <a:gd name="T41" fmla="*/ 2147483647 h 614"/>
              <a:gd name="T42" fmla="*/ 2147483647 w 239"/>
              <a:gd name="T43" fmla="*/ 2147483647 h 614"/>
              <a:gd name="T44" fmla="*/ 2147483647 w 239"/>
              <a:gd name="T45" fmla="*/ 2147483647 h 614"/>
              <a:gd name="T46" fmla="*/ 2147483647 w 239"/>
              <a:gd name="T47" fmla="*/ 2147483647 h 614"/>
              <a:gd name="T48" fmla="*/ 2147483647 w 239"/>
              <a:gd name="T49" fmla="*/ 2147483647 h 614"/>
              <a:gd name="T50" fmla="*/ 2147483647 w 239"/>
              <a:gd name="T51" fmla="*/ 2147483647 h 614"/>
              <a:gd name="T52" fmla="*/ 2147483647 w 239"/>
              <a:gd name="T53" fmla="*/ 2147483647 h 614"/>
              <a:gd name="T54" fmla="*/ 2147483647 w 239"/>
              <a:gd name="T55" fmla="*/ 2147483647 h 614"/>
              <a:gd name="T56" fmla="*/ 2147483647 w 239"/>
              <a:gd name="T57" fmla="*/ 2147483647 h 614"/>
              <a:gd name="T58" fmla="*/ 2147483647 w 239"/>
              <a:gd name="T59" fmla="*/ 2147483647 h 614"/>
              <a:gd name="T60" fmla="*/ 0 w 239"/>
              <a:gd name="T61" fmla="*/ 2147483647 h 614"/>
              <a:gd name="T62" fmla="*/ 0 w 239"/>
              <a:gd name="T63" fmla="*/ 0 h 614"/>
              <a:gd name="T64" fmla="*/ 2147483647 w 239"/>
              <a:gd name="T65" fmla="*/ 0 h 614"/>
              <a:gd name="T66" fmla="*/ 2147483647 w 239"/>
              <a:gd name="T67" fmla="*/ 2147483647 h 61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9" h="614">
                <a:moveTo>
                  <a:pt x="230" y="30"/>
                </a:moveTo>
                <a:lnTo>
                  <a:pt x="191" y="48"/>
                </a:lnTo>
                <a:lnTo>
                  <a:pt x="210" y="78"/>
                </a:lnTo>
                <a:lnTo>
                  <a:pt x="191" y="120"/>
                </a:lnTo>
                <a:lnTo>
                  <a:pt x="199" y="139"/>
                </a:lnTo>
                <a:lnTo>
                  <a:pt x="171" y="169"/>
                </a:lnTo>
                <a:lnTo>
                  <a:pt x="191" y="198"/>
                </a:lnTo>
                <a:lnTo>
                  <a:pt x="171" y="259"/>
                </a:lnTo>
                <a:lnTo>
                  <a:pt x="148" y="259"/>
                </a:lnTo>
                <a:lnTo>
                  <a:pt x="129" y="307"/>
                </a:lnTo>
                <a:lnTo>
                  <a:pt x="109" y="325"/>
                </a:lnTo>
                <a:lnTo>
                  <a:pt x="109" y="367"/>
                </a:lnTo>
                <a:lnTo>
                  <a:pt x="121" y="397"/>
                </a:lnTo>
                <a:lnTo>
                  <a:pt x="191" y="457"/>
                </a:lnTo>
                <a:lnTo>
                  <a:pt x="179" y="493"/>
                </a:lnTo>
                <a:lnTo>
                  <a:pt x="199" y="493"/>
                </a:lnTo>
                <a:lnTo>
                  <a:pt x="210" y="523"/>
                </a:lnTo>
                <a:lnTo>
                  <a:pt x="210" y="535"/>
                </a:lnTo>
                <a:lnTo>
                  <a:pt x="218" y="553"/>
                </a:lnTo>
                <a:lnTo>
                  <a:pt x="210" y="583"/>
                </a:lnTo>
                <a:lnTo>
                  <a:pt x="218" y="613"/>
                </a:lnTo>
                <a:lnTo>
                  <a:pt x="238" y="613"/>
                </a:lnTo>
                <a:lnTo>
                  <a:pt x="199" y="613"/>
                </a:lnTo>
                <a:lnTo>
                  <a:pt x="171" y="583"/>
                </a:lnTo>
                <a:lnTo>
                  <a:pt x="129" y="596"/>
                </a:lnTo>
                <a:lnTo>
                  <a:pt x="121" y="583"/>
                </a:lnTo>
                <a:lnTo>
                  <a:pt x="109" y="553"/>
                </a:lnTo>
                <a:lnTo>
                  <a:pt x="62" y="493"/>
                </a:lnTo>
                <a:lnTo>
                  <a:pt x="82" y="445"/>
                </a:lnTo>
                <a:lnTo>
                  <a:pt x="12" y="427"/>
                </a:lnTo>
                <a:lnTo>
                  <a:pt x="0" y="397"/>
                </a:lnTo>
                <a:lnTo>
                  <a:pt x="0" y="0"/>
                </a:lnTo>
                <a:lnTo>
                  <a:pt x="230" y="0"/>
                </a:lnTo>
                <a:lnTo>
                  <a:pt x="230" y="30"/>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4" name="Freeform 65"/>
          <p:cNvSpPr>
            <a:spLocks/>
          </p:cNvSpPr>
          <p:nvPr/>
        </p:nvSpPr>
        <p:spPr bwMode="auto">
          <a:xfrm>
            <a:off x="8532814" y="2471208"/>
            <a:ext cx="1375833" cy="923397"/>
          </a:xfrm>
          <a:custGeom>
            <a:avLst/>
            <a:gdLst>
              <a:gd name="T0" fmla="*/ 2147483647 w 520"/>
              <a:gd name="T1" fmla="*/ 0 h 349"/>
              <a:gd name="T2" fmla="*/ 2147483647 w 520"/>
              <a:gd name="T3" fmla="*/ 0 h 349"/>
              <a:gd name="T4" fmla="*/ 2147483647 w 520"/>
              <a:gd name="T5" fmla="*/ 2147483647 h 349"/>
              <a:gd name="T6" fmla="*/ 2147483647 w 520"/>
              <a:gd name="T7" fmla="*/ 2147483647 h 349"/>
              <a:gd name="T8" fmla="*/ 2147483647 w 520"/>
              <a:gd name="T9" fmla="*/ 2147483647 h 349"/>
              <a:gd name="T10" fmla="*/ 2147483647 w 520"/>
              <a:gd name="T11" fmla="*/ 2147483647 h 349"/>
              <a:gd name="T12" fmla="*/ 2147483647 w 520"/>
              <a:gd name="T13" fmla="*/ 2147483647 h 349"/>
              <a:gd name="T14" fmla="*/ 0 w 520"/>
              <a:gd name="T15" fmla="*/ 2147483647 h 349"/>
              <a:gd name="T16" fmla="*/ 0 w 520"/>
              <a:gd name="T17" fmla="*/ 2147483647 h 349"/>
              <a:gd name="T18" fmla="*/ 2147483647 w 520"/>
              <a:gd name="T19" fmla="*/ 0 h 349"/>
              <a:gd name="T20" fmla="*/ 2147483647 w 520"/>
              <a:gd name="T21" fmla="*/ 0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0" h="349">
                <a:moveTo>
                  <a:pt x="507" y="0"/>
                </a:moveTo>
                <a:lnTo>
                  <a:pt x="519" y="0"/>
                </a:lnTo>
                <a:lnTo>
                  <a:pt x="519" y="348"/>
                </a:lnTo>
                <a:lnTo>
                  <a:pt x="148" y="348"/>
                </a:lnTo>
                <a:lnTo>
                  <a:pt x="109" y="276"/>
                </a:lnTo>
                <a:lnTo>
                  <a:pt x="140" y="210"/>
                </a:lnTo>
                <a:lnTo>
                  <a:pt x="101" y="120"/>
                </a:lnTo>
                <a:lnTo>
                  <a:pt x="0" y="42"/>
                </a:lnTo>
                <a:lnTo>
                  <a:pt x="0" y="30"/>
                </a:lnTo>
                <a:lnTo>
                  <a:pt x="31" y="0"/>
                </a:lnTo>
                <a:lnTo>
                  <a:pt x="507" y="0"/>
                </a:lnTo>
              </a:path>
            </a:pathLst>
          </a:custGeom>
          <a:solidFill>
            <a:schemeClr val="bg1">
              <a:lumMod val="65000"/>
            </a:schemeClr>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5" name="Freeform 66"/>
          <p:cNvSpPr>
            <a:spLocks/>
          </p:cNvSpPr>
          <p:nvPr/>
        </p:nvSpPr>
        <p:spPr bwMode="auto">
          <a:xfrm>
            <a:off x="13536084" y="9014356"/>
            <a:ext cx="817563" cy="1053042"/>
          </a:xfrm>
          <a:custGeom>
            <a:avLst/>
            <a:gdLst>
              <a:gd name="T0" fmla="*/ 2147483647 w 309"/>
              <a:gd name="T1" fmla="*/ 2147483647 h 398"/>
              <a:gd name="T2" fmla="*/ 2147483647 w 309"/>
              <a:gd name="T3" fmla="*/ 2147483647 h 398"/>
              <a:gd name="T4" fmla="*/ 2147483647 w 309"/>
              <a:gd name="T5" fmla="*/ 2147483647 h 398"/>
              <a:gd name="T6" fmla="*/ 2147483647 w 309"/>
              <a:gd name="T7" fmla="*/ 2147483647 h 398"/>
              <a:gd name="T8" fmla="*/ 2147483647 w 309"/>
              <a:gd name="T9" fmla="*/ 2147483647 h 398"/>
              <a:gd name="T10" fmla="*/ 0 w 309"/>
              <a:gd name="T11" fmla="*/ 2147483647 h 398"/>
              <a:gd name="T12" fmla="*/ 0 w 309"/>
              <a:gd name="T13" fmla="*/ 2147483647 h 398"/>
              <a:gd name="T14" fmla="*/ 2147483647 w 309"/>
              <a:gd name="T15" fmla="*/ 2147483647 h 398"/>
              <a:gd name="T16" fmla="*/ 2147483647 w 309"/>
              <a:gd name="T17" fmla="*/ 0 h 398"/>
              <a:gd name="T18" fmla="*/ 2147483647 w 309"/>
              <a:gd name="T19" fmla="*/ 2147483647 h 398"/>
              <a:gd name="T20" fmla="*/ 2147483647 w 309"/>
              <a:gd name="T21" fmla="*/ 2147483647 h 398"/>
              <a:gd name="T22" fmla="*/ 2147483647 w 309"/>
              <a:gd name="T23" fmla="*/ 2147483647 h 3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9" h="398">
                <a:moveTo>
                  <a:pt x="277" y="379"/>
                </a:moveTo>
                <a:lnTo>
                  <a:pt x="257" y="337"/>
                </a:lnTo>
                <a:lnTo>
                  <a:pt x="179" y="307"/>
                </a:lnTo>
                <a:lnTo>
                  <a:pt x="121" y="337"/>
                </a:lnTo>
                <a:lnTo>
                  <a:pt x="78" y="337"/>
                </a:lnTo>
                <a:lnTo>
                  <a:pt x="0" y="337"/>
                </a:lnTo>
                <a:lnTo>
                  <a:pt x="0" y="12"/>
                </a:lnTo>
                <a:lnTo>
                  <a:pt x="160" y="12"/>
                </a:lnTo>
                <a:lnTo>
                  <a:pt x="308" y="0"/>
                </a:lnTo>
                <a:lnTo>
                  <a:pt x="308" y="90"/>
                </a:lnTo>
                <a:lnTo>
                  <a:pt x="308" y="397"/>
                </a:lnTo>
                <a:lnTo>
                  <a:pt x="277" y="379"/>
                </a:lnTo>
              </a:path>
            </a:pathLst>
          </a:custGeom>
          <a:solidFill>
            <a:srgbClr val="0099CC"/>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6" name="Freeform 67"/>
          <p:cNvSpPr>
            <a:spLocks/>
          </p:cNvSpPr>
          <p:nvPr/>
        </p:nvSpPr>
        <p:spPr bwMode="auto">
          <a:xfrm>
            <a:off x="5849939" y="2788709"/>
            <a:ext cx="1529292" cy="2598208"/>
          </a:xfrm>
          <a:custGeom>
            <a:avLst/>
            <a:gdLst>
              <a:gd name="T0" fmla="*/ 2147483647 w 578"/>
              <a:gd name="T1" fmla="*/ 0 h 982"/>
              <a:gd name="T2" fmla="*/ 2147483647 w 578"/>
              <a:gd name="T3" fmla="*/ 2147483647 h 982"/>
              <a:gd name="T4" fmla="*/ 2147483647 w 578"/>
              <a:gd name="T5" fmla="*/ 2147483647 h 982"/>
              <a:gd name="T6" fmla="*/ 2147483647 w 578"/>
              <a:gd name="T7" fmla="*/ 2147483647 h 982"/>
              <a:gd name="T8" fmla="*/ 2147483647 w 578"/>
              <a:gd name="T9" fmla="*/ 2147483647 h 982"/>
              <a:gd name="T10" fmla="*/ 2147483647 w 578"/>
              <a:gd name="T11" fmla="*/ 2147483647 h 982"/>
              <a:gd name="T12" fmla="*/ 2147483647 w 578"/>
              <a:gd name="T13" fmla="*/ 2147483647 h 982"/>
              <a:gd name="T14" fmla="*/ 2147483647 w 578"/>
              <a:gd name="T15" fmla="*/ 2147483647 h 982"/>
              <a:gd name="T16" fmla="*/ 2147483647 w 578"/>
              <a:gd name="T17" fmla="*/ 2147483647 h 982"/>
              <a:gd name="T18" fmla="*/ 2147483647 w 578"/>
              <a:gd name="T19" fmla="*/ 2147483647 h 982"/>
              <a:gd name="T20" fmla="*/ 2147483647 w 578"/>
              <a:gd name="T21" fmla="*/ 2147483647 h 982"/>
              <a:gd name="T22" fmla="*/ 2147483647 w 578"/>
              <a:gd name="T23" fmla="*/ 2147483647 h 982"/>
              <a:gd name="T24" fmla="*/ 2147483647 w 578"/>
              <a:gd name="T25" fmla="*/ 2147483647 h 982"/>
              <a:gd name="T26" fmla="*/ 2147483647 w 578"/>
              <a:gd name="T27" fmla="*/ 2147483647 h 982"/>
              <a:gd name="T28" fmla="*/ 2147483647 w 578"/>
              <a:gd name="T29" fmla="*/ 2147483647 h 982"/>
              <a:gd name="T30" fmla="*/ 2147483647 w 578"/>
              <a:gd name="T31" fmla="*/ 2147483647 h 982"/>
              <a:gd name="T32" fmla="*/ 2147483647 w 578"/>
              <a:gd name="T33" fmla="*/ 2147483647 h 982"/>
              <a:gd name="T34" fmla="*/ 2147483647 w 578"/>
              <a:gd name="T35" fmla="*/ 2147483647 h 982"/>
              <a:gd name="T36" fmla="*/ 2147483647 w 578"/>
              <a:gd name="T37" fmla="*/ 2147483647 h 982"/>
              <a:gd name="T38" fmla="*/ 2147483647 w 578"/>
              <a:gd name="T39" fmla="*/ 2147483647 h 982"/>
              <a:gd name="T40" fmla="*/ 2147483647 w 578"/>
              <a:gd name="T41" fmla="*/ 2147483647 h 982"/>
              <a:gd name="T42" fmla="*/ 0 w 578"/>
              <a:gd name="T43" fmla="*/ 2147483647 h 982"/>
              <a:gd name="T44" fmla="*/ 0 w 578"/>
              <a:gd name="T45" fmla="*/ 2147483647 h 982"/>
              <a:gd name="T46" fmla="*/ 0 w 578"/>
              <a:gd name="T47" fmla="*/ 0 h 982"/>
              <a:gd name="T48" fmla="*/ 2147483647 w 578"/>
              <a:gd name="T49" fmla="*/ 0 h 9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78" h="982">
                <a:moveTo>
                  <a:pt x="359" y="0"/>
                </a:moveTo>
                <a:lnTo>
                  <a:pt x="339" y="494"/>
                </a:lnTo>
                <a:lnTo>
                  <a:pt x="577" y="494"/>
                </a:lnTo>
                <a:lnTo>
                  <a:pt x="577" y="752"/>
                </a:lnTo>
                <a:lnTo>
                  <a:pt x="565" y="771"/>
                </a:lnTo>
                <a:lnTo>
                  <a:pt x="519" y="800"/>
                </a:lnTo>
                <a:lnTo>
                  <a:pt x="456" y="812"/>
                </a:lnTo>
                <a:lnTo>
                  <a:pt x="437" y="812"/>
                </a:lnTo>
                <a:lnTo>
                  <a:pt x="417" y="843"/>
                </a:lnTo>
                <a:lnTo>
                  <a:pt x="379" y="843"/>
                </a:lnTo>
                <a:lnTo>
                  <a:pt x="367" y="878"/>
                </a:lnTo>
                <a:lnTo>
                  <a:pt x="339" y="891"/>
                </a:lnTo>
                <a:lnTo>
                  <a:pt x="339" y="909"/>
                </a:lnTo>
                <a:lnTo>
                  <a:pt x="320" y="939"/>
                </a:lnTo>
                <a:lnTo>
                  <a:pt x="257" y="921"/>
                </a:lnTo>
                <a:lnTo>
                  <a:pt x="250" y="909"/>
                </a:lnTo>
                <a:lnTo>
                  <a:pt x="230" y="909"/>
                </a:lnTo>
                <a:lnTo>
                  <a:pt x="219" y="921"/>
                </a:lnTo>
                <a:lnTo>
                  <a:pt x="179" y="939"/>
                </a:lnTo>
                <a:lnTo>
                  <a:pt x="129" y="969"/>
                </a:lnTo>
                <a:lnTo>
                  <a:pt x="51" y="969"/>
                </a:lnTo>
                <a:lnTo>
                  <a:pt x="0" y="981"/>
                </a:lnTo>
                <a:lnTo>
                  <a:pt x="0" y="446"/>
                </a:lnTo>
                <a:lnTo>
                  <a:pt x="0" y="0"/>
                </a:lnTo>
                <a:lnTo>
                  <a:pt x="359" y="0"/>
                </a:lnTo>
              </a:path>
            </a:pathLst>
          </a:custGeom>
          <a:solidFill>
            <a:srgbClr val="FF99FF"/>
          </a:solidFill>
          <a:ln w="25400" cap="rnd" cmpd="sng">
            <a:solidFill>
              <a:srgbClr val="000000"/>
            </a:solidFill>
            <a:prstDash val="solid"/>
            <a:round/>
            <a:headEnd type="none" w="med" len="med"/>
            <a:tailEnd type="none" w="med" len="med"/>
          </a:ln>
          <a:effectLst/>
        </p:spPr>
        <p:txBody>
          <a:bodyPr/>
          <a:lstStyle/>
          <a:p>
            <a:endParaRPr lang="en-US" sz="3000"/>
          </a:p>
        </p:txBody>
      </p:sp>
      <p:sp>
        <p:nvSpPr>
          <p:cNvPr id="2118" name="Rectangle 69"/>
          <p:cNvSpPr>
            <a:spLocks noChangeArrowheads="1"/>
          </p:cNvSpPr>
          <p:nvPr/>
        </p:nvSpPr>
        <p:spPr bwMode="auto">
          <a:xfrm>
            <a:off x="6951928" y="9622112"/>
            <a:ext cx="6992938" cy="1175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50813" tIns="74083" rIns="150813" bIns="74083">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0"/>
              </a:spcBef>
            </a:pPr>
            <a:r>
              <a:rPr lang="en-US" altLang="en-US" sz="3333" b="1" dirty="0">
                <a:solidFill>
                  <a:srgbClr val="000000"/>
                </a:solidFill>
              </a:rPr>
              <a:t>VR Territories </a:t>
            </a:r>
          </a:p>
          <a:p>
            <a:pPr algn="ctr">
              <a:spcBef>
                <a:spcPct val="0"/>
              </a:spcBef>
            </a:pPr>
            <a:r>
              <a:rPr lang="en-US" altLang="en-US" sz="3333" b="1" dirty="0">
                <a:solidFill>
                  <a:srgbClr val="000000"/>
                </a:solidFill>
              </a:rPr>
              <a:t>June 2026</a:t>
            </a:r>
          </a:p>
        </p:txBody>
      </p:sp>
      <p:sp>
        <p:nvSpPr>
          <p:cNvPr id="2119" name="Text Box 78"/>
          <p:cNvSpPr txBox="1">
            <a:spLocks noChangeArrowheads="1"/>
          </p:cNvSpPr>
          <p:nvPr/>
        </p:nvSpPr>
        <p:spPr bwMode="auto">
          <a:xfrm>
            <a:off x="9958917" y="1701272"/>
            <a:ext cx="1471083"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McPherson  </a:t>
            </a:r>
            <a:endParaRPr lang="en-US" altLang="en-US" sz="1500"/>
          </a:p>
        </p:txBody>
      </p:sp>
      <p:sp>
        <p:nvSpPr>
          <p:cNvPr id="2120" name="Text Box 79"/>
          <p:cNvSpPr txBox="1">
            <a:spLocks noChangeArrowheads="1"/>
          </p:cNvSpPr>
          <p:nvPr/>
        </p:nvSpPr>
        <p:spPr bwMode="auto">
          <a:xfrm>
            <a:off x="10175875" y="2619375"/>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Edmunds </a:t>
            </a:r>
          </a:p>
          <a:p>
            <a:pPr algn="ctr">
              <a:spcBef>
                <a:spcPct val="50000"/>
              </a:spcBef>
            </a:pPr>
            <a:endParaRPr lang="en-US" altLang="en-US" sz="1500"/>
          </a:p>
        </p:txBody>
      </p:sp>
      <p:sp>
        <p:nvSpPr>
          <p:cNvPr id="2121" name="Text Box 81"/>
          <p:cNvSpPr txBox="1">
            <a:spLocks noChangeArrowheads="1"/>
          </p:cNvSpPr>
          <p:nvPr/>
        </p:nvSpPr>
        <p:spPr bwMode="auto">
          <a:xfrm>
            <a:off x="12943417" y="1746250"/>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Marshall</a:t>
            </a:r>
          </a:p>
          <a:p>
            <a:pPr algn="ctr">
              <a:spcBef>
                <a:spcPct val="50000"/>
              </a:spcBef>
            </a:pPr>
            <a:endParaRPr lang="en-US" altLang="en-US" sz="1500"/>
          </a:p>
        </p:txBody>
      </p:sp>
      <p:sp>
        <p:nvSpPr>
          <p:cNvPr id="2122" name="Text Box 82"/>
          <p:cNvSpPr txBox="1">
            <a:spLocks noChangeArrowheads="1"/>
          </p:cNvSpPr>
          <p:nvPr/>
        </p:nvSpPr>
        <p:spPr bwMode="auto">
          <a:xfrm>
            <a:off x="14239875" y="1637772"/>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Roberts</a:t>
            </a:r>
          </a:p>
          <a:p>
            <a:pPr algn="ctr">
              <a:spcBef>
                <a:spcPct val="50000"/>
              </a:spcBef>
            </a:pPr>
            <a:endParaRPr lang="en-US" altLang="en-US" sz="1500"/>
          </a:p>
        </p:txBody>
      </p:sp>
      <p:sp>
        <p:nvSpPr>
          <p:cNvPr id="2123" name="Text Box 83"/>
          <p:cNvSpPr txBox="1">
            <a:spLocks noChangeArrowheads="1"/>
          </p:cNvSpPr>
          <p:nvPr/>
        </p:nvSpPr>
        <p:spPr bwMode="auto">
          <a:xfrm>
            <a:off x="13208000" y="2667000"/>
            <a:ext cx="889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Day</a:t>
            </a:r>
          </a:p>
          <a:p>
            <a:pPr algn="ctr">
              <a:spcBef>
                <a:spcPct val="50000"/>
              </a:spcBef>
            </a:pPr>
            <a:endParaRPr lang="en-US" altLang="en-US" sz="1500"/>
          </a:p>
        </p:txBody>
      </p:sp>
      <p:sp>
        <p:nvSpPr>
          <p:cNvPr id="2124" name="Text Box 84"/>
          <p:cNvSpPr txBox="1">
            <a:spLocks noChangeArrowheads="1"/>
          </p:cNvSpPr>
          <p:nvPr/>
        </p:nvSpPr>
        <p:spPr bwMode="auto">
          <a:xfrm>
            <a:off x="14478000" y="3302000"/>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Grant</a:t>
            </a:r>
          </a:p>
          <a:p>
            <a:pPr algn="ctr">
              <a:spcBef>
                <a:spcPct val="50000"/>
              </a:spcBef>
            </a:pPr>
            <a:endParaRPr lang="en-US" altLang="en-US" sz="1500"/>
          </a:p>
        </p:txBody>
      </p:sp>
      <p:sp>
        <p:nvSpPr>
          <p:cNvPr id="2125" name="Text Box 85"/>
          <p:cNvSpPr txBox="1">
            <a:spLocks noChangeArrowheads="1"/>
          </p:cNvSpPr>
          <p:nvPr/>
        </p:nvSpPr>
        <p:spPr bwMode="auto">
          <a:xfrm>
            <a:off x="14732000" y="4445000"/>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Deuel</a:t>
            </a:r>
          </a:p>
          <a:p>
            <a:pPr algn="ctr">
              <a:spcBef>
                <a:spcPct val="50000"/>
              </a:spcBef>
            </a:pPr>
            <a:endParaRPr lang="en-US" altLang="en-US" sz="1500"/>
          </a:p>
        </p:txBody>
      </p:sp>
      <p:sp>
        <p:nvSpPr>
          <p:cNvPr id="2126" name="Text Box 86"/>
          <p:cNvSpPr txBox="1">
            <a:spLocks noChangeArrowheads="1"/>
          </p:cNvSpPr>
          <p:nvPr/>
        </p:nvSpPr>
        <p:spPr bwMode="auto">
          <a:xfrm>
            <a:off x="13716000" y="3810000"/>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Codington</a:t>
            </a:r>
          </a:p>
          <a:p>
            <a:pPr algn="ctr">
              <a:spcBef>
                <a:spcPct val="50000"/>
              </a:spcBef>
            </a:pPr>
            <a:endParaRPr lang="en-US" altLang="en-US" sz="1500"/>
          </a:p>
        </p:txBody>
      </p:sp>
      <p:sp>
        <p:nvSpPr>
          <p:cNvPr id="2127" name="Text Box 88"/>
          <p:cNvSpPr txBox="1">
            <a:spLocks noChangeArrowheads="1"/>
          </p:cNvSpPr>
          <p:nvPr/>
        </p:nvSpPr>
        <p:spPr bwMode="auto">
          <a:xfrm>
            <a:off x="12943417" y="4368272"/>
            <a:ext cx="762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Clark</a:t>
            </a:r>
          </a:p>
          <a:p>
            <a:pPr algn="ctr">
              <a:spcBef>
                <a:spcPct val="50000"/>
              </a:spcBef>
            </a:pPr>
            <a:endParaRPr lang="en-US" altLang="en-US" sz="1500"/>
          </a:p>
        </p:txBody>
      </p:sp>
      <p:sp>
        <p:nvSpPr>
          <p:cNvPr id="2128" name="Text Box 89"/>
          <p:cNvSpPr txBox="1">
            <a:spLocks noChangeArrowheads="1"/>
          </p:cNvSpPr>
          <p:nvPr/>
        </p:nvSpPr>
        <p:spPr bwMode="auto">
          <a:xfrm>
            <a:off x="11811000" y="4050772"/>
            <a:ext cx="889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Spink  </a:t>
            </a:r>
          </a:p>
          <a:p>
            <a:pPr algn="ctr">
              <a:spcBef>
                <a:spcPct val="50000"/>
              </a:spcBef>
            </a:pPr>
            <a:endParaRPr lang="en-US" altLang="en-US" sz="1500">
              <a:solidFill>
                <a:srgbClr val="000000"/>
              </a:solidFill>
            </a:endParaRPr>
          </a:p>
        </p:txBody>
      </p:sp>
      <p:sp>
        <p:nvSpPr>
          <p:cNvPr id="2129" name="Text Box 90"/>
          <p:cNvSpPr txBox="1">
            <a:spLocks noChangeArrowheads="1"/>
          </p:cNvSpPr>
          <p:nvPr/>
        </p:nvSpPr>
        <p:spPr bwMode="auto">
          <a:xfrm>
            <a:off x="11811000" y="5457280"/>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ts val="0"/>
              </a:spcBef>
            </a:pPr>
            <a:r>
              <a:rPr lang="en-US" altLang="en-US" sz="1500">
                <a:solidFill>
                  <a:srgbClr val="000000"/>
                </a:solidFill>
              </a:rPr>
              <a:t>Beadle</a:t>
            </a:r>
          </a:p>
        </p:txBody>
      </p:sp>
      <p:sp>
        <p:nvSpPr>
          <p:cNvPr id="2130" name="Text Box 91"/>
          <p:cNvSpPr txBox="1">
            <a:spLocks noChangeArrowheads="1"/>
          </p:cNvSpPr>
          <p:nvPr/>
        </p:nvSpPr>
        <p:spPr bwMode="auto">
          <a:xfrm>
            <a:off x="6350001" y="1756833"/>
            <a:ext cx="1807105"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Corson</a:t>
            </a:r>
          </a:p>
          <a:p>
            <a:pPr algn="ctr">
              <a:spcBef>
                <a:spcPct val="50000"/>
              </a:spcBef>
            </a:pPr>
            <a:endParaRPr lang="en-US" altLang="en-US" sz="1500"/>
          </a:p>
        </p:txBody>
      </p:sp>
      <p:sp>
        <p:nvSpPr>
          <p:cNvPr id="2131" name="Text Box 92"/>
          <p:cNvSpPr txBox="1">
            <a:spLocks noChangeArrowheads="1"/>
          </p:cNvSpPr>
          <p:nvPr/>
        </p:nvSpPr>
        <p:spPr bwMode="auto">
          <a:xfrm>
            <a:off x="8636000" y="1756834"/>
            <a:ext cx="1397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Campbell</a:t>
            </a:r>
          </a:p>
          <a:p>
            <a:pPr algn="ctr">
              <a:spcBef>
                <a:spcPct val="50000"/>
              </a:spcBef>
            </a:pPr>
            <a:endParaRPr lang="en-US" altLang="en-US" sz="1500">
              <a:solidFill>
                <a:srgbClr val="000000"/>
              </a:solidFill>
            </a:endParaRPr>
          </a:p>
          <a:p>
            <a:pPr algn="ctr">
              <a:spcBef>
                <a:spcPct val="50000"/>
              </a:spcBef>
            </a:pPr>
            <a:endParaRPr lang="en-US" altLang="en-US" sz="1500"/>
          </a:p>
        </p:txBody>
      </p:sp>
      <p:sp>
        <p:nvSpPr>
          <p:cNvPr id="2132" name="Text Box 93"/>
          <p:cNvSpPr txBox="1">
            <a:spLocks noChangeArrowheads="1"/>
          </p:cNvSpPr>
          <p:nvPr/>
        </p:nvSpPr>
        <p:spPr bwMode="auto">
          <a:xfrm>
            <a:off x="6096000" y="4304772"/>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Ziebach</a:t>
            </a:r>
          </a:p>
          <a:p>
            <a:pPr algn="ctr">
              <a:spcBef>
                <a:spcPct val="50000"/>
              </a:spcBef>
            </a:pPr>
            <a:endParaRPr lang="en-US" altLang="en-US" sz="1500"/>
          </a:p>
        </p:txBody>
      </p:sp>
      <p:sp>
        <p:nvSpPr>
          <p:cNvPr id="2133" name="Text Box 94"/>
          <p:cNvSpPr txBox="1">
            <a:spLocks noChangeArrowheads="1"/>
          </p:cNvSpPr>
          <p:nvPr/>
        </p:nvSpPr>
        <p:spPr bwMode="auto">
          <a:xfrm>
            <a:off x="6985000" y="3415772"/>
            <a:ext cx="1651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Dewe</a:t>
            </a:r>
            <a:r>
              <a:rPr lang="en-US" altLang="en-US" sz="1500" b="1">
                <a:solidFill>
                  <a:srgbClr val="000000"/>
                </a:solidFill>
              </a:rPr>
              <a:t>y</a:t>
            </a:r>
          </a:p>
          <a:p>
            <a:pPr algn="ctr">
              <a:spcBef>
                <a:spcPct val="50000"/>
              </a:spcBef>
            </a:pPr>
            <a:endParaRPr lang="en-US" altLang="en-US" sz="1500"/>
          </a:p>
        </p:txBody>
      </p:sp>
      <p:sp>
        <p:nvSpPr>
          <p:cNvPr id="2134" name="Text Box 95"/>
          <p:cNvSpPr txBox="1">
            <a:spLocks noChangeArrowheads="1"/>
          </p:cNvSpPr>
          <p:nvPr/>
        </p:nvSpPr>
        <p:spPr bwMode="auto">
          <a:xfrm>
            <a:off x="8509000" y="2540000"/>
            <a:ext cx="1651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Walworth</a:t>
            </a:r>
          </a:p>
          <a:p>
            <a:pPr algn="ctr">
              <a:spcBef>
                <a:spcPct val="50000"/>
              </a:spcBef>
            </a:pPr>
            <a:endParaRPr lang="en-US" altLang="en-US" sz="1500">
              <a:solidFill>
                <a:srgbClr val="000000"/>
              </a:solidFill>
            </a:endParaRPr>
          </a:p>
        </p:txBody>
      </p:sp>
      <p:sp>
        <p:nvSpPr>
          <p:cNvPr id="2135" name="Text Box 96"/>
          <p:cNvSpPr txBox="1">
            <a:spLocks noChangeArrowheads="1"/>
          </p:cNvSpPr>
          <p:nvPr/>
        </p:nvSpPr>
        <p:spPr bwMode="auto">
          <a:xfrm>
            <a:off x="9144000" y="3556000"/>
            <a:ext cx="889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Potter</a:t>
            </a:r>
          </a:p>
        </p:txBody>
      </p:sp>
      <p:sp>
        <p:nvSpPr>
          <p:cNvPr id="2136" name="Text Box 97"/>
          <p:cNvSpPr txBox="1">
            <a:spLocks noChangeArrowheads="1"/>
          </p:cNvSpPr>
          <p:nvPr/>
        </p:nvSpPr>
        <p:spPr bwMode="auto">
          <a:xfrm>
            <a:off x="10287000" y="3556001"/>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Faulk</a:t>
            </a:r>
          </a:p>
        </p:txBody>
      </p:sp>
      <p:sp>
        <p:nvSpPr>
          <p:cNvPr id="2137" name="Text Box 98"/>
          <p:cNvSpPr txBox="1">
            <a:spLocks noChangeArrowheads="1"/>
          </p:cNvSpPr>
          <p:nvPr/>
        </p:nvSpPr>
        <p:spPr bwMode="auto">
          <a:xfrm>
            <a:off x="10541000" y="4953001"/>
            <a:ext cx="1016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Hand</a:t>
            </a:r>
            <a:endParaRPr lang="en-US" altLang="en-US" sz="1500"/>
          </a:p>
        </p:txBody>
      </p:sp>
      <p:sp>
        <p:nvSpPr>
          <p:cNvPr id="2138" name="Text Box 99"/>
          <p:cNvSpPr txBox="1">
            <a:spLocks noChangeArrowheads="1"/>
          </p:cNvSpPr>
          <p:nvPr/>
        </p:nvSpPr>
        <p:spPr bwMode="auto">
          <a:xfrm>
            <a:off x="9779000" y="4699000"/>
            <a:ext cx="1016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Hyde</a:t>
            </a:r>
          </a:p>
          <a:p>
            <a:pPr algn="ctr">
              <a:spcBef>
                <a:spcPct val="50000"/>
              </a:spcBef>
            </a:pPr>
            <a:endParaRPr lang="en-US" altLang="en-US" sz="1500"/>
          </a:p>
        </p:txBody>
      </p:sp>
      <p:sp>
        <p:nvSpPr>
          <p:cNvPr id="2139" name="Text Box 100"/>
          <p:cNvSpPr txBox="1">
            <a:spLocks noChangeArrowheads="1"/>
          </p:cNvSpPr>
          <p:nvPr/>
        </p:nvSpPr>
        <p:spPr bwMode="auto">
          <a:xfrm>
            <a:off x="8636000" y="4622272"/>
            <a:ext cx="1016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Sully</a:t>
            </a:r>
          </a:p>
          <a:p>
            <a:pPr algn="ctr">
              <a:spcBef>
                <a:spcPct val="50000"/>
              </a:spcBef>
            </a:pPr>
            <a:endParaRPr lang="en-US" altLang="en-US" sz="1500"/>
          </a:p>
        </p:txBody>
      </p:sp>
      <p:sp>
        <p:nvSpPr>
          <p:cNvPr id="2140" name="Text Box 101"/>
          <p:cNvSpPr txBox="1">
            <a:spLocks noChangeArrowheads="1"/>
          </p:cNvSpPr>
          <p:nvPr/>
        </p:nvSpPr>
        <p:spPr bwMode="auto">
          <a:xfrm>
            <a:off x="8760355" y="5384273"/>
            <a:ext cx="1397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Hughes</a:t>
            </a:r>
          </a:p>
        </p:txBody>
      </p:sp>
      <p:sp>
        <p:nvSpPr>
          <p:cNvPr id="2141" name="Text Box 102"/>
          <p:cNvSpPr txBox="1">
            <a:spLocks noChangeArrowheads="1"/>
          </p:cNvSpPr>
          <p:nvPr/>
        </p:nvSpPr>
        <p:spPr bwMode="auto">
          <a:xfrm>
            <a:off x="7366000" y="5334000"/>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Stanley</a:t>
            </a:r>
          </a:p>
          <a:p>
            <a:pPr algn="ctr">
              <a:spcBef>
                <a:spcPct val="50000"/>
              </a:spcBef>
            </a:pPr>
            <a:endParaRPr lang="en-US" altLang="en-US" sz="1500"/>
          </a:p>
        </p:txBody>
      </p:sp>
      <p:sp>
        <p:nvSpPr>
          <p:cNvPr id="2142" name="Text Box 103"/>
          <p:cNvSpPr txBox="1">
            <a:spLocks noChangeArrowheads="1"/>
          </p:cNvSpPr>
          <p:nvPr/>
        </p:nvSpPr>
        <p:spPr bwMode="auto">
          <a:xfrm>
            <a:off x="9144000" y="6699250"/>
            <a:ext cx="1016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Lyman </a:t>
            </a:r>
          </a:p>
        </p:txBody>
      </p:sp>
      <p:sp>
        <p:nvSpPr>
          <p:cNvPr id="2143" name="Text Box 104"/>
          <p:cNvSpPr txBox="1">
            <a:spLocks noChangeArrowheads="1"/>
          </p:cNvSpPr>
          <p:nvPr/>
        </p:nvSpPr>
        <p:spPr bwMode="auto">
          <a:xfrm>
            <a:off x="7747000" y="6590772"/>
            <a:ext cx="762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Jones</a:t>
            </a:r>
          </a:p>
        </p:txBody>
      </p:sp>
      <p:sp>
        <p:nvSpPr>
          <p:cNvPr id="2144" name="Text Box 105"/>
          <p:cNvSpPr txBox="1">
            <a:spLocks noChangeArrowheads="1"/>
          </p:cNvSpPr>
          <p:nvPr/>
        </p:nvSpPr>
        <p:spPr bwMode="auto">
          <a:xfrm>
            <a:off x="7620000" y="7733772"/>
            <a:ext cx="1016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Mellette</a:t>
            </a:r>
          </a:p>
          <a:p>
            <a:pPr algn="ctr">
              <a:spcBef>
                <a:spcPct val="50000"/>
              </a:spcBef>
            </a:pPr>
            <a:endParaRPr lang="en-US" altLang="en-US" sz="1500">
              <a:solidFill>
                <a:srgbClr val="000000"/>
              </a:solidFill>
            </a:endParaRPr>
          </a:p>
          <a:p>
            <a:pPr algn="ctr">
              <a:spcBef>
                <a:spcPct val="50000"/>
              </a:spcBef>
            </a:pPr>
            <a:endParaRPr lang="en-US" altLang="en-US" sz="1500"/>
          </a:p>
        </p:txBody>
      </p:sp>
      <p:sp>
        <p:nvSpPr>
          <p:cNvPr id="2145" name="Text Box 106"/>
          <p:cNvSpPr txBox="1">
            <a:spLocks noChangeArrowheads="1"/>
          </p:cNvSpPr>
          <p:nvPr/>
        </p:nvSpPr>
        <p:spPr bwMode="auto">
          <a:xfrm>
            <a:off x="9017000" y="8255001"/>
            <a:ext cx="1143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Tripp</a:t>
            </a:r>
          </a:p>
          <a:p>
            <a:pPr algn="ctr">
              <a:spcBef>
                <a:spcPct val="50000"/>
              </a:spcBef>
            </a:pPr>
            <a:endParaRPr lang="en-US" altLang="en-US" sz="1500">
              <a:solidFill>
                <a:srgbClr val="000000"/>
              </a:solidFill>
            </a:endParaRPr>
          </a:p>
          <a:p>
            <a:pPr algn="ctr">
              <a:spcBef>
                <a:spcPct val="50000"/>
              </a:spcBef>
            </a:pPr>
            <a:endParaRPr lang="en-US" altLang="en-US" sz="1500" b="1"/>
          </a:p>
        </p:txBody>
      </p:sp>
      <p:sp>
        <p:nvSpPr>
          <p:cNvPr id="2146" name="Text Box 107"/>
          <p:cNvSpPr txBox="1">
            <a:spLocks noChangeArrowheads="1"/>
          </p:cNvSpPr>
          <p:nvPr/>
        </p:nvSpPr>
        <p:spPr bwMode="auto">
          <a:xfrm>
            <a:off x="7620000" y="8749772"/>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Todd</a:t>
            </a:r>
          </a:p>
          <a:p>
            <a:pPr algn="ctr">
              <a:spcBef>
                <a:spcPct val="50000"/>
              </a:spcBef>
            </a:pPr>
            <a:endParaRPr lang="en-US" altLang="en-US" sz="1500" dirty="0"/>
          </a:p>
        </p:txBody>
      </p:sp>
      <p:sp>
        <p:nvSpPr>
          <p:cNvPr id="2147" name="Text Box 108"/>
          <p:cNvSpPr txBox="1">
            <a:spLocks noChangeArrowheads="1"/>
          </p:cNvSpPr>
          <p:nvPr/>
        </p:nvSpPr>
        <p:spPr bwMode="auto">
          <a:xfrm>
            <a:off x="12961938" y="5357813"/>
            <a:ext cx="1524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Kingsbury</a:t>
            </a:r>
          </a:p>
          <a:p>
            <a:pPr algn="ctr">
              <a:spcBef>
                <a:spcPct val="50000"/>
              </a:spcBef>
            </a:pPr>
            <a:endParaRPr lang="en-US" altLang="en-US" sz="1500"/>
          </a:p>
        </p:txBody>
      </p:sp>
      <p:sp>
        <p:nvSpPr>
          <p:cNvPr id="2148" name="Text Box 109"/>
          <p:cNvSpPr txBox="1">
            <a:spLocks noChangeArrowheads="1"/>
          </p:cNvSpPr>
          <p:nvPr/>
        </p:nvSpPr>
        <p:spPr bwMode="auto">
          <a:xfrm>
            <a:off x="14351000" y="5368397"/>
            <a:ext cx="1397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Brookings</a:t>
            </a:r>
          </a:p>
          <a:p>
            <a:pPr algn="ctr">
              <a:spcBef>
                <a:spcPct val="50000"/>
              </a:spcBef>
            </a:pPr>
            <a:endParaRPr lang="en-US" altLang="en-US" sz="1500"/>
          </a:p>
        </p:txBody>
      </p:sp>
      <p:sp>
        <p:nvSpPr>
          <p:cNvPr id="2149" name="Text Box 110"/>
          <p:cNvSpPr txBox="1">
            <a:spLocks noChangeArrowheads="1"/>
          </p:cNvSpPr>
          <p:nvPr/>
        </p:nvSpPr>
        <p:spPr bwMode="auto">
          <a:xfrm>
            <a:off x="10160000" y="6350001"/>
            <a:ext cx="1397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Buffalo</a:t>
            </a:r>
          </a:p>
        </p:txBody>
      </p:sp>
      <p:sp>
        <p:nvSpPr>
          <p:cNvPr id="2150" name="Text Box 111"/>
          <p:cNvSpPr txBox="1">
            <a:spLocks noChangeArrowheads="1"/>
          </p:cNvSpPr>
          <p:nvPr/>
        </p:nvSpPr>
        <p:spPr bwMode="auto">
          <a:xfrm>
            <a:off x="10414000" y="7743280"/>
            <a:ext cx="101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2pPr marL="742950" indent="-285750" algn="l">
              <a:spcBef>
                <a:spcPct val="20000"/>
              </a:spcBef>
              <a:defRPr sz="2800">
                <a:solidFill>
                  <a:schemeClr val="tx1"/>
                </a:solidFill>
              </a:defRPr>
            </a:lvl2pPr>
            <a:lvl3pPr marL="1143000" indent="-228600" algn="l">
              <a:spcBef>
                <a:spcPct val="20000"/>
              </a:spcBef>
              <a:defRPr sz="2400">
                <a:solidFill>
                  <a:schemeClr val="tx1"/>
                </a:solidFill>
              </a:defRPr>
            </a:lvl3pPr>
            <a:lvl4pPr marL="1600200" indent="-228600" algn="l">
              <a:spcBef>
                <a:spcPct val="20000"/>
              </a:spcBef>
              <a:defRPr sz="2000">
                <a:solidFill>
                  <a:schemeClr val="tx1"/>
                </a:solidFill>
              </a:defRPr>
            </a:lvl4pPr>
            <a:lvl5pPr marL="2057400" indent="-228600" algn="l">
              <a:spcBef>
                <a:spcPct val="20000"/>
              </a:spcBef>
              <a:defRPr sz="2000">
                <a:solidFill>
                  <a:schemeClr val="tx1"/>
                </a:solidFill>
              </a:defRPr>
            </a:lvl5pPr>
            <a:lvl6pPr marL="2514600" indent="-228600" eaLnBrk="0" fontAlgn="base" hangingPunct="0">
              <a:spcBef>
                <a:spcPct val="20000"/>
              </a:spcBef>
              <a:spcAft>
                <a:spcPct val="0"/>
              </a:spcAft>
              <a:defRPr sz="2000">
                <a:solidFill>
                  <a:schemeClr val="tx1"/>
                </a:solidFill>
              </a:defRPr>
            </a:lvl6pPr>
            <a:lvl7pPr marL="2971800" indent="-228600" eaLnBrk="0" fontAlgn="base" hangingPunct="0">
              <a:spcBef>
                <a:spcPct val="20000"/>
              </a:spcBef>
              <a:spcAft>
                <a:spcPct val="0"/>
              </a:spcAft>
              <a:defRPr sz="2000">
                <a:solidFill>
                  <a:schemeClr val="tx1"/>
                </a:solidFill>
              </a:defRPr>
            </a:lvl7pPr>
            <a:lvl8pPr marL="3429000" indent="-228600" eaLnBrk="0" fontAlgn="base" hangingPunct="0">
              <a:spcBef>
                <a:spcPct val="20000"/>
              </a:spcBef>
              <a:spcAft>
                <a:spcPct val="0"/>
              </a:spcAft>
              <a:defRPr sz="2000">
                <a:solidFill>
                  <a:schemeClr val="tx1"/>
                </a:solidFill>
              </a:defRPr>
            </a:lvl8pPr>
            <a:lvl9pPr marL="3886200" indent="-228600" eaLnBrk="0" fontAlgn="base" hangingPunct="0">
              <a:spcBef>
                <a:spcPct val="20000"/>
              </a:spcBef>
              <a:spcAft>
                <a:spcPct val="0"/>
              </a:spcAft>
              <a:defRPr sz="2000">
                <a:solidFill>
                  <a:schemeClr val="tx1"/>
                </a:solidFill>
              </a:defRPr>
            </a:lvl9pPr>
          </a:lstStyle>
          <a:p>
            <a:r>
              <a:rPr lang="en-US" altLang="en-US" sz="3000"/>
              <a:t>Brule</a:t>
            </a:r>
          </a:p>
        </p:txBody>
      </p:sp>
      <p:sp>
        <p:nvSpPr>
          <p:cNvPr id="2151" name="Text Box 112"/>
          <p:cNvSpPr txBox="1">
            <a:spLocks noChangeArrowheads="1"/>
          </p:cNvSpPr>
          <p:nvPr/>
        </p:nvSpPr>
        <p:spPr bwMode="auto">
          <a:xfrm>
            <a:off x="10160000" y="8636000"/>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Gregory</a:t>
            </a:r>
          </a:p>
          <a:p>
            <a:pPr algn="ctr">
              <a:spcBef>
                <a:spcPct val="50000"/>
              </a:spcBef>
            </a:pPr>
            <a:endParaRPr lang="en-US" altLang="en-US" sz="1500" dirty="0">
              <a:solidFill>
                <a:srgbClr val="000000"/>
              </a:solidFill>
            </a:endParaRPr>
          </a:p>
        </p:txBody>
      </p:sp>
      <p:sp>
        <p:nvSpPr>
          <p:cNvPr id="2152" name="Text Box 113"/>
          <p:cNvSpPr txBox="1">
            <a:spLocks noChangeArrowheads="1"/>
          </p:cNvSpPr>
          <p:nvPr/>
        </p:nvSpPr>
        <p:spPr bwMode="auto">
          <a:xfrm>
            <a:off x="11318875" y="8699501"/>
            <a:ext cx="1270000" cy="1015663"/>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Charles Mix</a:t>
            </a:r>
            <a:r>
              <a:rPr lang="en-US" altLang="en-US" sz="1500" dirty="0"/>
              <a:t>    </a:t>
            </a:r>
          </a:p>
          <a:p>
            <a:pPr algn="ctr">
              <a:spcBef>
                <a:spcPct val="50000"/>
              </a:spcBef>
            </a:pPr>
            <a:endParaRPr lang="en-US" altLang="en-US" sz="1500" b="1" u="sng" dirty="0"/>
          </a:p>
          <a:p>
            <a:pPr algn="ctr">
              <a:spcBef>
                <a:spcPct val="50000"/>
              </a:spcBef>
            </a:pPr>
            <a:endParaRPr lang="en-US" altLang="en-US" sz="1500" dirty="0"/>
          </a:p>
        </p:txBody>
      </p:sp>
      <p:sp>
        <p:nvSpPr>
          <p:cNvPr id="2153" name="Text Box 114"/>
          <p:cNvSpPr txBox="1">
            <a:spLocks noChangeArrowheads="1"/>
          </p:cNvSpPr>
          <p:nvPr/>
        </p:nvSpPr>
        <p:spPr bwMode="auto">
          <a:xfrm>
            <a:off x="11318875" y="6346280"/>
            <a:ext cx="1016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Jerauld </a:t>
            </a:r>
          </a:p>
        </p:txBody>
      </p:sp>
      <p:sp>
        <p:nvSpPr>
          <p:cNvPr id="2154" name="Text Box 115"/>
          <p:cNvSpPr txBox="1">
            <a:spLocks noChangeArrowheads="1"/>
          </p:cNvSpPr>
          <p:nvPr/>
        </p:nvSpPr>
        <p:spPr bwMode="auto">
          <a:xfrm>
            <a:off x="12192000" y="6246813"/>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Sanborn</a:t>
            </a:r>
          </a:p>
          <a:p>
            <a:pPr algn="ctr">
              <a:spcBef>
                <a:spcPct val="50000"/>
              </a:spcBef>
            </a:pPr>
            <a:endParaRPr lang="en-US" altLang="en-US" sz="1500">
              <a:solidFill>
                <a:srgbClr val="000000"/>
              </a:solidFill>
            </a:endParaRPr>
          </a:p>
        </p:txBody>
      </p:sp>
      <p:sp>
        <p:nvSpPr>
          <p:cNvPr id="2155" name="Text Box 116"/>
          <p:cNvSpPr txBox="1">
            <a:spLocks noChangeArrowheads="1"/>
          </p:cNvSpPr>
          <p:nvPr/>
        </p:nvSpPr>
        <p:spPr bwMode="auto">
          <a:xfrm>
            <a:off x="12954000" y="6600281"/>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Miner</a:t>
            </a:r>
          </a:p>
        </p:txBody>
      </p:sp>
      <p:sp>
        <p:nvSpPr>
          <p:cNvPr id="2156" name="Text Box 117"/>
          <p:cNvSpPr txBox="1">
            <a:spLocks noChangeArrowheads="1"/>
          </p:cNvSpPr>
          <p:nvPr/>
        </p:nvSpPr>
        <p:spPr bwMode="auto">
          <a:xfrm>
            <a:off x="13716000" y="6604001"/>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Lake</a:t>
            </a:r>
          </a:p>
        </p:txBody>
      </p:sp>
      <p:sp>
        <p:nvSpPr>
          <p:cNvPr id="2157" name="Text Box 118"/>
          <p:cNvSpPr txBox="1">
            <a:spLocks noChangeArrowheads="1"/>
          </p:cNvSpPr>
          <p:nvPr/>
        </p:nvSpPr>
        <p:spPr bwMode="auto">
          <a:xfrm>
            <a:off x="14605000" y="6600280"/>
            <a:ext cx="1016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Moody</a:t>
            </a:r>
          </a:p>
        </p:txBody>
      </p:sp>
      <p:sp>
        <p:nvSpPr>
          <p:cNvPr id="2158" name="Text Box 119"/>
          <p:cNvSpPr txBox="1">
            <a:spLocks noChangeArrowheads="1"/>
          </p:cNvSpPr>
          <p:nvPr/>
        </p:nvSpPr>
        <p:spPr bwMode="auto">
          <a:xfrm>
            <a:off x="11366500" y="7620000"/>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ts val="0"/>
              </a:spcBef>
            </a:pPr>
            <a:r>
              <a:rPr lang="en-US" altLang="en-US" sz="1500" dirty="0">
                <a:solidFill>
                  <a:srgbClr val="000000"/>
                </a:solidFill>
              </a:rPr>
              <a:t>Aurora</a:t>
            </a:r>
          </a:p>
        </p:txBody>
      </p:sp>
      <p:sp>
        <p:nvSpPr>
          <p:cNvPr id="2159" name="Text Box 120"/>
          <p:cNvSpPr txBox="1">
            <a:spLocks noChangeArrowheads="1"/>
          </p:cNvSpPr>
          <p:nvPr/>
        </p:nvSpPr>
        <p:spPr bwMode="auto">
          <a:xfrm>
            <a:off x="12263438" y="7397751"/>
            <a:ext cx="889000" cy="20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bIns="0">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333" dirty="0">
                <a:solidFill>
                  <a:srgbClr val="000000"/>
                </a:solidFill>
              </a:rPr>
              <a:t>Davison</a:t>
            </a:r>
          </a:p>
        </p:txBody>
      </p:sp>
      <p:sp>
        <p:nvSpPr>
          <p:cNvPr id="2160" name="Text Box 121"/>
          <p:cNvSpPr txBox="1">
            <a:spLocks noChangeArrowheads="1"/>
          </p:cNvSpPr>
          <p:nvPr/>
        </p:nvSpPr>
        <p:spPr bwMode="auto">
          <a:xfrm>
            <a:off x="12513470" y="7522107"/>
            <a:ext cx="1524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Hanson</a:t>
            </a:r>
          </a:p>
          <a:p>
            <a:pPr algn="ctr">
              <a:spcBef>
                <a:spcPct val="50000"/>
              </a:spcBef>
            </a:pPr>
            <a:endParaRPr lang="en-US" altLang="en-US" sz="1500" dirty="0"/>
          </a:p>
        </p:txBody>
      </p:sp>
      <p:sp>
        <p:nvSpPr>
          <p:cNvPr id="2161" name="Text Box 122"/>
          <p:cNvSpPr txBox="1">
            <a:spLocks noChangeArrowheads="1"/>
          </p:cNvSpPr>
          <p:nvPr/>
        </p:nvSpPr>
        <p:spPr bwMode="auto">
          <a:xfrm>
            <a:off x="13462000" y="7366000"/>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McCook</a:t>
            </a:r>
          </a:p>
          <a:p>
            <a:pPr algn="ctr">
              <a:spcBef>
                <a:spcPct val="50000"/>
              </a:spcBef>
            </a:pPr>
            <a:endParaRPr lang="en-US" altLang="en-US" sz="1500">
              <a:solidFill>
                <a:srgbClr val="000000"/>
              </a:solidFill>
            </a:endParaRPr>
          </a:p>
        </p:txBody>
      </p:sp>
      <p:sp>
        <p:nvSpPr>
          <p:cNvPr id="2162" name="Text Box 123"/>
          <p:cNvSpPr txBox="1">
            <a:spLocks noChangeArrowheads="1"/>
          </p:cNvSpPr>
          <p:nvPr/>
        </p:nvSpPr>
        <p:spPr bwMode="auto">
          <a:xfrm>
            <a:off x="14224000" y="7493001"/>
            <a:ext cx="1651000" cy="577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b="1" u="sng" dirty="0">
                <a:solidFill>
                  <a:schemeClr val="bg1"/>
                </a:solidFill>
              </a:rPr>
              <a:t>Minnehaha</a:t>
            </a:r>
            <a:r>
              <a:rPr lang="en-US" altLang="en-US" sz="1500" b="1" dirty="0">
                <a:solidFill>
                  <a:schemeClr val="bg1"/>
                </a:solidFill>
              </a:rPr>
              <a:t>**</a:t>
            </a:r>
            <a:r>
              <a:rPr lang="en-US" altLang="en-US" sz="1500" dirty="0">
                <a:solidFill>
                  <a:schemeClr val="bg1"/>
                </a:solidFill>
              </a:rPr>
              <a:t>  </a:t>
            </a:r>
          </a:p>
          <a:p>
            <a:pPr algn="ctr">
              <a:spcBef>
                <a:spcPct val="50000"/>
              </a:spcBef>
            </a:pPr>
            <a:endParaRPr lang="en-US" altLang="en-US" sz="1500" dirty="0">
              <a:solidFill>
                <a:schemeClr val="bg1"/>
              </a:solidFill>
            </a:endParaRPr>
          </a:p>
        </p:txBody>
      </p:sp>
      <p:sp>
        <p:nvSpPr>
          <p:cNvPr id="2163" name="Text Box 124"/>
          <p:cNvSpPr txBox="1">
            <a:spLocks noChangeArrowheads="1"/>
          </p:cNvSpPr>
          <p:nvPr/>
        </p:nvSpPr>
        <p:spPr bwMode="auto">
          <a:xfrm>
            <a:off x="11572875" y="8061855"/>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Douglas</a:t>
            </a:r>
          </a:p>
          <a:p>
            <a:pPr algn="ctr">
              <a:spcBef>
                <a:spcPct val="50000"/>
              </a:spcBef>
            </a:pPr>
            <a:endParaRPr lang="en-US" altLang="en-US" sz="1500" dirty="0">
              <a:solidFill>
                <a:srgbClr val="000000"/>
              </a:solidFill>
            </a:endParaRPr>
          </a:p>
        </p:txBody>
      </p:sp>
      <p:sp>
        <p:nvSpPr>
          <p:cNvPr id="2164" name="Text Box 125"/>
          <p:cNvSpPr txBox="1">
            <a:spLocks noChangeArrowheads="1"/>
          </p:cNvSpPr>
          <p:nvPr/>
        </p:nvSpPr>
        <p:spPr bwMode="auto">
          <a:xfrm>
            <a:off x="12573000" y="8128000"/>
            <a:ext cx="1397000" cy="669414"/>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Hutchinson</a:t>
            </a:r>
          </a:p>
          <a:p>
            <a:pPr algn="ctr">
              <a:spcBef>
                <a:spcPct val="50000"/>
              </a:spcBef>
            </a:pPr>
            <a:endParaRPr lang="en-US" altLang="en-US" sz="1500" dirty="0">
              <a:solidFill>
                <a:srgbClr val="000000"/>
              </a:solidFill>
            </a:endParaRPr>
          </a:p>
        </p:txBody>
      </p:sp>
      <p:sp>
        <p:nvSpPr>
          <p:cNvPr id="2165" name="Text Box 126"/>
          <p:cNvSpPr txBox="1">
            <a:spLocks noChangeArrowheads="1"/>
          </p:cNvSpPr>
          <p:nvPr/>
        </p:nvSpPr>
        <p:spPr bwMode="auto">
          <a:xfrm>
            <a:off x="13843000" y="8128000"/>
            <a:ext cx="1143000" cy="669414"/>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Turner</a:t>
            </a:r>
          </a:p>
          <a:p>
            <a:pPr algn="ctr">
              <a:spcBef>
                <a:spcPct val="50000"/>
              </a:spcBef>
            </a:pPr>
            <a:endParaRPr lang="en-US" altLang="en-US" sz="1500" dirty="0">
              <a:solidFill>
                <a:srgbClr val="000000"/>
              </a:solidFill>
            </a:endParaRPr>
          </a:p>
        </p:txBody>
      </p:sp>
      <p:sp>
        <p:nvSpPr>
          <p:cNvPr id="2166" name="Text Box 127"/>
          <p:cNvSpPr txBox="1">
            <a:spLocks noChangeArrowheads="1"/>
          </p:cNvSpPr>
          <p:nvPr/>
        </p:nvSpPr>
        <p:spPr bwMode="auto">
          <a:xfrm>
            <a:off x="14605000" y="8239125"/>
            <a:ext cx="1016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Lincoln</a:t>
            </a:r>
          </a:p>
          <a:p>
            <a:pPr algn="ctr">
              <a:spcBef>
                <a:spcPct val="50000"/>
              </a:spcBef>
            </a:pPr>
            <a:endParaRPr lang="en-US" altLang="en-US" sz="1500">
              <a:solidFill>
                <a:srgbClr val="000000"/>
              </a:solidFill>
            </a:endParaRPr>
          </a:p>
        </p:txBody>
      </p:sp>
      <p:sp>
        <p:nvSpPr>
          <p:cNvPr id="2167" name="Text Box 128"/>
          <p:cNvSpPr txBox="1">
            <a:spLocks noChangeArrowheads="1"/>
          </p:cNvSpPr>
          <p:nvPr/>
        </p:nvSpPr>
        <p:spPr bwMode="auto">
          <a:xfrm>
            <a:off x="12446000" y="9144001"/>
            <a:ext cx="1397000" cy="760657"/>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Bon </a:t>
            </a:r>
            <a:endParaRPr lang="en-US" altLang="en-US" sz="1500" dirty="0"/>
          </a:p>
          <a:p>
            <a:pPr algn="ctr">
              <a:lnSpc>
                <a:spcPct val="40000"/>
              </a:lnSpc>
              <a:spcBef>
                <a:spcPct val="50000"/>
              </a:spcBef>
            </a:pPr>
            <a:r>
              <a:rPr lang="en-US" altLang="en-US" sz="1500" dirty="0">
                <a:solidFill>
                  <a:srgbClr val="000000"/>
                </a:solidFill>
              </a:rPr>
              <a:t>Homme</a:t>
            </a:r>
          </a:p>
          <a:p>
            <a:pPr algn="ctr">
              <a:lnSpc>
                <a:spcPct val="40000"/>
              </a:lnSpc>
              <a:spcBef>
                <a:spcPct val="50000"/>
              </a:spcBef>
            </a:pPr>
            <a:endParaRPr lang="en-US" altLang="en-US" sz="1500" dirty="0">
              <a:solidFill>
                <a:srgbClr val="000000"/>
              </a:solidFill>
            </a:endParaRPr>
          </a:p>
        </p:txBody>
      </p:sp>
      <p:sp>
        <p:nvSpPr>
          <p:cNvPr id="2168" name="Text Box 129"/>
          <p:cNvSpPr txBox="1">
            <a:spLocks noChangeArrowheads="1"/>
          </p:cNvSpPr>
          <p:nvPr/>
        </p:nvSpPr>
        <p:spPr bwMode="auto">
          <a:xfrm>
            <a:off x="13335000" y="9144000"/>
            <a:ext cx="1143000" cy="669414"/>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dirty="0">
                <a:solidFill>
                  <a:srgbClr val="000000"/>
                </a:solidFill>
              </a:rPr>
              <a:t>Yankton</a:t>
            </a:r>
          </a:p>
          <a:p>
            <a:pPr algn="ctr">
              <a:spcBef>
                <a:spcPct val="50000"/>
              </a:spcBef>
            </a:pPr>
            <a:endParaRPr lang="en-US" altLang="en-US" sz="1500" dirty="0">
              <a:solidFill>
                <a:srgbClr val="000000"/>
              </a:solidFill>
            </a:endParaRPr>
          </a:p>
        </p:txBody>
      </p:sp>
      <p:sp>
        <p:nvSpPr>
          <p:cNvPr id="2169" name="Text Box 130"/>
          <p:cNvSpPr txBox="1">
            <a:spLocks noChangeArrowheads="1"/>
          </p:cNvSpPr>
          <p:nvPr/>
        </p:nvSpPr>
        <p:spPr bwMode="auto">
          <a:xfrm>
            <a:off x="14097000" y="9413875"/>
            <a:ext cx="1016000" cy="669414"/>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Clay</a:t>
            </a:r>
          </a:p>
          <a:p>
            <a:pPr algn="ctr">
              <a:spcBef>
                <a:spcPct val="50000"/>
              </a:spcBef>
            </a:pPr>
            <a:endParaRPr lang="en-US" altLang="en-US" sz="1500">
              <a:solidFill>
                <a:srgbClr val="000000"/>
              </a:solidFill>
            </a:endParaRPr>
          </a:p>
        </p:txBody>
      </p:sp>
      <p:sp>
        <p:nvSpPr>
          <p:cNvPr id="2170" name="Text Box 132"/>
          <p:cNvSpPr txBox="1">
            <a:spLocks noChangeArrowheads="1"/>
          </p:cNvSpPr>
          <p:nvPr/>
        </p:nvSpPr>
        <p:spPr bwMode="auto">
          <a:xfrm>
            <a:off x="14605000" y="9271000"/>
            <a:ext cx="1270000" cy="669414"/>
          </a:xfrm>
          <a:prstGeom prst="rect">
            <a:avLst/>
          </a:prstGeom>
          <a:noFill/>
          <a:ln>
            <a:noFill/>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Union</a:t>
            </a:r>
          </a:p>
          <a:p>
            <a:pPr algn="ctr">
              <a:spcBef>
                <a:spcPct val="50000"/>
              </a:spcBef>
            </a:pPr>
            <a:endParaRPr lang="en-US" altLang="en-US" sz="1500">
              <a:solidFill>
                <a:srgbClr val="000000"/>
              </a:solidFill>
            </a:endParaRPr>
          </a:p>
        </p:txBody>
      </p:sp>
      <p:sp>
        <p:nvSpPr>
          <p:cNvPr id="2171" name="Text Box 133"/>
          <p:cNvSpPr txBox="1">
            <a:spLocks noChangeArrowheads="1"/>
          </p:cNvSpPr>
          <p:nvPr/>
        </p:nvSpPr>
        <p:spPr bwMode="auto">
          <a:xfrm>
            <a:off x="5820833" y="8670397"/>
            <a:ext cx="1143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ts val="0"/>
              </a:spcBef>
            </a:pPr>
            <a:r>
              <a:rPr lang="en-US" altLang="en-US" sz="1500">
                <a:solidFill>
                  <a:srgbClr val="000000"/>
                </a:solidFill>
              </a:rPr>
              <a:t>Bennett</a:t>
            </a:r>
          </a:p>
        </p:txBody>
      </p:sp>
      <p:sp>
        <p:nvSpPr>
          <p:cNvPr id="2172" name="Text Box 134"/>
          <p:cNvSpPr txBox="1">
            <a:spLocks noChangeArrowheads="1"/>
          </p:cNvSpPr>
          <p:nvPr/>
        </p:nvSpPr>
        <p:spPr bwMode="auto">
          <a:xfrm>
            <a:off x="5969000" y="7606772"/>
            <a:ext cx="1016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Jackson  </a:t>
            </a:r>
          </a:p>
          <a:p>
            <a:pPr algn="ctr">
              <a:spcBef>
                <a:spcPct val="50000"/>
              </a:spcBef>
            </a:pPr>
            <a:endParaRPr lang="en-US" altLang="en-US" sz="1500"/>
          </a:p>
        </p:txBody>
      </p:sp>
      <p:sp>
        <p:nvSpPr>
          <p:cNvPr id="2173" name="Text Box 136"/>
          <p:cNvSpPr txBox="1">
            <a:spLocks noChangeArrowheads="1"/>
          </p:cNvSpPr>
          <p:nvPr/>
        </p:nvSpPr>
        <p:spPr bwMode="auto">
          <a:xfrm>
            <a:off x="4381500" y="8728606"/>
            <a:ext cx="1143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Oglala Lakota</a:t>
            </a:r>
            <a:endParaRPr lang="en-US" altLang="en-US" sz="1500"/>
          </a:p>
        </p:txBody>
      </p:sp>
      <p:sp>
        <p:nvSpPr>
          <p:cNvPr id="2174" name="Text Box 137"/>
          <p:cNvSpPr txBox="1">
            <a:spLocks noChangeArrowheads="1"/>
          </p:cNvSpPr>
          <p:nvPr/>
        </p:nvSpPr>
        <p:spPr bwMode="auto">
          <a:xfrm>
            <a:off x="2595563" y="7416272"/>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Custer</a:t>
            </a:r>
          </a:p>
          <a:p>
            <a:pPr algn="ctr">
              <a:spcBef>
                <a:spcPct val="50000"/>
              </a:spcBef>
            </a:pPr>
            <a:endParaRPr lang="en-US" altLang="en-US" sz="1500"/>
          </a:p>
        </p:txBody>
      </p:sp>
      <p:sp>
        <p:nvSpPr>
          <p:cNvPr id="2175" name="Text Box 138"/>
          <p:cNvSpPr txBox="1">
            <a:spLocks noChangeArrowheads="1"/>
          </p:cNvSpPr>
          <p:nvPr/>
        </p:nvSpPr>
        <p:spPr bwMode="auto">
          <a:xfrm>
            <a:off x="2540000" y="8749772"/>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Fall River</a:t>
            </a:r>
          </a:p>
          <a:p>
            <a:pPr algn="ctr">
              <a:spcBef>
                <a:spcPct val="50000"/>
              </a:spcBef>
            </a:pPr>
            <a:endParaRPr lang="en-US" altLang="en-US" sz="1500"/>
          </a:p>
        </p:txBody>
      </p:sp>
      <p:sp>
        <p:nvSpPr>
          <p:cNvPr id="2176" name="Text Box 139"/>
          <p:cNvSpPr txBox="1">
            <a:spLocks noChangeArrowheads="1"/>
          </p:cNvSpPr>
          <p:nvPr/>
        </p:nvSpPr>
        <p:spPr bwMode="auto">
          <a:xfrm>
            <a:off x="2412999" y="6447898"/>
            <a:ext cx="3381375" cy="323165"/>
          </a:xfrm>
          <a:prstGeom prst="rect">
            <a:avLst/>
          </a:prstGeom>
          <a:noFill/>
          <a:ln>
            <a:noFill/>
          </a:ln>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b="1" u="sng" dirty="0">
                <a:solidFill>
                  <a:schemeClr val="bg1"/>
                </a:solidFill>
              </a:rPr>
              <a:t>Pennington</a:t>
            </a:r>
            <a:r>
              <a:rPr lang="en-US" altLang="en-US" sz="1500" dirty="0">
                <a:solidFill>
                  <a:schemeClr val="bg1"/>
                </a:solidFill>
              </a:rPr>
              <a:t>*</a:t>
            </a:r>
            <a:endParaRPr lang="en-US" altLang="en-US" sz="1500" b="1" dirty="0">
              <a:solidFill>
                <a:schemeClr val="bg1"/>
              </a:solidFill>
            </a:endParaRPr>
          </a:p>
        </p:txBody>
      </p:sp>
      <p:sp>
        <p:nvSpPr>
          <p:cNvPr id="2177" name="Text Box 140"/>
          <p:cNvSpPr txBox="1">
            <a:spLocks noChangeArrowheads="1"/>
          </p:cNvSpPr>
          <p:nvPr/>
        </p:nvSpPr>
        <p:spPr bwMode="auto">
          <a:xfrm>
            <a:off x="3429000" y="5574772"/>
            <a:ext cx="1651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Meade</a:t>
            </a:r>
          </a:p>
          <a:p>
            <a:pPr algn="ctr">
              <a:spcBef>
                <a:spcPct val="50000"/>
              </a:spcBef>
            </a:pPr>
            <a:endParaRPr lang="en-US" altLang="en-US" sz="1500"/>
          </a:p>
        </p:txBody>
      </p:sp>
      <p:sp>
        <p:nvSpPr>
          <p:cNvPr id="2178" name="Text Box 141"/>
          <p:cNvSpPr txBox="1">
            <a:spLocks noChangeArrowheads="1"/>
          </p:cNvSpPr>
          <p:nvPr/>
        </p:nvSpPr>
        <p:spPr bwMode="auto">
          <a:xfrm>
            <a:off x="1778000" y="5588000"/>
            <a:ext cx="1778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Lawrence</a:t>
            </a:r>
          </a:p>
          <a:p>
            <a:pPr algn="ctr">
              <a:spcBef>
                <a:spcPct val="50000"/>
              </a:spcBef>
            </a:pPr>
            <a:endParaRPr lang="en-US" altLang="en-US" sz="1500"/>
          </a:p>
        </p:txBody>
      </p:sp>
      <p:sp>
        <p:nvSpPr>
          <p:cNvPr id="2179" name="Text Box 142"/>
          <p:cNvSpPr txBox="1">
            <a:spLocks noChangeArrowheads="1"/>
          </p:cNvSpPr>
          <p:nvPr/>
        </p:nvSpPr>
        <p:spPr bwMode="auto">
          <a:xfrm>
            <a:off x="2540000" y="4050772"/>
            <a:ext cx="1270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Butte </a:t>
            </a:r>
          </a:p>
          <a:p>
            <a:pPr algn="ctr">
              <a:spcBef>
                <a:spcPct val="50000"/>
              </a:spcBef>
            </a:pPr>
            <a:endParaRPr lang="en-US" altLang="en-US" sz="1500"/>
          </a:p>
        </p:txBody>
      </p:sp>
      <p:sp>
        <p:nvSpPr>
          <p:cNvPr id="2180" name="Text Box 143"/>
          <p:cNvSpPr txBox="1">
            <a:spLocks noChangeArrowheads="1"/>
          </p:cNvSpPr>
          <p:nvPr/>
        </p:nvSpPr>
        <p:spPr bwMode="auto">
          <a:xfrm>
            <a:off x="4381500" y="2637897"/>
            <a:ext cx="1016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Perkins </a:t>
            </a:r>
          </a:p>
          <a:p>
            <a:pPr algn="ctr">
              <a:spcBef>
                <a:spcPct val="50000"/>
              </a:spcBef>
            </a:pPr>
            <a:endParaRPr lang="en-US" altLang="en-US" sz="1500"/>
          </a:p>
        </p:txBody>
      </p:sp>
      <p:sp>
        <p:nvSpPr>
          <p:cNvPr id="2181" name="Text Box 144"/>
          <p:cNvSpPr txBox="1">
            <a:spLocks noChangeArrowheads="1"/>
          </p:cNvSpPr>
          <p:nvPr/>
        </p:nvSpPr>
        <p:spPr bwMode="auto">
          <a:xfrm>
            <a:off x="2667000" y="2272772"/>
            <a:ext cx="12700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Harding</a:t>
            </a:r>
          </a:p>
        </p:txBody>
      </p:sp>
      <p:sp>
        <p:nvSpPr>
          <p:cNvPr id="2182" name="Text Box 145"/>
          <p:cNvSpPr txBox="1">
            <a:spLocks noChangeArrowheads="1"/>
          </p:cNvSpPr>
          <p:nvPr/>
        </p:nvSpPr>
        <p:spPr bwMode="auto">
          <a:xfrm>
            <a:off x="1270000" y="9683751"/>
            <a:ext cx="4826000" cy="1361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endParaRPr lang="en-US" altLang="en-US" sz="1500">
              <a:solidFill>
                <a:srgbClr val="000000"/>
              </a:solidFill>
            </a:endParaRPr>
          </a:p>
          <a:p>
            <a:pPr algn="ctr">
              <a:spcBef>
                <a:spcPct val="50000"/>
              </a:spcBef>
            </a:pPr>
            <a:endParaRPr lang="en-US" altLang="en-US" sz="1500">
              <a:solidFill>
                <a:srgbClr val="000000"/>
              </a:solidFill>
            </a:endParaRPr>
          </a:p>
          <a:p>
            <a:pPr algn="ctr">
              <a:spcBef>
                <a:spcPct val="50000"/>
              </a:spcBef>
            </a:pPr>
            <a:endParaRPr lang="en-US" altLang="en-US" sz="1500">
              <a:solidFill>
                <a:srgbClr val="000000"/>
              </a:solidFill>
            </a:endParaRPr>
          </a:p>
          <a:p>
            <a:pPr algn="ctr">
              <a:spcBef>
                <a:spcPct val="50000"/>
              </a:spcBef>
            </a:pPr>
            <a:endParaRPr lang="en-US" altLang="en-US" sz="1500">
              <a:solidFill>
                <a:srgbClr val="000000"/>
              </a:solidFill>
            </a:endParaRPr>
          </a:p>
        </p:txBody>
      </p:sp>
      <p:sp>
        <p:nvSpPr>
          <p:cNvPr id="2183" name="Text Box 80"/>
          <p:cNvSpPr txBox="1">
            <a:spLocks noChangeArrowheads="1"/>
          </p:cNvSpPr>
          <p:nvPr/>
        </p:nvSpPr>
        <p:spPr bwMode="auto">
          <a:xfrm>
            <a:off x="11763375" y="1905000"/>
            <a:ext cx="114300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b="1" u="sng">
                <a:solidFill>
                  <a:srgbClr val="000000"/>
                </a:solidFill>
              </a:rPr>
              <a:t>Brown</a:t>
            </a:r>
          </a:p>
          <a:p>
            <a:pPr algn="ctr">
              <a:spcBef>
                <a:spcPct val="50000"/>
              </a:spcBef>
            </a:pPr>
            <a:endParaRPr lang="en-US" altLang="en-US" sz="1500"/>
          </a:p>
        </p:txBody>
      </p:sp>
      <p:sp>
        <p:nvSpPr>
          <p:cNvPr id="2184" name="Rectangle 161"/>
          <p:cNvSpPr>
            <a:spLocks noChangeArrowheads="1"/>
          </p:cNvSpPr>
          <p:nvPr/>
        </p:nvSpPr>
        <p:spPr bwMode="auto">
          <a:xfrm>
            <a:off x="5969000" y="5715000"/>
            <a:ext cx="1397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rnd">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0"/>
              </a:spcBef>
            </a:pPr>
            <a:r>
              <a:rPr lang="en-US" altLang="en-US" sz="1500">
                <a:solidFill>
                  <a:srgbClr val="000000"/>
                </a:solidFill>
              </a:rPr>
              <a:t>Haakon</a:t>
            </a:r>
          </a:p>
          <a:p>
            <a:pPr algn="ctr">
              <a:spcBef>
                <a:spcPct val="0"/>
              </a:spcBef>
            </a:pPr>
            <a:endParaRPr lang="en-US" altLang="en-US" sz="1500">
              <a:solidFill>
                <a:srgbClr val="000000"/>
              </a:solidFill>
            </a:endParaRPr>
          </a:p>
        </p:txBody>
      </p:sp>
      <p:sp>
        <p:nvSpPr>
          <p:cNvPr id="2185" name="Text Box 169"/>
          <p:cNvSpPr txBox="1">
            <a:spLocks noChangeArrowheads="1"/>
          </p:cNvSpPr>
          <p:nvPr/>
        </p:nvSpPr>
        <p:spPr bwMode="auto">
          <a:xfrm>
            <a:off x="4262439" y="4278314"/>
            <a:ext cx="1505478" cy="900246"/>
          </a:xfrm>
          <a:prstGeom prst="rect">
            <a:avLst/>
          </a:prstGeom>
          <a:solidFill>
            <a:schemeClr val="bg1"/>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Kimberly Smith* </a:t>
            </a:r>
          </a:p>
          <a:p>
            <a:pPr algn="ctr">
              <a:spcBef>
                <a:spcPct val="50000"/>
              </a:spcBef>
            </a:pPr>
            <a:r>
              <a:rPr lang="en-US" altLang="en-US" sz="1500">
                <a:solidFill>
                  <a:srgbClr val="000000"/>
                </a:solidFill>
              </a:rPr>
              <a:t>605-642-6901  </a:t>
            </a:r>
          </a:p>
        </p:txBody>
      </p:sp>
      <p:sp>
        <p:nvSpPr>
          <p:cNvPr id="2187" name="Text Box 172"/>
          <p:cNvSpPr txBox="1">
            <a:spLocks noChangeArrowheads="1"/>
          </p:cNvSpPr>
          <p:nvPr/>
        </p:nvSpPr>
        <p:spPr bwMode="auto">
          <a:xfrm>
            <a:off x="13615458" y="5675314"/>
            <a:ext cx="1778000" cy="900246"/>
          </a:xfrm>
          <a:prstGeom prst="rect">
            <a:avLst/>
          </a:prstGeom>
          <a:solidFill>
            <a:schemeClr val="bg1"/>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Adam Krumwiede**</a:t>
            </a:r>
          </a:p>
          <a:p>
            <a:pPr algn="ctr">
              <a:spcBef>
                <a:spcPct val="50000"/>
              </a:spcBef>
            </a:pPr>
            <a:r>
              <a:rPr lang="en-US" altLang="en-US" sz="1500">
                <a:solidFill>
                  <a:srgbClr val="000000"/>
                </a:solidFill>
              </a:rPr>
              <a:t>605-367-5330</a:t>
            </a:r>
          </a:p>
        </p:txBody>
      </p:sp>
      <p:sp>
        <p:nvSpPr>
          <p:cNvPr id="2188" name="Text Box 173"/>
          <p:cNvSpPr txBox="1">
            <a:spLocks noChangeArrowheads="1"/>
          </p:cNvSpPr>
          <p:nvPr/>
        </p:nvSpPr>
        <p:spPr bwMode="auto">
          <a:xfrm>
            <a:off x="12948710" y="8442136"/>
            <a:ext cx="1587500" cy="669414"/>
          </a:xfrm>
          <a:prstGeom prst="rect">
            <a:avLst/>
          </a:prstGeom>
          <a:solidFill>
            <a:schemeClr val="bg1"/>
          </a:solidFill>
          <a:ln w="25400" cap="rnd">
            <a:solidFill>
              <a:srgbClr val="000000"/>
            </a:solidFill>
            <a:miter lim="800000"/>
            <a:headEnd/>
            <a:tailEnd/>
          </a:ln>
          <a:effec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Rob Jonas**</a:t>
            </a:r>
          </a:p>
          <a:p>
            <a:pPr algn="ctr">
              <a:spcBef>
                <a:spcPct val="50000"/>
              </a:spcBef>
            </a:pPr>
            <a:r>
              <a:rPr lang="en-US" altLang="en-US" sz="1500">
                <a:solidFill>
                  <a:srgbClr val="000000"/>
                </a:solidFill>
              </a:rPr>
              <a:t>605-367-5330</a:t>
            </a:r>
          </a:p>
        </p:txBody>
      </p:sp>
      <p:sp>
        <p:nvSpPr>
          <p:cNvPr id="2189" name="Text Box 174"/>
          <p:cNvSpPr txBox="1">
            <a:spLocks noChangeArrowheads="1"/>
          </p:cNvSpPr>
          <p:nvPr/>
        </p:nvSpPr>
        <p:spPr bwMode="auto">
          <a:xfrm>
            <a:off x="2270125" y="9687322"/>
            <a:ext cx="5918730" cy="1169551"/>
          </a:xfrm>
          <a:prstGeom prst="rect">
            <a:avLst/>
          </a:prstGeom>
          <a:solidFill>
            <a:srgbClr val="6600CC"/>
          </a:solidFill>
          <a:ln w="25400" cap="rnd">
            <a:solidFill>
              <a:srgbClr val="000000"/>
            </a:solidFill>
            <a:miter lim="800000"/>
            <a:headEnd/>
            <a:tailEnd/>
          </a:ln>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spcBef>
                <a:spcPct val="50000"/>
              </a:spcBef>
            </a:pPr>
            <a:r>
              <a:rPr lang="en-US" altLang="en-US" sz="2000" dirty="0">
                <a:solidFill>
                  <a:schemeClr val="bg1"/>
                </a:solidFill>
              </a:rPr>
              <a:t>Minnehaha** and Pennington* counties served by VR Counselors as designated.</a:t>
            </a:r>
          </a:p>
          <a:p>
            <a:pPr>
              <a:spcBef>
                <a:spcPct val="50000"/>
              </a:spcBef>
            </a:pPr>
            <a:r>
              <a:rPr lang="en-US" altLang="en-US" sz="2000" b="1" dirty="0">
                <a:solidFill>
                  <a:schemeClr val="bg1"/>
                </a:solidFill>
              </a:rPr>
              <a:t>For more information contact: (605) 773-4644</a:t>
            </a:r>
          </a:p>
        </p:txBody>
      </p:sp>
      <p:sp>
        <p:nvSpPr>
          <p:cNvPr id="2191" name="Text Box 176"/>
          <p:cNvSpPr txBox="1">
            <a:spLocks noChangeArrowheads="1"/>
          </p:cNvSpPr>
          <p:nvPr/>
        </p:nvSpPr>
        <p:spPr bwMode="auto">
          <a:xfrm>
            <a:off x="4196294" y="7799235"/>
            <a:ext cx="1391708" cy="900246"/>
          </a:xfrm>
          <a:prstGeom prst="rect">
            <a:avLst/>
          </a:prstGeom>
          <a:solidFill>
            <a:schemeClr val="bg1"/>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Matthew Markve*</a:t>
            </a:r>
          </a:p>
          <a:p>
            <a:pPr algn="ctr">
              <a:spcBef>
                <a:spcPct val="50000"/>
              </a:spcBef>
            </a:pPr>
            <a:r>
              <a:rPr lang="en-US" altLang="en-US" sz="1500">
                <a:solidFill>
                  <a:srgbClr val="000000"/>
                </a:solidFill>
              </a:rPr>
              <a:t>605-394-2261</a:t>
            </a:r>
          </a:p>
        </p:txBody>
      </p:sp>
      <p:sp>
        <p:nvSpPr>
          <p:cNvPr id="2192" name="TextBox 1"/>
          <p:cNvSpPr txBox="1">
            <a:spLocks noChangeArrowheads="1"/>
          </p:cNvSpPr>
          <p:nvPr/>
        </p:nvSpPr>
        <p:spPr bwMode="auto">
          <a:xfrm>
            <a:off x="13848293" y="4656667"/>
            <a:ext cx="8837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Hamlin </a:t>
            </a:r>
          </a:p>
        </p:txBody>
      </p:sp>
      <p:sp>
        <p:nvSpPr>
          <p:cNvPr id="2193" name="Text Box 171"/>
          <p:cNvSpPr txBox="1">
            <a:spLocks noChangeArrowheads="1"/>
          </p:cNvSpPr>
          <p:nvPr/>
        </p:nvSpPr>
        <p:spPr bwMode="auto">
          <a:xfrm>
            <a:off x="11255377" y="2553231"/>
            <a:ext cx="1444623" cy="669414"/>
          </a:xfrm>
          <a:prstGeom prst="rect">
            <a:avLst/>
          </a:prstGeom>
          <a:solidFill>
            <a:schemeClr val="bg1"/>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Mike Webb</a:t>
            </a:r>
          </a:p>
          <a:p>
            <a:pPr algn="ctr">
              <a:spcBef>
                <a:spcPct val="50000"/>
              </a:spcBef>
            </a:pPr>
            <a:r>
              <a:rPr lang="en-US" altLang="en-US" sz="1500">
                <a:solidFill>
                  <a:srgbClr val="000000"/>
                </a:solidFill>
              </a:rPr>
              <a:t>605-626-2395 </a:t>
            </a:r>
          </a:p>
        </p:txBody>
      </p:sp>
      <p:sp>
        <p:nvSpPr>
          <p:cNvPr id="146" name="Text Box 170">
            <a:extLst>
              <a:ext uri="{FF2B5EF4-FFF2-40B4-BE49-F238E27FC236}">
                <a16:creationId xmlns:a16="http://schemas.microsoft.com/office/drawing/2014/main" id="{B9B95A27-CD7B-4DB1-B980-9EBBBEB2B227}"/>
              </a:ext>
            </a:extLst>
          </p:cNvPr>
          <p:cNvSpPr txBox="1">
            <a:spLocks noChangeArrowheads="1"/>
          </p:cNvSpPr>
          <p:nvPr/>
        </p:nvSpPr>
        <p:spPr bwMode="auto">
          <a:xfrm>
            <a:off x="10718661" y="6741584"/>
            <a:ext cx="1419672" cy="900246"/>
          </a:xfrm>
          <a:prstGeom prst="rect">
            <a:avLst/>
          </a:prstGeom>
          <a:solidFill>
            <a:schemeClr val="bg1"/>
          </a:solidFill>
          <a:ln w="25400" cap="rnd">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a:spcBef>
                <a:spcPct val="50000"/>
              </a:spcBef>
            </a:pPr>
            <a:r>
              <a:rPr lang="en-US" altLang="en-US" sz="1500">
                <a:solidFill>
                  <a:srgbClr val="000000"/>
                </a:solidFill>
              </a:rPr>
              <a:t>JoLynn Pichinte**</a:t>
            </a:r>
          </a:p>
          <a:p>
            <a:pPr algn="ctr">
              <a:spcBef>
                <a:spcPct val="50000"/>
              </a:spcBef>
            </a:pPr>
            <a:r>
              <a:rPr lang="en-US" altLang="en-US" sz="1500">
                <a:solidFill>
                  <a:srgbClr val="000000"/>
                </a:solidFill>
              </a:rPr>
              <a:t>605-367-5330 </a:t>
            </a:r>
          </a:p>
        </p:txBody>
      </p:sp>
      <p:sp>
        <p:nvSpPr>
          <p:cNvPr id="4" name="Rectangle 68">
            <a:extLst>
              <a:ext uri="{FF2B5EF4-FFF2-40B4-BE49-F238E27FC236}">
                <a16:creationId xmlns:a16="http://schemas.microsoft.com/office/drawing/2014/main" id="{1801396C-20D2-A97D-436A-A732AE06D363}"/>
              </a:ext>
            </a:extLst>
          </p:cNvPr>
          <p:cNvSpPr>
            <a:spLocks noChangeArrowheads="1"/>
          </p:cNvSpPr>
          <p:nvPr/>
        </p:nvSpPr>
        <p:spPr bwMode="auto">
          <a:xfrm>
            <a:off x="2964656" y="113771"/>
            <a:ext cx="12821708" cy="1175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50813" tIns="74083" rIns="150813" bIns="74083">
            <a:spAutoFit/>
          </a:bodyPr>
          <a:lstStyle>
            <a:lvl1pPr algn="l">
              <a:spcBef>
                <a:spcPct val="20000"/>
              </a:spcBef>
              <a:defRPr sz="3200">
                <a:solidFill>
                  <a:schemeClr val="tx1"/>
                </a:solidFill>
                <a:latin typeface="Times New Roman" pitchFamily="18" charset="0"/>
              </a:defRPr>
            </a:lvl1pPr>
            <a:lvl2pPr marL="742950" indent="-285750" algn="l">
              <a:spcBef>
                <a:spcPct val="20000"/>
              </a:spcBef>
              <a:defRPr sz="2800">
                <a:solidFill>
                  <a:schemeClr val="tx1"/>
                </a:solidFill>
                <a:latin typeface="Times New Roman" pitchFamily="18" charset="0"/>
              </a:defRPr>
            </a:lvl2pPr>
            <a:lvl3pPr marL="1143000" indent="-228600" algn="l">
              <a:spcBef>
                <a:spcPct val="20000"/>
              </a:spcBef>
              <a:defRPr sz="2400">
                <a:solidFill>
                  <a:schemeClr val="tx1"/>
                </a:solidFill>
                <a:latin typeface="Times New Roman" pitchFamily="18" charset="0"/>
              </a:defRPr>
            </a:lvl3pPr>
            <a:lvl4pPr marL="1600200" indent="-228600" algn="l">
              <a:spcBef>
                <a:spcPct val="20000"/>
              </a:spcBef>
              <a:defRPr sz="2000">
                <a:solidFill>
                  <a:schemeClr val="tx1"/>
                </a:solidFill>
                <a:latin typeface="Times New Roman" pitchFamily="18" charset="0"/>
              </a:defRPr>
            </a:lvl4pPr>
            <a:lvl5pPr marL="2057400" indent="-228600" algn="l">
              <a:spcBef>
                <a:spcPct val="20000"/>
              </a:spcBef>
              <a:defRPr sz="2000">
                <a:solidFill>
                  <a:schemeClr val="tx1"/>
                </a:solidFill>
                <a:latin typeface="Times New Roman" pitchFamily="18" charset="0"/>
              </a:defRPr>
            </a:lvl5pPr>
            <a:lvl6pPr marL="2514600" indent="-228600" eaLnBrk="0" fontAlgn="base" hangingPunct="0">
              <a:spcBef>
                <a:spcPct val="20000"/>
              </a:spcBef>
              <a:spcAft>
                <a:spcPct val="0"/>
              </a:spcAft>
              <a:defRPr sz="2000">
                <a:solidFill>
                  <a:schemeClr val="tx1"/>
                </a:solidFill>
                <a:latin typeface="Times New Roman" pitchFamily="18" charset="0"/>
              </a:defRPr>
            </a:lvl6pPr>
            <a:lvl7pPr marL="2971800" indent="-228600" eaLnBrk="0" fontAlgn="base" hangingPunct="0">
              <a:spcBef>
                <a:spcPct val="20000"/>
              </a:spcBef>
              <a:spcAft>
                <a:spcPct val="0"/>
              </a:spcAft>
              <a:defRPr sz="2000">
                <a:solidFill>
                  <a:schemeClr val="tx1"/>
                </a:solidFill>
                <a:latin typeface="Times New Roman" pitchFamily="18" charset="0"/>
              </a:defRPr>
            </a:lvl7pPr>
            <a:lvl8pPr marL="3429000" indent="-228600" eaLnBrk="0" fontAlgn="base" hangingPunct="0">
              <a:spcBef>
                <a:spcPct val="20000"/>
              </a:spcBef>
              <a:spcAft>
                <a:spcPct val="0"/>
              </a:spcAft>
              <a:defRPr sz="2000">
                <a:solidFill>
                  <a:schemeClr val="tx1"/>
                </a:solidFill>
                <a:latin typeface="Times New Roman" pitchFamily="18" charset="0"/>
              </a:defRPr>
            </a:lvl8pPr>
            <a:lvl9pPr marL="3886200" indent="-228600" eaLnBrk="0" fontAlgn="base" hangingPunct="0">
              <a:spcBef>
                <a:spcPct val="20000"/>
              </a:spcBef>
              <a:spcAft>
                <a:spcPct val="0"/>
              </a:spcAft>
              <a:defRPr sz="2000">
                <a:solidFill>
                  <a:schemeClr val="tx1"/>
                </a:solidFill>
                <a:latin typeface="Times New Roman" pitchFamily="18" charset="0"/>
              </a:defRPr>
            </a:lvl9pPr>
          </a:lstStyle>
          <a:p>
            <a:pPr algn="ctr" defTabSz="1524030" eaLnBrk="0" fontAlgn="base" hangingPunct="0">
              <a:spcBef>
                <a:spcPct val="0"/>
              </a:spcBef>
              <a:spcAft>
                <a:spcPct val="0"/>
              </a:spcAft>
              <a:defRPr/>
            </a:pPr>
            <a:r>
              <a:rPr lang="en-US" altLang="en-US" sz="3333" b="1" dirty="0">
                <a:solidFill>
                  <a:srgbClr val="000000"/>
                </a:solidFill>
              </a:rPr>
              <a:t>Division of Service to the Blind &amp; Visually Impaired (SBVI) Rehabilitation Counselor Territories</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328"/>
            <a:ext cx="18288000" cy="114136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76" t="-2254" r="-693" b="-5552"/>
            </a:stretch>
          </a:blipFill>
        </p:spPr>
        <p:txBody>
          <a:bodyPr/>
          <a:lstStyle/>
          <a:p>
            <a:endParaRPr lang="en-US"/>
          </a:p>
        </p:txBody>
      </p:sp>
      <p:sp>
        <p:nvSpPr>
          <p:cNvPr id="3" name="TextBox 3"/>
          <p:cNvSpPr txBox="1"/>
          <p:nvPr/>
        </p:nvSpPr>
        <p:spPr>
          <a:xfrm>
            <a:off x="3380749" y="2303052"/>
            <a:ext cx="12087184" cy="1311910"/>
          </a:xfrm>
          <a:prstGeom prst="rect">
            <a:avLst/>
          </a:prstGeom>
        </p:spPr>
        <p:txBody>
          <a:bodyPr lIns="0" tIns="0" rIns="0" bIns="0" rtlCol="0" anchor="t">
            <a:spAutoFit/>
          </a:bodyPr>
          <a:lstStyle/>
          <a:p>
            <a:pPr marL="0" lvl="0" indent="0" algn="l">
              <a:lnSpc>
                <a:spcPts val="10069"/>
              </a:lnSpc>
            </a:pPr>
            <a:r>
              <a:rPr lang="en-US" sz="9499" b="1">
                <a:solidFill>
                  <a:srgbClr val="95BF35"/>
                </a:solidFill>
                <a:latin typeface="Amatic SC Bold"/>
                <a:ea typeface="Amatic SC Bold"/>
                <a:cs typeface="Amatic SC Bold"/>
                <a:sym typeface="Amatic SC Bold"/>
              </a:rPr>
              <a:t>Who is Eligible for VR services?</a:t>
            </a:r>
          </a:p>
        </p:txBody>
      </p:sp>
      <p:sp>
        <p:nvSpPr>
          <p:cNvPr id="4" name="TextBox 4"/>
          <p:cNvSpPr txBox="1"/>
          <p:nvPr/>
        </p:nvSpPr>
        <p:spPr>
          <a:xfrm>
            <a:off x="2438400" y="3253230"/>
            <a:ext cx="12754601" cy="7001917"/>
          </a:xfrm>
          <a:prstGeom prst="rect">
            <a:avLst/>
          </a:prstGeom>
        </p:spPr>
        <p:txBody>
          <a:bodyPr wrap="square" lIns="0" tIns="0" rIns="0" bIns="0" rtlCol="0" anchor="t">
            <a:spAutoFit/>
          </a:bodyPr>
          <a:lstStyle/>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Documented permanent disability</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Substantial Impediment to Employment</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Eligible for SSI/SSDI benefits</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Desire to work</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Needs supports to be successful at work</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Potentially Eligible</a:t>
            </a:r>
          </a:p>
          <a:p>
            <a:pPr marL="1209041" lvl="1" indent="-604520" algn="l">
              <a:lnSpc>
                <a:spcPts val="7840"/>
              </a:lnSpc>
              <a:buFont typeface="Arial"/>
              <a:buChar char="•"/>
            </a:pPr>
            <a:r>
              <a:rPr lang="en-US" sz="5600" dirty="0">
                <a:solidFill>
                  <a:srgbClr val="2E5187"/>
                </a:solidFill>
                <a:latin typeface="Canva Student Font"/>
                <a:ea typeface="Canva Student Font"/>
                <a:cs typeface="Canva Student Font"/>
                <a:sym typeface="Canva Student Font"/>
              </a:rPr>
              <a:t>504 Students</a:t>
            </a:r>
          </a:p>
        </p:txBody>
      </p:sp>
      <p:sp>
        <p:nvSpPr>
          <p:cNvPr id="5" name="Freeform 5"/>
          <p:cNvSpPr/>
          <p:nvPr/>
        </p:nvSpPr>
        <p:spPr>
          <a:xfrm rot="-828806">
            <a:off x="14756800" y="6936592"/>
            <a:ext cx="3103372" cy="3959645"/>
          </a:xfrm>
          <a:custGeom>
            <a:avLst/>
            <a:gdLst/>
            <a:ahLst/>
            <a:cxnLst/>
            <a:rect l="l" t="t" r="r" b="b"/>
            <a:pathLst>
              <a:path w="3103372" h="3959645">
                <a:moveTo>
                  <a:pt x="0" y="0"/>
                </a:moveTo>
                <a:lnTo>
                  <a:pt x="3103372" y="0"/>
                </a:lnTo>
                <a:lnTo>
                  <a:pt x="3103372" y="3959645"/>
                </a:lnTo>
                <a:lnTo>
                  <a:pt x="0" y="39596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551100" y="1069912"/>
            <a:ext cx="1954069" cy="2183318"/>
          </a:xfrm>
          <a:custGeom>
            <a:avLst/>
            <a:gdLst/>
            <a:ahLst/>
            <a:cxnLst/>
            <a:rect l="l" t="t" r="r" b="b"/>
            <a:pathLst>
              <a:path w="1954069" h="2183318">
                <a:moveTo>
                  <a:pt x="0" y="0"/>
                </a:moveTo>
                <a:lnTo>
                  <a:pt x="1954070" y="0"/>
                </a:lnTo>
                <a:lnTo>
                  <a:pt x="1954070" y="2183318"/>
                </a:lnTo>
                <a:lnTo>
                  <a:pt x="0" y="21833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7070945">
            <a:off x="-4469230" y="7327953"/>
            <a:ext cx="10040661" cy="5727501"/>
          </a:xfrm>
          <a:custGeom>
            <a:avLst/>
            <a:gdLst/>
            <a:ahLst/>
            <a:cxnLst/>
            <a:rect l="l" t="t" r="r" b="b"/>
            <a:pathLst>
              <a:path w="10040661" h="5727501">
                <a:moveTo>
                  <a:pt x="0" y="0"/>
                </a:moveTo>
                <a:lnTo>
                  <a:pt x="10040661" y="0"/>
                </a:lnTo>
                <a:lnTo>
                  <a:pt x="10040661" y="5727502"/>
                </a:lnTo>
                <a:lnTo>
                  <a:pt x="0" y="572750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1430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p:cNvSpPr/>
          <p:nvPr/>
        </p:nvSpPr>
        <p:spPr>
          <a:xfrm>
            <a:off x="3736342" y="2577994"/>
            <a:ext cx="10815315" cy="3381035"/>
          </a:xfrm>
          <a:custGeom>
            <a:avLst/>
            <a:gdLst/>
            <a:ahLst/>
            <a:cxnLst/>
            <a:rect l="l" t="t" r="r" b="b"/>
            <a:pathLst>
              <a:path w="10815315" h="3381035">
                <a:moveTo>
                  <a:pt x="0" y="0"/>
                </a:moveTo>
                <a:lnTo>
                  <a:pt x="10815316" y="0"/>
                </a:lnTo>
                <a:lnTo>
                  <a:pt x="10815316" y="3381035"/>
                </a:lnTo>
                <a:lnTo>
                  <a:pt x="0" y="3381035"/>
                </a:lnTo>
                <a:lnTo>
                  <a:pt x="0" y="0"/>
                </a:lnTo>
                <a:close/>
              </a:path>
            </a:pathLst>
          </a:custGeom>
          <a:blipFill>
            <a:blip r:embed="rId4"/>
            <a:stretch>
              <a:fillRect t="-65445" b="-64213"/>
            </a:stretch>
          </a:blipFill>
        </p:spPr>
        <p:txBody>
          <a:bodyPr/>
          <a:lstStyle/>
          <a:p>
            <a:endParaRPr lang="en-US"/>
          </a:p>
        </p:txBody>
      </p:sp>
      <p:sp>
        <p:nvSpPr>
          <p:cNvPr id="4" name="TextBox 4"/>
          <p:cNvSpPr txBox="1"/>
          <p:nvPr/>
        </p:nvSpPr>
        <p:spPr>
          <a:xfrm>
            <a:off x="630716" y="1447053"/>
            <a:ext cx="17097363" cy="928759"/>
          </a:xfrm>
          <a:prstGeom prst="rect">
            <a:avLst/>
          </a:prstGeom>
        </p:spPr>
        <p:txBody>
          <a:bodyPr lIns="0" tIns="0" rIns="0" bIns="0" rtlCol="0" anchor="t">
            <a:spAutoFit/>
          </a:bodyPr>
          <a:lstStyle/>
          <a:p>
            <a:pPr marL="0" lvl="0" indent="0" algn="ctr">
              <a:lnSpc>
                <a:spcPts val="7102"/>
              </a:lnSpc>
            </a:pPr>
            <a:r>
              <a:rPr lang="en-US" sz="6700" b="1">
                <a:solidFill>
                  <a:srgbClr val="95BF35"/>
                </a:solidFill>
                <a:latin typeface="Amatic SC Bold"/>
                <a:ea typeface="Amatic SC Bold"/>
                <a:cs typeface="Amatic SC Bold"/>
                <a:sym typeface="Amatic SC Bold"/>
              </a:rPr>
              <a:t>Individual Education Program</a:t>
            </a:r>
            <a:r>
              <a:rPr lang="en-US" sz="6700" b="1">
                <a:solidFill>
                  <a:srgbClr val="0C4B72"/>
                </a:solidFill>
                <a:latin typeface="Amatic SC Bold"/>
                <a:ea typeface="Amatic SC Bold"/>
                <a:cs typeface="Amatic SC Bold"/>
                <a:sym typeface="Amatic SC Bold"/>
              </a:rPr>
              <a:t> &lt;&gt;</a:t>
            </a:r>
            <a:r>
              <a:rPr lang="en-US" sz="6700" b="1">
                <a:solidFill>
                  <a:srgbClr val="95BF35"/>
                </a:solidFill>
                <a:latin typeface="Amatic SC Bold"/>
                <a:ea typeface="Amatic SC Bold"/>
                <a:cs typeface="Amatic SC Bold"/>
                <a:sym typeface="Amatic SC Bold"/>
              </a:rPr>
              <a:t> </a:t>
            </a:r>
            <a:r>
              <a:rPr lang="en-US" sz="6700" b="1">
                <a:solidFill>
                  <a:srgbClr val="CE271C"/>
                </a:solidFill>
                <a:latin typeface="Amatic SC Bold"/>
                <a:ea typeface="Amatic SC Bold"/>
                <a:cs typeface="Amatic SC Bold"/>
                <a:sym typeface="Amatic SC Bold"/>
              </a:rPr>
              <a:t>Individual Plan for Employment</a:t>
            </a:r>
          </a:p>
        </p:txBody>
      </p:sp>
      <p:sp>
        <p:nvSpPr>
          <p:cNvPr id="5" name="TextBox 5"/>
          <p:cNvSpPr txBox="1"/>
          <p:nvPr/>
        </p:nvSpPr>
        <p:spPr>
          <a:xfrm>
            <a:off x="630716" y="5604447"/>
            <a:ext cx="8068025" cy="1295400"/>
          </a:xfrm>
          <a:prstGeom prst="rect">
            <a:avLst/>
          </a:prstGeom>
        </p:spPr>
        <p:txBody>
          <a:bodyPr lIns="0" tIns="0" rIns="0" bIns="0" rtlCol="0" anchor="t">
            <a:spAutoFit/>
          </a:bodyPr>
          <a:lstStyle/>
          <a:p>
            <a:pPr marL="0" lvl="0" indent="0" algn="ctr">
              <a:lnSpc>
                <a:spcPts val="10500"/>
              </a:lnSpc>
            </a:pPr>
            <a:r>
              <a:rPr lang="en-US" sz="7500">
                <a:solidFill>
                  <a:srgbClr val="95BF35"/>
                </a:solidFill>
                <a:latin typeface="Canva Student Font"/>
                <a:ea typeface="Canva Student Font"/>
                <a:cs typeface="Canva Student Font"/>
                <a:sym typeface="Canva Student Font"/>
              </a:rPr>
              <a:t>IEP</a:t>
            </a:r>
          </a:p>
        </p:txBody>
      </p:sp>
      <p:sp>
        <p:nvSpPr>
          <p:cNvPr id="6" name="TextBox 6"/>
          <p:cNvSpPr txBox="1"/>
          <p:nvPr/>
        </p:nvSpPr>
        <p:spPr>
          <a:xfrm>
            <a:off x="628650" y="7277100"/>
            <a:ext cx="8077200" cy="2701671"/>
          </a:xfrm>
          <a:prstGeom prst="rect">
            <a:avLst/>
          </a:prstGeom>
        </p:spPr>
        <p:txBody>
          <a:bodyPr lIns="0" tIns="0" rIns="0" bIns="0" rtlCol="0" anchor="t">
            <a:spAutoFit/>
          </a:bodyPr>
          <a:lstStyle/>
          <a:p>
            <a:pPr marL="906780" lvl="1" indent="-453390" algn="l">
              <a:lnSpc>
                <a:spcPts val="4242"/>
              </a:lnSpc>
              <a:spcBef>
                <a:spcPct val="0"/>
              </a:spcBef>
              <a:buFont typeface="Arial"/>
              <a:buChar char="•"/>
            </a:pPr>
            <a:r>
              <a:rPr lang="en-US" sz="4200" u="none" strike="noStrike">
                <a:solidFill>
                  <a:srgbClr val="95BF35"/>
                </a:solidFill>
                <a:latin typeface="Canva Student Font"/>
                <a:ea typeface="Canva Student Font"/>
                <a:cs typeface="Canva Student Font"/>
                <a:sym typeface="Canva Student Font"/>
              </a:rPr>
              <a:t>CTE class for welding</a:t>
            </a:r>
          </a:p>
          <a:p>
            <a:pPr marL="906780" lvl="1" indent="-453390" algn="l">
              <a:lnSpc>
                <a:spcPts val="4242"/>
              </a:lnSpc>
              <a:spcBef>
                <a:spcPct val="0"/>
              </a:spcBef>
              <a:buFont typeface="Arial"/>
              <a:buChar char="•"/>
            </a:pPr>
            <a:r>
              <a:rPr lang="en-US" sz="4200" u="none" strike="noStrike">
                <a:solidFill>
                  <a:srgbClr val="95BF35"/>
                </a:solidFill>
                <a:latin typeface="Canva Student Font"/>
                <a:ea typeface="Canva Student Font"/>
                <a:cs typeface="Canva Student Font"/>
                <a:sym typeface="Canva Student Font"/>
              </a:rPr>
              <a:t>Increase competencies in Writing and Reading</a:t>
            </a:r>
          </a:p>
          <a:p>
            <a:pPr marL="906780" lvl="1" indent="-453390" algn="l">
              <a:lnSpc>
                <a:spcPts val="4242"/>
              </a:lnSpc>
              <a:spcBef>
                <a:spcPct val="0"/>
              </a:spcBef>
              <a:buFont typeface="Arial"/>
              <a:buChar char="•"/>
            </a:pPr>
            <a:r>
              <a:rPr lang="en-US" sz="4200" u="none" strike="noStrike">
                <a:solidFill>
                  <a:srgbClr val="95BF35"/>
                </a:solidFill>
                <a:latin typeface="Canva Student Font"/>
                <a:ea typeface="Canva Student Font"/>
                <a:cs typeface="Canva Student Font"/>
                <a:sym typeface="Canva Student Font"/>
              </a:rPr>
              <a:t>Goal to lead IEP </a:t>
            </a:r>
          </a:p>
          <a:p>
            <a:pPr marL="906780" lvl="1" indent="-453390" algn="l">
              <a:lnSpc>
                <a:spcPts val="4242"/>
              </a:lnSpc>
              <a:spcBef>
                <a:spcPct val="0"/>
              </a:spcBef>
              <a:buFont typeface="Arial"/>
              <a:buChar char="•"/>
            </a:pPr>
            <a:r>
              <a:rPr lang="en-US" sz="4200" u="none" strike="noStrike">
                <a:solidFill>
                  <a:srgbClr val="95BF35"/>
                </a:solidFill>
                <a:latin typeface="Canva Student Font"/>
                <a:ea typeface="Canva Student Font"/>
                <a:cs typeface="Canva Student Font"/>
                <a:sym typeface="Canva Student Font"/>
              </a:rPr>
              <a:t>Post-school goal - Attend MTI for welding </a:t>
            </a:r>
          </a:p>
        </p:txBody>
      </p:sp>
      <p:sp>
        <p:nvSpPr>
          <p:cNvPr id="7" name="TextBox 7"/>
          <p:cNvSpPr txBox="1"/>
          <p:nvPr/>
        </p:nvSpPr>
        <p:spPr>
          <a:xfrm>
            <a:off x="9606172" y="5604447"/>
            <a:ext cx="8121906" cy="1295400"/>
          </a:xfrm>
          <a:prstGeom prst="rect">
            <a:avLst/>
          </a:prstGeom>
        </p:spPr>
        <p:txBody>
          <a:bodyPr lIns="0" tIns="0" rIns="0" bIns="0" rtlCol="0" anchor="t">
            <a:spAutoFit/>
          </a:bodyPr>
          <a:lstStyle/>
          <a:p>
            <a:pPr marL="0" lvl="0" indent="0" algn="ctr">
              <a:lnSpc>
                <a:spcPts val="10500"/>
              </a:lnSpc>
            </a:pPr>
            <a:r>
              <a:rPr lang="en-US" sz="7500">
                <a:solidFill>
                  <a:srgbClr val="CE271C"/>
                </a:solidFill>
                <a:latin typeface="Canva Student Font"/>
                <a:ea typeface="Canva Student Font"/>
                <a:cs typeface="Canva Student Font"/>
                <a:sym typeface="Canva Student Font"/>
              </a:rPr>
              <a:t>IPE</a:t>
            </a:r>
          </a:p>
        </p:txBody>
      </p:sp>
      <p:sp>
        <p:nvSpPr>
          <p:cNvPr id="8" name="TextBox 8"/>
          <p:cNvSpPr txBox="1"/>
          <p:nvPr/>
        </p:nvSpPr>
        <p:spPr>
          <a:xfrm>
            <a:off x="9606172" y="7290637"/>
            <a:ext cx="8121906" cy="2701671"/>
          </a:xfrm>
          <a:prstGeom prst="rect">
            <a:avLst/>
          </a:prstGeom>
        </p:spPr>
        <p:txBody>
          <a:bodyPr lIns="0" tIns="0" rIns="0" bIns="0" rtlCol="0" anchor="t">
            <a:spAutoFit/>
          </a:bodyPr>
          <a:lstStyle/>
          <a:p>
            <a:pPr marL="906780" lvl="1" indent="-453390" algn="l">
              <a:lnSpc>
                <a:spcPts val="4242"/>
              </a:lnSpc>
              <a:buFont typeface="Arial"/>
              <a:buChar char="•"/>
            </a:pPr>
            <a:r>
              <a:rPr lang="en-US" sz="4200">
                <a:solidFill>
                  <a:srgbClr val="CE271C"/>
                </a:solidFill>
                <a:latin typeface="Canva Student Font"/>
                <a:ea typeface="Canva Student Font"/>
                <a:cs typeface="Canva Student Font"/>
                <a:sym typeface="Canva Student Font"/>
              </a:rPr>
              <a:t>Project Skills - Welding experience</a:t>
            </a:r>
          </a:p>
          <a:p>
            <a:pPr marL="906780" lvl="1" indent="-453390" algn="l">
              <a:lnSpc>
                <a:spcPts val="4242"/>
              </a:lnSpc>
              <a:buFont typeface="Arial"/>
              <a:buChar char="•"/>
            </a:pPr>
            <a:r>
              <a:rPr lang="en-US" sz="4200">
                <a:solidFill>
                  <a:srgbClr val="CE271C"/>
                </a:solidFill>
                <a:latin typeface="Canva Student Font"/>
                <a:ea typeface="Canva Student Font"/>
                <a:cs typeface="Canva Student Font"/>
                <a:sym typeface="Canva Student Font"/>
              </a:rPr>
              <a:t>Assistance in Resume and Cover Letter Development using Pathful Explore</a:t>
            </a:r>
          </a:p>
          <a:p>
            <a:pPr marL="906780" lvl="1" indent="-453390" algn="l">
              <a:lnSpc>
                <a:spcPts val="4242"/>
              </a:lnSpc>
              <a:buFont typeface="Arial"/>
              <a:buChar char="•"/>
            </a:pPr>
            <a:r>
              <a:rPr lang="en-US" sz="4200">
                <a:solidFill>
                  <a:srgbClr val="CE271C"/>
                </a:solidFill>
                <a:latin typeface="Canva Student Font"/>
                <a:ea typeface="Canva Student Font"/>
                <a:cs typeface="Canva Student Font"/>
                <a:sym typeface="Canva Student Font"/>
              </a:rPr>
              <a:t>Youth Leadership Forum</a:t>
            </a:r>
          </a:p>
          <a:p>
            <a:pPr marL="906780" lvl="1" indent="-453390" algn="l">
              <a:lnSpc>
                <a:spcPts val="4242"/>
              </a:lnSpc>
              <a:buFont typeface="Arial"/>
              <a:buChar char="•"/>
            </a:pPr>
            <a:r>
              <a:rPr lang="en-US" sz="4200">
                <a:solidFill>
                  <a:srgbClr val="CE271C"/>
                </a:solidFill>
                <a:latin typeface="Canva Student Font"/>
                <a:ea typeface="Canva Student Font"/>
                <a:cs typeface="Canva Student Font"/>
                <a:sym typeface="Canva Student Font"/>
              </a:rPr>
              <a:t>Explore training and financial aid options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AutoShape 3"/>
          <p:cNvSpPr/>
          <p:nvPr/>
        </p:nvSpPr>
        <p:spPr>
          <a:xfrm flipV="1">
            <a:off x="7419221" y="4063755"/>
            <a:ext cx="0" cy="4679634"/>
          </a:xfrm>
          <a:prstGeom prst="line">
            <a:avLst/>
          </a:prstGeom>
          <a:ln w="47625" cap="rnd">
            <a:solidFill>
              <a:srgbClr val="2E5187"/>
            </a:solidFill>
            <a:prstDash val="solid"/>
            <a:headEnd type="none" w="sm" len="sm"/>
            <a:tailEnd type="none" w="sm" len="sm"/>
          </a:ln>
        </p:spPr>
        <p:txBody>
          <a:bodyPr/>
          <a:lstStyle/>
          <a:p>
            <a:endParaRPr lang="en-US"/>
          </a:p>
        </p:txBody>
      </p:sp>
      <p:sp>
        <p:nvSpPr>
          <p:cNvPr id="4" name="AutoShape 4"/>
          <p:cNvSpPr/>
          <p:nvPr/>
        </p:nvSpPr>
        <p:spPr>
          <a:xfrm flipV="1">
            <a:off x="4002406" y="4063755"/>
            <a:ext cx="0" cy="4679634"/>
          </a:xfrm>
          <a:prstGeom prst="line">
            <a:avLst/>
          </a:prstGeom>
          <a:ln w="47625" cap="rnd">
            <a:solidFill>
              <a:srgbClr val="2E5187"/>
            </a:solidFill>
            <a:prstDash val="solid"/>
            <a:headEnd type="none" w="sm" len="sm"/>
            <a:tailEnd type="none" w="sm" len="sm"/>
          </a:ln>
        </p:spPr>
        <p:txBody>
          <a:bodyPr/>
          <a:lstStyle/>
          <a:p>
            <a:endParaRPr lang="en-US"/>
          </a:p>
        </p:txBody>
      </p:sp>
      <p:sp>
        <p:nvSpPr>
          <p:cNvPr id="5" name="TextBox 5"/>
          <p:cNvSpPr txBox="1"/>
          <p:nvPr/>
        </p:nvSpPr>
        <p:spPr>
          <a:xfrm>
            <a:off x="430131" y="4719639"/>
            <a:ext cx="3538938" cy="4768076"/>
          </a:xfrm>
          <a:prstGeom prst="rect">
            <a:avLst/>
          </a:prstGeom>
        </p:spPr>
        <p:txBody>
          <a:bodyPr lIns="0" tIns="0" rIns="0" bIns="0" rtlCol="0" anchor="t">
            <a:spAutoFit/>
          </a:bodyPr>
          <a:lstStyle/>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Pathful Explore</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Informational Interviews</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Career Fairs</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Exploring Local Employment Availability </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Job Analysis </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Workplace Tours</a:t>
            </a:r>
          </a:p>
          <a:p>
            <a:pPr algn="ctr">
              <a:lnSpc>
                <a:spcPts val="3464"/>
              </a:lnSpc>
            </a:pPr>
            <a:endParaRPr lang="en-US" sz="3464">
              <a:solidFill>
                <a:srgbClr val="2E5187"/>
              </a:solidFill>
              <a:latin typeface="Canva Student Font"/>
              <a:ea typeface="Canva Student Font"/>
              <a:cs typeface="Canva Student Font"/>
              <a:sym typeface="Canva Student Font"/>
            </a:endParaRPr>
          </a:p>
          <a:p>
            <a:pPr algn="ctr">
              <a:lnSpc>
                <a:spcPts val="3464"/>
              </a:lnSpc>
            </a:pPr>
            <a:endParaRPr lang="en-US" sz="3464">
              <a:solidFill>
                <a:srgbClr val="2E5187"/>
              </a:solidFill>
              <a:latin typeface="Canva Student Font"/>
              <a:ea typeface="Canva Student Font"/>
              <a:cs typeface="Canva Student Font"/>
              <a:sym typeface="Canva Student Font"/>
            </a:endParaRPr>
          </a:p>
        </p:txBody>
      </p:sp>
      <p:sp>
        <p:nvSpPr>
          <p:cNvPr id="6" name="TextBox 6"/>
          <p:cNvSpPr txBox="1"/>
          <p:nvPr/>
        </p:nvSpPr>
        <p:spPr>
          <a:xfrm>
            <a:off x="499867" y="987608"/>
            <a:ext cx="17288267" cy="1749810"/>
          </a:xfrm>
          <a:prstGeom prst="rect">
            <a:avLst/>
          </a:prstGeom>
        </p:spPr>
        <p:txBody>
          <a:bodyPr lIns="0" tIns="0" rIns="0" bIns="0" rtlCol="0" anchor="t">
            <a:spAutoFit/>
          </a:bodyPr>
          <a:lstStyle/>
          <a:p>
            <a:pPr marL="0" lvl="0" indent="0" algn="ctr">
              <a:lnSpc>
                <a:spcPts val="13462"/>
              </a:lnSpc>
            </a:pPr>
            <a:r>
              <a:rPr lang="en-US" sz="12700" b="1">
                <a:solidFill>
                  <a:srgbClr val="2E5187"/>
                </a:solidFill>
                <a:latin typeface="Amatic SC Bold"/>
                <a:ea typeface="Amatic SC Bold"/>
                <a:cs typeface="Amatic SC Bold"/>
                <a:sym typeface="Amatic SC Bold"/>
              </a:rPr>
              <a:t>Pre-Employment Transition Services</a:t>
            </a:r>
          </a:p>
        </p:txBody>
      </p:sp>
      <p:grpSp>
        <p:nvGrpSpPr>
          <p:cNvPr id="7" name="Group 7"/>
          <p:cNvGrpSpPr/>
          <p:nvPr/>
        </p:nvGrpSpPr>
        <p:grpSpPr>
          <a:xfrm>
            <a:off x="588688" y="3111879"/>
            <a:ext cx="3463428" cy="1179135"/>
            <a:chOff x="0" y="0"/>
            <a:chExt cx="4617904" cy="1572180"/>
          </a:xfrm>
        </p:grpSpPr>
        <p:sp>
          <p:nvSpPr>
            <p:cNvPr id="8" name="AutoShape 8"/>
            <p:cNvSpPr/>
            <p:nvPr/>
          </p:nvSpPr>
          <p:spPr>
            <a:xfrm>
              <a:off x="0" y="0"/>
              <a:ext cx="4617904" cy="1572180"/>
            </a:xfrm>
            <a:prstGeom prst="rect">
              <a:avLst/>
            </a:prstGeom>
            <a:solidFill>
              <a:srgbClr val="2E5187"/>
            </a:solidFill>
          </p:spPr>
          <p:txBody>
            <a:bodyPr/>
            <a:lstStyle/>
            <a:p>
              <a:endParaRPr lang="en-US"/>
            </a:p>
          </p:txBody>
        </p:sp>
        <p:sp>
          <p:nvSpPr>
            <p:cNvPr id="9" name="TextBox 9"/>
            <p:cNvSpPr txBox="1"/>
            <p:nvPr/>
          </p:nvSpPr>
          <p:spPr>
            <a:xfrm>
              <a:off x="432585" y="389640"/>
              <a:ext cx="3768416" cy="745275"/>
            </a:xfrm>
            <a:prstGeom prst="rect">
              <a:avLst/>
            </a:prstGeom>
          </p:spPr>
          <p:txBody>
            <a:bodyPr lIns="0" tIns="0" rIns="0" bIns="0" rtlCol="0" anchor="t">
              <a:spAutoFit/>
            </a:bodyPr>
            <a:lstStyle/>
            <a:p>
              <a:pPr marL="0" lvl="0" indent="0" algn="ctr">
                <a:lnSpc>
                  <a:spcPts val="4504"/>
                </a:lnSpc>
                <a:spcBef>
                  <a:spcPct val="0"/>
                </a:spcBef>
              </a:pPr>
              <a:r>
                <a:rPr lang="en-US" sz="3464">
                  <a:solidFill>
                    <a:srgbClr val="FFFFFF"/>
                  </a:solidFill>
                  <a:latin typeface="Canva Student Font"/>
                  <a:ea typeface="Canva Student Font"/>
                  <a:cs typeface="Canva Student Font"/>
                  <a:sym typeface="Canva Student Font"/>
                </a:rPr>
                <a:t>JOB EXPLORATION</a:t>
              </a:r>
            </a:p>
          </p:txBody>
        </p:sp>
      </p:grpSp>
      <p:grpSp>
        <p:nvGrpSpPr>
          <p:cNvPr id="10" name="Group 10"/>
          <p:cNvGrpSpPr/>
          <p:nvPr/>
        </p:nvGrpSpPr>
        <p:grpSpPr>
          <a:xfrm>
            <a:off x="4026332" y="3111879"/>
            <a:ext cx="3463428" cy="1179135"/>
            <a:chOff x="0" y="0"/>
            <a:chExt cx="4617904" cy="1572180"/>
          </a:xfrm>
        </p:grpSpPr>
        <p:sp>
          <p:nvSpPr>
            <p:cNvPr id="11" name="AutoShape 11"/>
            <p:cNvSpPr/>
            <p:nvPr/>
          </p:nvSpPr>
          <p:spPr>
            <a:xfrm>
              <a:off x="0" y="0"/>
              <a:ext cx="4617904" cy="1572180"/>
            </a:xfrm>
            <a:prstGeom prst="rect">
              <a:avLst/>
            </a:prstGeom>
            <a:solidFill>
              <a:srgbClr val="6BC1DE"/>
            </a:solidFill>
          </p:spPr>
          <p:txBody>
            <a:bodyPr/>
            <a:lstStyle/>
            <a:p>
              <a:endParaRPr lang="en-US"/>
            </a:p>
          </p:txBody>
        </p:sp>
        <p:sp>
          <p:nvSpPr>
            <p:cNvPr id="12" name="TextBox 12"/>
            <p:cNvSpPr txBox="1"/>
            <p:nvPr/>
          </p:nvSpPr>
          <p:spPr>
            <a:xfrm>
              <a:off x="380661" y="389640"/>
              <a:ext cx="3768416" cy="745275"/>
            </a:xfrm>
            <a:prstGeom prst="rect">
              <a:avLst/>
            </a:prstGeom>
          </p:spPr>
          <p:txBody>
            <a:bodyPr lIns="0" tIns="0" rIns="0" bIns="0" rtlCol="0" anchor="t">
              <a:spAutoFit/>
            </a:bodyPr>
            <a:lstStyle/>
            <a:p>
              <a:pPr marL="0" lvl="0" indent="0" algn="ctr">
                <a:lnSpc>
                  <a:spcPts val="4504"/>
                </a:lnSpc>
                <a:spcBef>
                  <a:spcPct val="0"/>
                </a:spcBef>
              </a:pPr>
              <a:r>
                <a:rPr lang="en-US" sz="3464">
                  <a:solidFill>
                    <a:srgbClr val="FFFFFF"/>
                  </a:solidFill>
                  <a:latin typeface="Canva Student Font"/>
                  <a:ea typeface="Canva Student Font"/>
                  <a:cs typeface="Canva Student Font"/>
                  <a:sym typeface="Canva Student Font"/>
                </a:rPr>
                <a:t>WORK READINESS</a:t>
              </a:r>
            </a:p>
          </p:txBody>
        </p:sp>
      </p:grpSp>
      <p:grpSp>
        <p:nvGrpSpPr>
          <p:cNvPr id="13" name="Group 13"/>
          <p:cNvGrpSpPr/>
          <p:nvPr/>
        </p:nvGrpSpPr>
        <p:grpSpPr>
          <a:xfrm>
            <a:off x="7419221" y="3111879"/>
            <a:ext cx="3463428" cy="1179135"/>
            <a:chOff x="0" y="0"/>
            <a:chExt cx="4617904" cy="1572180"/>
          </a:xfrm>
        </p:grpSpPr>
        <p:sp>
          <p:nvSpPr>
            <p:cNvPr id="14" name="AutoShape 14"/>
            <p:cNvSpPr/>
            <p:nvPr/>
          </p:nvSpPr>
          <p:spPr>
            <a:xfrm>
              <a:off x="0" y="0"/>
              <a:ext cx="4617904" cy="1572180"/>
            </a:xfrm>
            <a:prstGeom prst="rect">
              <a:avLst/>
            </a:prstGeom>
            <a:solidFill>
              <a:srgbClr val="95BF35"/>
            </a:solidFill>
          </p:spPr>
          <p:txBody>
            <a:bodyPr/>
            <a:lstStyle/>
            <a:p>
              <a:endParaRPr lang="en-US"/>
            </a:p>
          </p:txBody>
        </p:sp>
        <p:sp>
          <p:nvSpPr>
            <p:cNvPr id="15" name="TextBox 15"/>
            <p:cNvSpPr txBox="1"/>
            <p:nvPr/>
          </p:nvSpPr>
          <p:spPr>
            <a:xfrm>
              <a:off x="388411" y="389640"/>
              <a:ext cx="3768416" cy="745275"/>
            </a:xfrm>
            <a:prstGeom prst="rect">
              <a:avLst/>
            </a:prstGeom>
          </p:spPr>
          <p:txBody>
            <a:bodyPr lIns="0" tIns="0" rIns="0" bIns="0" rtlCol="0" anchor="t">
              <a:spAutoFit/>
            </a:bodyPr>
            <a:lstStyle/>
            <a:p>
              <a:pPr marL="0" lvl="0" indent="0" algn="ctr">
                <a:lnSpc>
                  <a:spcPts val="4504"/>
                </a:lnSpc>
                <a:spcBef>
                  <a:spcPct val="0"/>
                </a:spcBef>
              </a:pPr>
              <a:r>
                <a:rPr lang="en-US" sz="3464">
                  <a:solidFill>
                    <a:srgbClr val="FFFFFF"/>
                  </a:solidFill>
                  <a:latin typeface="Canva Student Font"/>
                  <a:ea typeface="Canva Student Font"/>
                  <a:cs typeface="Canva Student Font"/>
                  <a:sym typeface="Canva Student Font"/>
                </a:rPr>
                <a:t>SELF-ADVOCACY</a:t>
              </a:r>
            </a:p>
          </p:txBody>
        </p:sp>
      </p:grpSp>
      <p:sp>
        <p:nvSpPr>
          <p:cNvPr id="16" name="AutoShape 16"/>
          <p:cNvSpPr/>
          <p:nvPr/>
        </p:nvSpPr>
        <p:spPr>
          <a:xfrm flipH="1" flipV="1">
            <a:off x="10851708" y="4291014"/>
            <a:ext cx="0" cy="4452374"/>
          </a:xfrm>
          <a:prstGeom prst="line">
            <a:avLst/>
          </a:prstGeom>
          <a:ln w="47625" cap="rnd">
            <a:solidFill>
              <a:srgbClr val="2E5187"/>
            </a:solidFill>
            <a:prstDash val="solid"/>
            <a:headEnd type="none" w="sm" len="sm"/>
            <a:tailEnd type="none" w="sm" len="sm"/>
          </a:ln>
        </p:spPr>
        <p:txBody>
          <a:bodyPr/>
          <a:lstStyle/>
          <a:p>
            <a:endParaRPr lang="en-US"/>
          </a:p>
        </p:txBody>
      </p:sp>
      <p:grpSp>
        <p:nvGrpSpPr>
          <p:cNvPr id="17" name="Group 17"/>
          <p:cNvGrpSpPr/>
          <p:nvPr/>
        </p:nvGrpSpPr>
        <p:grpSpPr>
          <a:xfrm>
            <a:off x="10851708" y="3111879"/>
            <a:ext cx="3463428" cy="1179135"/>
            <a:chOff x="0" y="0"/>
            <a:chExt cx="4617904" cy="1572180"/>
          </a:xfrm>
        </p:grpSpPr>
        <p:sp>
          <p:nvSpPr>
            <p:cNvPr id="18" name="AutoShape 18"/>
            <p:cNvSpPr/>
            <p:nvPr/>
          </p:nvSpPr>
          <p:spPr>
            <a:xfrm>
              <a:off x="0" y="0"/>
              <a:ext cx="4617904" cy="1572180"/>
            </a:xfrm>
            <a:prstGeom prst="rect">
              <a:avLst/>
            </a:prstGeom>
            <a:solidFill>
              <a:srgbClr val="B4E04F"/>
            </a:solidFill>
          </p:spPr>
          <p:txBody>
            <a:bodyPr/>
            <a:lstStyle/>
            <a:p>
              <a:endParaRPr lang="en-US"/>
            </a:p>
          </p:txBody>
        </p:sp>
        <p:sp>
          <p:nvSpPr>
            <p:cNvPr id="19" name="TextBox 19"/>
            <p:cNvSpPr txBox="1"/>
            <p:nvPr/>
          </p:nvSpPr>
          <p:spPr>
            <a:xfrm>
              <a:off x="343363" y="389640"/>
              <a:ext cx="3768416" cy="745275"/>
            </a:xfrm>
            <a:prstGeom prst="rect">
              <a:avLst/>
            </a:prstGeom>
          </p:spPr>
          <p:txBody>
            <a:bodyPr lIns="0" tIns="0" rIns="0" bIns="0" rtlCol="0" anchor="t">
              <a:spAutoFit/>
            </a:bodyPr>
            <a:lstStyle/>
            <a:p>
              <a:pPr marL="0" lvl="0" indent="0" algn="ctr">
                <a:lnSpc>
                  <a:spcPts val="4504"/>
                </a:lnSpc>
                <a:spcBef>
                  <a:spcPct val="0"/>
                </a:spcBef>
              </a:pPr>
              <a:r>
                <a:rPr lang="en-US" sz="3464">
                  <a:solidFill>
                    <a:srgbClr val="FFFFFF"/>
                  </a:solidFill>
                  <a:latin typeface="Canva Student Font"/>
                  <a:ea typeface="Canva Student Font"/>
                  <a:cs typeface="Canva Student Font"/>
                  <a:sym typeface="Canva Student Font"/>
                </a:rPr>
                <a:t>POST-SECONDARY</a:t>
              </a:r>
            </a:p>
          </p:txBody>
        </p:sp>
      </p:grpSp>
      <p:grpSp>
        <p:nvGrpSpPr>
          <p:cNvPr id="20" name="Group 20"/>
          <p:cNvGrpSpPr/>
          <p:nvPr/>
        </p:nvGrpSpPr>
        <p:grpSpPr>
          <a:xfrm>
            <a:off x="14291210" y="3111879"/>
            <a:ext cx="3496923" cy="1179135"/>
            <a:chOff x="0" y="0"/>
            <a:chExt cx="4662564" cy="1572180"/>
          </a:xfrm>
        </p:grpSpPr>
        <p:sp>
          <p:nvSpPr>
            <p:cNvPr id="21" name="AutoShape 21"/>
            <p:cNvSpPr/>
            <p:nvPr/>
          </p:nvSpPr>
          <p:spPr>
            <a:xfrm>
              <a:off x="0" y="0"/>
              <a:ext cx="4662564" cy="1572180"/>
            </a:xfrm>
            <a:prstGeom prst="rect">
              <a:avLst/>
            </a:prstGeom>
            <a:solidFill>
              <a:srgbClr val="FFD355"/>
            </a:solidFill>
          </p:spPr>
          <p:txBody>
            <a:bodyPr/>
            <a:lstStyle/>
            <a:p>
              <a:endParaRPr lang="en-US"/>
            </a:p>
          </p:txBody>
        </p:sp>
        <p:sp>
          <p:nvSpPr>
            <p:cNvPr id="22" name="TextBox 22"/>
            <p:cNvSpPr txBox="1"/>
            <p:nvPr/>
          </p:nvSpPr>
          <p:spPr>
            <a:xfrm>
              <a:off x="346683" y="404087"/>
              <a:ext cx="3804861" cy="716380"/>
            </a:xfrm>
            <a:prstGeom prst="rect">
              <a:avLst/>
            </a:prstGeom>
          </p:spPr>
          <p:txBody>
            <a:bodyPr lIns="0" tIns="0" rIns="0" bIns="0" rtlCol="0" anchor="t">
              <a:spAutoFit/>
            </a:bodyPr>
            <a:lstStyle/>
            <a:p>
              <a:pPr marL="0" lvl="0" indent="0" algn="ctr">
                <a:lnSpc>
                  <a:spcPts val="4317"/>
                </a:lnSpc>
                <a:spcBef>
                  <a:spcPct val="0"/>
                </a:spcBef>
              </a:pPr>
              <a:r>
                <a:rPr lang="en-US" sz="3321">
                  <a:solidFill>
                    <a:srgbClr val="FFFFFF"/>
                  </a:solidFill>
                  <a:latin typeface="Canva Student Font"/>
                  <a:ea typeface="Canva Student Font"/>
                  <a:cs typeface="Canva Student Font"/>
                  <a:sym typeface="Canva Student Font"/>
                </a:rPr>
                <a:t>WORK EXPERIENCE</a:t>
              </a:r>
            </a:p>
          </p:txBody>
        </p:sp>
      </p:grpSp>
      <p:sp>
        <p:nvSpPr>
          <p:cNvPr id="23" name="TextBox 23"/>
          <p:cNvSpPr txBox="1"/>
          <p:nvPr/>
        </p:nvSpPr>
        <p:spPr>
          <a:xfrm>
            <a:off x="3881801" y="4719639"/>
            <a:ext cx="3389782" cy="4337420"/>
          </a:xfrm>
          <a:prstGeom prst="rect">
            <a:avLst/>
          </a:prstGeom>
        </p:spPr>
        <p:txBody>
          <a:bodyPr lIns="0" tIns="0" rIns="0" bIns="0" rtlCol="0" anchor="t">
            <a:spAutoFit/>
          </a:bodyPr>
          <a:lstStyle/>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eTrac</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Let’s Talk Work</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Soft Skills Development</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Mock Interviews</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Master Application</a:t>
            </a:r>
          </a:p>
          <a:p>
            <a:pPr marL="748072" lvl="1" indent="-374036" algn="l">
              <a:lnSpc>
                <a:spcPts val="3464"/>
              </a:lnSpc>
              <a:buFont typeface="Arial"/>
              <a:buChar char="•"/>
            </a:pPr>
            <a:r>
              <a:rPr lang="en-US" sz="3464">
                <a:solidFill>
                  <a:srgbClr val="2E5187"/>
                </a:solidFill>
                <a:latin typeface="Canva Student Font"/>
                <a:ea typeface="Canva Student Font"/>
                <a:cs typeface="Canva Student Font"/>
                <a:sym typeface="Canva Student Font"/>
              </a:rPr>
              <a:t>Resume Development</a:t>
            </a:r>
          </a:p>
          <a:p>
            <a:pPr algn="ctr">
              <a:lnSpc>
                <a:spcPts val="3464"/>
              </a:lnSpc>
            </a:pPr>
            <a:endParaRPr lang="en-US" sz="3464">
              <a:solidFill>
                <a:srgbClr val="2E5187"/>
              </a:solidFill>
              <a:latin typeface="Canva Student Font"/>
              <a:ea typeface="Canva Student Font"/>
              <a:cs typeface="Canva Student Font"/>
              <a:sym typeface="Canva Student Font"/>
            </a:endParaRPr>
          </a:p>
          <a:p>
            <a:pPr algn="ctr">
              <a:lnSpc>
                <a:spcPts val="3464"/>
              </a:lnSpc>
            </a:pPr>
            <a:endParaRPr lang="en-US" sz="3464">
              <a:solidFill>
                <a:srgbClr val="2E5187"/>
              </a:solidFill>
              <a:latin typeface="Canva Student Font"/>
              <a:ea typeface="Canva Student Font"/>
              <a:cs typeface="Canva Student Font"/>
              <a:sym typeface="Canva Student Font"/>
            </a:endParaRPr>
          </a:p>
        </p:txBody>
      </p:sp>
      <p:sp>
        <p:nvSpPr>
          <p:cNvPr id="24" name="TextBox 24"/>
          <p:cNvSpPr txBox="1"/>
          <p:nvPr/>
        </p:nvSpPr>
        <p:spPr>
          <a:xfrm>
            <a:off x="7453742" y="4719639"/>
            <a:ext cx="3336053" cy="3273110"/>
          </a:xfrm>
          <a:prstGeom prst="rect">
            <a:avLst/>
          </a:prstGeom>
        </p:spPr>
        <p:txBody>
          <a:bodyPr lIns="0" tIns="0" rIns="0" bIns="0" rtlCol="0" anchor="t">
            <a:spAutoFit/>
          </a:bodyPr>
          <a:lstStyle/>
          <a:p>
            <a:pPr marL="705093" lvl="1" indent="-352547" algn="l">
              <a:lnSpc>
                <a:spcPts val="3265"/>
              </a:lnSpc>
              <a:buFont typeface="Arial"/>
              <a:buChar char="•"/>
            </a:pPr>
            <a:r>
              <a:rPr lang="en-US" sz="3265">
                <a:solidFill>
                  <a:srgbClr val="2E5187"/>
                </a:solidFill>
                <a:latin typeface="Canva Student Font"/>
                <a:ea typeface="Canva Student Font"/>
                <a:cs typeface="Canva Student Font"/>
                <a:sym typeface="Canva Student Font"/>
              </a:rPr>
              <a:t>YLF</a:t>
            </a:r>
          </a:p>
          <a:p>
            <a:pPr marL="705093" lvl="1" indent="-352547" algn="l">
              <a:lnSpc>
                <a:spcPts val="3265"/>
              </a:lnSpc>
              <a:buFont typeface="Arial"/>
              <a:buChar char="•"/>
            </a:pPr>
            <a:r>
              <a:rPr lang="en-US" sz="3265">
                <a:solidFill>
                  <a:srgbClr val="2E5187"/>
                </a:solidFill>
                <a:latin typeface="Canva Student Font"/>
                <a:ea typeface="Canva Student Font"/>
                <a:cs typeface="Canva Student Font"/>
                <a:sym typeface="Canva Student Font"/>
              </a:rPr>
              <a:t>Disability Disclosure</a:t>
            </a:r>
          </a:p>
          <a:p>
            <a:pPr marL="705093" lvl="1" indent="-352547" algn="l">
              <a:lnSpc>
                <a:spcPts val="3265"/>
              </a:lnSpc>
              <a:buFont typeface="Arial"/>
              <a:buChar char="•"/>
            </a:pPr>
            <a:r>
              <a:rPr lang="en-US" sz="3265">
                <a:solidFill>
                  <a:srgbClr val="2E5187"/>
                </a:solidFill>
                <a:latin typeface="Canva Student Font"/>
                <a:ea typeface="Canva Student Font"/>
                <a:cs typeface="Canva Student Font"/>
                <a:sym typeface="Canva Student Font"/>
              </a:rPr>
              <a:t>Understanding Accommodations</a:t>
            </a:r>
          </a:p>
          <a:p>
            <a:pPr marL="705093" lvl="1" indent="-352547" algn="l">
              <a:lnSpc>
                <a:spcPts val="3265"/>
              </a:lnSpc>
              <a:buFont typeface="Arial"/>
              <a:buChar char="•"/>
            </a:pPr>
            <a:r>
              <a:rPr lang="en-US" sz="3265">
                <a:solidFill>
                  <a:srgbClr val="2E5187"/>
                </a:solidFill>
                <a:latin typeface="Canva Student Font"/>
                <a:ea typeface="Canva Student Font"/>
                <a:cs typeface="Canva Student Font"/>
                <a:sym typeface="Canva Student Font"/>
              </a:rPr>
              <a:t>IEP Discussion</a:t>
            </a:r>
          </a:p>
          <a:p>
            <a:pPr marL="705093" lvl="1" indent="-352547" algn="l">
              <a:lnSpc>
                <a:spcPts val="3265"/>
              </a:lnSpc>
              <a:buFont typeface="Arial"/>
              <a:buChar char="•"/>
            </a:pPr>
            <a:r>
              <a:rPr lang="en-US" sz="3265">
                <a:solidFill>
                  <a:srgbClr val="2E5187"/>
                </a:solidFill>
                <a:latin typeface="Canva Student Font"/>
                <a:ea typeface="Canva Student Font"/>
                <a:cs typeface="Canva Student Font"/>
                <a:sym typeface="Canva Student Font"/>
              </a:rPr>
              <a:t>Public Transportation Training</a:t>
            </a:r>
          </a:p>
        </p:txBody>
      </p:sp>
      <p:sp>
        <p:nvSpPr>
          <p:cNvPr id="25" name="TextBox 25"/>
          <p:cNvSpPr txBox="1"/>
          <p:nvPr/>
        </p:nvSpPr>
        <p:spPr>
          <a:xfrm>
            <a:off x="10913620" y="4710114"/>
            <a:ext cx="3275924" cy="4463405"/>
          </a:xfrm>
          <a:prstGeom prst="rect">
            <a:avLst/>
          </a:prstGeom>
        </p:spPr>
        <p:txBody>
          <a:bodyPr lIns="0" tIns="0" rIns="0" bIns="0" rtlCol="0" anchor="t">
            <a:spAutoFit/>
          </a:bodyPr>
          <a:lstStyle/>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Catch the Wave</a:t>
            </a:r>
          </a:p>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Technical College VS. University</a:t>
            </a:r>
          </a:p>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Campus Visits</a:t>
            </a:r>
          </a:p>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College Fairs</a:t>
            </a:r>
          </a:p>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Major Research</a:t>
            </a:r>
          </a:p>
          <a:p>
            <a:pPr marL="699361" lvl="1" indent="-349681" algn="l">
              <a:lnSpc>
                <a:spcPts val="3239"/>
              </a:lnSpc>
              <a:buFont typeface="Arial"/>
              <a:buChar char="•"/>
            </a:pPr>
            <a:r>
              <a:rPr lang="en-US" sz="3239">
                <a:solidFill>
                  <a:srgbClr val="2E5187"/>
                </a:solidFill>
                <a:latin typeface="Canva Student Font"/>
                <a:ea typeface="Canva Student Font"/>
                <a:cs typeface="Canva Student Font"/>
                <a:sym typeface="Canva Student Font"/>
              </a:rPr>
              <a:t>18-21 Transition Program Opportunities</a:t>
            </a:r>
          </a:p>
          <a:p>
            <a:pPr algn="ctr">
              <a:lnSpc>
                <a:spcPts val="3239"/>
              </a:lnSpc>
            </a:pPr>
            <a:endParaRPr lang="en-US" sz="3239">
              <a:solidFill>
                <a:srgbClr val="2E5187"/>
              </a:solidFill>
              <a:latin typeface="Canva Student Font"/>
              <a:ea typeface="Canva Student Font"/>
              <a:cs typeface="Canva Student Font"/>
              <a:sym typeface="Canva Student Font"/>
            </a:endParaRPr>
          </a:p>
          <a:p>
            <a:pPr algn="ctr">
              <a:lnSpc>
                <a:spcPts val="3239"/>
              </a:lnSpc>
            </a:pPr>
            <a:endParaRPr lang="en-US" sz="3239">
              <a:solidFill>
                <a:srgbClr val="2E5187"/>
              </a:solidFill>
              <a:latin typeface="Canva Student Font"/>
              <a:ea typeface="Canva Student Font"/>
              <a:cs typeface="Canva Student Font"/>
              <a:sym typeface="Canva Student Font"/>
            </a:endParaRPr>
          </a:p>
        </p:txBody>
      </p:sp>
      <p:sp>
        <p:nvSpPr>
          <p:cNvPr id="26" name="TextBox 26"/>
          <p:cNvSpPr txBox="1"/>
          <p:nvPr/>
        </p:nvSpPr>
        <p:spPr>
          <a:xfrm>
            <a:off x="14230350" y="4724400"/>
            <a:ext cx="3333750" cy="3045020"/>
          </a:xfrm>
          <a:prstGeom prst="rect">
            <a:avLst/>
          </a:prstGeom>
        </p:spPr>
        <p:txBody>
          <a:bodyPr lIns="0" tIns="0" rIns="0" bIns="0" rtlCol="0" anchor="t">
            <a:spAutoFit/>
          </a:bodyPr>
          <a:lstStyle/>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Project Skills/ESP</a:t>
            </a:r>
          </a:p>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Project SEARCH</a:t>
            </a:r>
          </a:p>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Summer Employment</a:t>
            </a:r>
          </a:p>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Apprenticeships </a:t>
            </a:r>
          </a:p>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Job Shadowing</a:t>
            </a:r>
          </a:p>
          <a:p>
            <a:pPr marL="744402" lvl="1" indent="-372201" algn="l">
              <a:lnSpc>
                <a:spcPts val="3447"/>
              </a:lnSpc>
              <a:spcBef>
                <a:spcPct val="0"/>
              </a:spcBef>
              <a:buFont typeface="Arial"/>
              <a:buChar char="•"/>
            </a:pPr>
            <a:r>
              <a:rPr lang="en-US" sz="3447" u="none" strike="noStrike">
                <a:solidFill>
                  <a:srgbClr val="2E5187"/>
                </a:solidFill>
                <a:latin typeface="Canva Student Font"/>
                <a:ea typeface="Canva Student Font"/>
                <a:cs typeface="Canva Student Font"/>
                <a:sym typeface="Canva Student Font"/>
              </a:rPr>
              <a:t>Volunteering </a:t>
            </a:r>
          </a:p>
        </p:txBody>
      </p:sp>
      <p:sp>
        <p:nvSpPr>
          <p:cNvPr id="27" name="TextBox 27"/>
          <p:cNvSpPr txBox="1"/>
          <p:nvPr/>
        </p:nvSpPr>
        <p:spPr>
          <a:xfrm>
            <a:off x="588688" y="9308451"/>
            <a:ext cx="17199446" cy="1090323"/>
          </a:xfrm>
          <a:prstGeom prst="rect">
            <a:avLst/>
          </a:prstGeom>
        </p:spPr>
        <p:txBody>
          <a:bodyPr lIns="0" tIns="0" rIns="0" bIns="0" rtlCol="0" anchor="t">
            <a:spAutoFit/>
          </a:bodyPr>
          <a:lstStyle/>
          <a:p>
            <a:pPr marL="0" lvl="0" indent="0" algn="ctr">
              <a:lnSpc>
                <a:spcPts val="4241"/>
              </a:lnSpc>
            </a:pPr>
            <a:r>
              <a:rPr lang="en-US" sz="4001" i="1">
                <a:solidFill>
                  <a:srgbClr val="2E5187"/>
                </a:solidFill>
                <a:latin typeface="Canva Sans Italics"/>
                <a:ea typeface="Canva Sans Italics"/>
                <a:cs typeface="Canva Sans Italics"/>
                <a:sym typeface="Canva Sans Italics"/>
              </a:rPr>
              <a:t>*Services are individualized for every student pending their needs*</a:t>
            </a:r>
          </a:p>
          <a:p>
            <a:pPr marL="0" lvl="0" indent="0" algn="ctr">
              <a:lnSpc>
                <a:spcPts val="4241"/>
              </a:lnSpc>
            </a:pPr>
            <a:r>
              <a:rPr lang="en-US" sz="4001" i="1" u="none">
                <a:solidFill>
                  <a:srgbClr val="2E5187"/>
                </a:solidFill>
                <a:latin typeface="Canva Sans Italics"/>
                <a:ea typeface="Canva Sans Italics"/>
                <a:cs typeface="Canva Sans Italics"/>
                <a:sym typeface="Canva Sans Italics"/>
              </a:rPr>
              <a:t>Talk with your VR Counselor to learn more!</a:t>
            </a:r>
          </a:p>
        </p:txBody>
      </p:sp>
      <p:sp>
        <p:nvSpPr>
          <p:cNvPr id="28" name="AutoShape 28"/>
          <p:cNvSpPr/>
          <p:nvPr/>
        </p:nvSpPr>
        <p:spPr>
          <a:xfrm flipV="1">
            <a:off x="14309079" y="4310596"/>
            <a:ext cx="6057" cy="4432793"/>
          </a:xfrm>
          <a:prstGeom prst="line">
            <a:avLst/>
          </a:prstGeom>
          <a:ln w="47625" cap="rnd">
            <a:solidFill>
              <a:srgbClr val="2E5187"/>
            </a:solidFill>
            <a:prstDash val="solid"/>
            <a:headEnd type="none" w="sm" len="sm"/>
            <a:tailEnd type="none" w="sm" len="sm"/>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TextBox 3"/>
          <p:cNvSpPr txBox="1"/>
          <p:nvPr/>
        </p:nvSpPr>
        <p:spPr>
          <a:xfrm>
            <a:off x="1821768" y="1292548"/>
            <a:ext cx="14866969" cy="1311910"/>
          </a:xfrm>
          <a:prstGeom prst="rect">
            <a:avLst/>
          </a:prstGeom>
        </p:spPr>
        <p:txBody>
          <a:bodyPr lIns="0" tIns="0" rIns="0" bIns="0" rtlCol="0" anchor="t">
            <a:spAutoFit/>
          </a:bodyPr>
          <a:lstStyle/>
          <a:p>
            <a:pPr marL="0" lvl="0" indent="0" algn="ctr">
              <a:lnSpc>
                <a:spcPts val="10069"/>
              </a:lnSpc>
            </a:pPr>
            <a:r>
              <a:rPr lang="en-US" sz="9499" b="1">
                <a:solidFill>
                  <a:srgbClr val="2E5187"/>
                </a:solidFill>
                <a:latin typeface="Amatic SC Bold"/>
                <a:ea typeface="Amatic SC Bold"/>
                <a:cs typeface="Amatic SC Bold"/>
                <a:sym typeface="Amatic SC Bold"/>
              </a:rPr>
              <a:t>Working Relationships</a:t>
            </a:r>
          </a:p>
        </p:txBody>
      </p:sp>
      <p:sp>
        <p:nvSpPr>
          <p:cNvPr id="4" name="Freeform 4"/>
          <p:cNvSpPr/>
          <p:nvPr/>
        </p:nvSpPr>
        <p:spPr>
          <a:xfrm rot="10181421">
            <a:off x="13827740" y="-2558157"/>
            <a:ext cx="9327486" cy="5750608"/>
          </a:xfrm>
          <a:custGeom>
            <a:avLst/>
            <a:gdLst/>
            <a:ahLst/>
            <a:cxnLst/>
            <a:rect l="l" t="t" r="r" b="b"/>
            <a:pathLst>
              <a:path w="9327486" h="5750608">
                <a:moveTo>
                  <a:pt x="0" y="0"/>
                </a:moveTo>
                <a:lnTo>
                  <a:pt x="9327486" y="0"/>
                </a:lnTo>
                <a:lnTo>
                  <a:pt x="9327486" y="5750608"/>
                </a:lnTo>
                <a:lnTo>
                  <a:pt x="0" y="5750608"/>
                </a:lnTo>
                <a:lnTo>
                  <a:pt x="0" y="0"/>
                </a:lnTo>
                <a:close/>
              </a:path>
            </a:pathLst>
          </a:custGeom>
          <a:blipFill>
            <a:blip r:embed="rId4"/>
            <a:stretch>
              <a:fillRect/>
            </a:stretch>
          </a:blipFill>
        </p:spPr>
        <p:txBody>
          <a:bodyPr/>
          <a:lstStyle/>
          <a:p>
            <a:endParaRPr lang="en-US"/>
          </a:p>
        </p:txBody>
      </p:sp>
      <p:sp>
        <p:nvSpPr>
          <p:cNvPr id="5" name="Freeform 5"/>
          <p:cNvSpPr/>
          <p:nvPr/>
        </p:nvSpPr>
        <p:spPr>
          <a:xfrm>
            <a:off x="1028700" y="2474459"/>
            <a:ext cx="16019690" cy="8234534"/>
          </a:xfrm>
          <a:custGeom>
            <a:avLst/>
            <a:gdLst/>
            <a:ahLst/>
            <a:cxnLst/>
            <a:rect l="l" t="t" r="r" b="b"/>
            <a:pathLst>
              <a:path w="16019690" h="8234534">
                <a:moveTo>
                  <a:pt x="0" y="0"/>
                </a:moveTo>
                <a:lnTo>
                  <a:pt x="16019690" y="0"/>
                </a:lnTo>
                <a:lnTo>
                  <a:pt x="16019690" y="8234533"/>
                </a:lnTo>
                <a:lnTo>
                  <a:pt x="0" y="8234533"/>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71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376" t="-2254" r="-693" b="-5552"/>
            </a:stretch>
          </a:blipFill>
        </p:spPr>
        <p:txBody>
          <a:bodyPr/>
          <a:lstStyle/>
          <a:p>
            <a:endParaRPr lang="en-US"/>
          </a:p>
        </p:txBody>
      </p:sp>
      <p:sp>
        <p:nvSpPr>
          <p:cNvPr id="3" name="Freeform 3">
            <a:hlinkClick r:id="rId4" action="ppaction://hlinksldjump"/>
          </p:cNvPr>
          <p:cNvSpPr/>
          <p:nvPr/>
        </p:nvSpPr>
        <p:spPr>
          <a:xfrm>
            <a:off x="2123436" y="7601492"/>
            <a:ext cx="12010009" cy="2228308"/>
          </a:xfrm>
          <a:custGeom>
            <a:avLst/>
            <a:gdLst/>
            <a:ahLst/>
            <a:cxnLst/>
            <a:rect l="l" t="t" r="r" b="b"/>
            <a:pathLst>
              <a:path w="12010009" h="2228308">
                <a:moveTo>
                  <a:pt x="0" y="0"/>
                </a:moveTo>
                <a:lnTo>
                  <a:pt x="12010008" y="0"/>
                </a:lnTo>
                <a:lnTo>
                  <a:pt x="12010008" y="2228308"/>
                </a:lnTo>
                <a:lnTo>
                  <a:pt x="0" y="2228308"/>
                </a:lnTo>
                <a:lnTo>
                  <a:pt x="0" y="0"/>
                </a:lnTo>
                <a:close/>
              </a:path>
            </a:pathLst>
          </a:custGeom>
          <a:blipFill>
            <a:blip r:embed="rId5"/>
            <a:stretch>
              <a:fillRect/>
            </a:stretch>
          </a:blipFill>
        </p:spPr>
        <p:txBody>
          <a:bodyPr/>
          <a:lstStyle/>
          <a:p>
            <a:endParaRPr lang="en-US"/>
          </a:p>
        </p:txBody>
      </p:sp>
      <p:sp>
        <p:nvSpPr>
          <p:cNvPr id="4" name="Freeform 4">
            <a:hlinkClick r:id="rId6" action="ppaction://hlinksldjump"/>
          </p:cNvPr>
          <p:cNvSpPr/>
          <p:nvPr/>
        </p:nvSpPr>
        <p:spPr>
          <a:xfrm>
            <a:off x="1986569" y="3509645"/>
            <a:ext cx="12684957" cy="1790817"/>
          </a:xfrm>
          <a:custGeom>
            <a:avLst/>
            <a:gdLst/>
            <a:ahLst/>
            <a:cxnLst/>
            <a:rect l="l" t="t" r="r" b="b"/>
            <a:pathLst>
              <a:path w="12684957" h="1790817">
                <a:moveTo>
                  <a:pt x="0" y="0"/>
                </a:moveTo>
                <a:lnTo>
                  <a:pt x="12684957" y="0"/>
                </a:lnTo>
                <a:lnTo>
                  <a:pt x="12684957" y="1790817"/>
                </a:lnTo>
                <a:lnTo>
                  <a:pt x="0" y="1790817"/>
                </a:lnTo>
                <a:lnTo>
                  <a:pt x="0" y="0"/>
                </a:lnTo>
                <a:close/>
              </a:path>
            </a:pathLst>
          </a:custGeom>
          <a:blipFill>
            <a:blip r:embed="rId7"/>
            <a:stretch>
              <a:fillRect/>
            </a:stretch>
          </a:blipFill>
        </p:spPr>
        <p:txBody>
          <a:bodyPr/>
          <a:lstStyle/>
          <a:p>
            <a:endParaRPr lang="en-US"/>
          </a:p>
        </p:txBody>
      </p:sp>
      <p:sp>
        <p:nvSpPr>
          <p:cNvPr id="5" name="Freeform 5"/>
          <p:cNvSpPr/>
          <p:nvPr/>
        </p:nvSpPr>
        <p:spPr>
          <a:xfrm>
            <a:off x="15563943" y="8183035"/>
            <a:ext cx="2238400" cy="2238400"/>
          </a:xfrm>
          <a:custGeom>
            <a:avLst/>
            <a:gdLst/>
            <a:ahLst/>
            <a:cxnLst/>
            <a:rect l="l" t="t" r="r" b="b"/>
            <a:pathLst>
              <a:path w="2238400" h="2238400">
                <a:moveTo>
                  <a:pt x="0" y="0"/>
                </a:moveTo>
                <a:lnTo>
                  <a:pt x="2238401" y="0"/>
                </a:lnTo>
                <a:lnTo>
                  <a:pt x="2238401" y="2238400"/>
                </a:lnTo>
                <a:lnTo>
                  <a:pt x="0" y="2238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 name="TextBox 6"/>
          <p:cNvSpPr txBox="1"/>
          <p:nvPr/>
        </p:nvSpPr>
        <p:spPr>
          <a:xfrm>
            <a:off x="835424" y="1491541"/>
            <a:ext cx="16740103" cy="1189355"/>
          </a:xfrm>
          <a:prstGeom prst="rect">
            <a:avLst/>
          </a:prstGeom>
        </p:spPr>
        <p:txBody>
          <a:bodyPr lIns="0" tIns="0" rIns="0" bIns="0" rtlCol="0" anchor="t">
            <a:spAutoFit/>
          </a:bodyPr>
          <a:lstStyle/>
          <a:p>
            <a:pPr marL="0" lvl="0" indent="0" algn="l">
              <a:lnSpc>
                <a:spcPts val="9009"/>
              </a:lnSpc>
            </a:pPr>
            <a:r>
              <a:rPr lang="en-US" sz="8499" b="1">
                <a:solidFill>
                  <a:srgbClr val="0C4B72"/>
                </a:solidFill>
                <a:latin typeface="Amatic SC Bold"/>
                <a:ea typeface="Amatic SC Bold"/>
                <a:cs typeface="Amatic SC Bold"/>
                <a:sym typeface="Amatic SC Bold"/>
              </a:rPr>
              <a:t>Transition Activities Calendar &amp; Newsletters</a:t>
            </a:r>
          </a:p>
        </p:txBody>
      </p:sp>
      <p:sp>
        <p:nvSpPr>
          <p:cNvPr id="7" name="TextBox 7"/>
          <p:cNvSpPr txBox="1"/>
          <p:nvPr/>
        </p:nvSpPr>
        <p:spPr>
          <a:xfrm>
            <a:off x="838200" y="2828925"/>
            <a:ext cx="16592550" cy="1456690"/>
          </a:xfrm>
          <a:prstGeom prst="rect">
            <a:avLst/>
          </a:prstGeom>
        </p:spPr>
        <p:txBody>
          <a:bodyPr lIns="0" tIns="0" rIns="0" bIns="0" rtlCol="0" anchor="t">
            <a:spAutoFit/>
          </a:bodyPr>
          <a:lstStyle/>
          <a:p>
            <a:pPr marL="1209041" lvl="1" indent="-604520" algn="l">
              <a:lnSpc>
                <a:spcPts val="5600"/>
              </a:lnSpc>
              <a:buFont typeface="Arial"/>
              <a:buChar char="•"/>
            </a:pPr>
            <a:r>
              <a:rPr lang="en-US" sz="5600" u="sng" dirty="0">
                <a:solidFill>
                  <a:srgbClr val="2E5187"/>
                </a:solidFill>
                <a:latin typeface="Canva Student Font"/>
                <a:ea typeface="Canva Student Font"/>
                <a:cs typeface="Canva Student Font"/>
                <a:sym typeface="Canva Student Font"/>
              </a:rPr>
              <a:t>tslp.org/events</a:t>
            </a:r>
          </a:p>
          <a:p>
            <a:pPr marL="1209041" lvl="1" indent="-604520" algn="l">
              <a:lnSpc>
                <a:spcPts val="5600"/>
              </a:lnSpc>
              <a:spcBef>
                <a:spcPct val="0"/>
              </a:spcBef>
              <a:buFont typeface="Arial"/>
              <a:buChar char="•"/>
            </a:pPr>
            <a:endParaRPr lang="en-US" sz="5600" u="sng" dirty="0">
              <a:solidFill>
                <a:srgbClr val="2E5187"/>
              </a:solidFill>
              <a:latin typeface="Canva Student Font"/>
              <a:ea typeface="Canva Student Font"/>
              <a:cs typeface="Canva Student Font"/>
              <a:sym typeface="Canva Student Font"/>
            </a:endParaRPr>
          </a:p>
        </p:txBody>
      </p:sp>
      <p:sp>
        <p:nvSpPr>
          <p:cNvPr id="8" name="TextBox 8"/>
          <p:cNvSpPr txBox="1"/>
          <p:nvPr/>
        </p:nvSpPr>
        <p:spPr>
          <a:xfrm>
            <a:off x="838200" y="5623396"/>
            <a:ext cx="11358740" cy="1189355"/>
          </a:xfrm>
          <a:prstGeom prst="rect">
            <a:avLst/>
          </a:prstGeom>
        </p:spPr>
        <p:txBody>
          <a:bodyPr lIns="0" tIns="0" rIns="0" bIns="0" rtlCol="0" anchor="t">
            <a:spAutoFit/>
          </a:bodyPr>
          <a:lstStyle/>
          <a:p>
            <a:pPr marL="0" lvl="0" indent="0" algn="l">
              <a:lnSpc>
                <a:spcPts val="9009"/>
              </a:lnSpc>
            </a:pPr>
            <a:r>
              <a:rPr lang="en-US" sz="8499" b="1">
                <a:solidFill>
                  <a:srgbClr val="95BF35"/>
                </a:solidFill>
                <a:latin typeface="Amatic SC Bold"/>
                <a:ea typeface="Amatic SC Bold"/>
                <a:cs typeface="Amatic SC Bold"/>
                <a:sym typeface="Amatic SC Bold"/>
              </a:rPr>
              <a:t>Transition Timeline</a:t>
            </a:r>
          </a:p>
        </p:txBody>
      </p:sp>
      <p:sp>
        <p:nvSpPr>
          <p:cNvPr id="9" name="TextBox 9"/>
          <p:cNvSpPr txBox="1"/>
          <p:nvPr/>
        </p:nvSpPr>
        <p:spPr>
          <a:xfrm>
            <a:off x="838200" y="6908000"/>
            <a:ext cx="16737327" cy="1456690"/>
          </a:xfrm>
          <a:prstGeom prst="rect">
            <a:avLst/>
          </a:prstGeom>
        </p:spPr>
        <p:txBody>
          <a:bodyPr lIns="0" tIns="0" rIns="0" bIns="0" rtlCol="0" anchor="t">
            <a:spAutoFit/>
          </a:bodyPr>
          <a:lstStyle/>
          <a:p>
            <a:pPr marL="1209041" lvl="1" indent="-604520" algn="l">
              <a:lnSpc>
                <a:spcPts val="5600"/>
              </a:lnSpc>
              <a:buFont typeface="Arial"/>
              <a:buChar char="•"/>
            </a:pPr>
            <a:r>
              <a:rPr lang="en-US" sz="5600" u="sng">
                <a:solidFill>
                  <a:srgbClr val="95BF35"/>
                </a:solidFill>
                <a:latin typeface="Canva Student Font"/>
                <a:ea typeface="Canva Student Font"/>
                <a:cs typeface="Canva Student Font"/>
                <a:sym typeface="Canva Student Font"/>
              </a:rPr>
              <a:t>tslp.org/professional</a:t>
            </a:r>
          </a:p>
          <a:p>
            <a:pPr marL="1209041" lvl="1" indent="-604520" algn="l">
              <a:lnSpc>
                <a:spcPts val="5600"/>
              </a:lnSpc>
              <a:buFont typeface="Arial"/>
              <a:buChar char="•"/>
            </a:pPr>
            <a:endParaRPr lang="en-US" sz="5600" u="sng">
              <a:solidFill>
                <a:srgbClr val="95BF35"/>
              </a:solidFill>
              <a:latin typeface="Canva Student Font"/>
              <a:ea typeface="Canva Student Font"/>
              <a:cs typeface="Canva Student Font"/>
              <a:sym typeface="Canva Student Fon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1373</Words>
  <Application>Microsoft Office PowerPoint</Application>
  <PresentationFormat>Custom</PresentationFormat>
  <Paragraphs>351</Paragraphs>
  <Slides>28</Slides>
  <Notes>23</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28</vt:i4>
      </vt:variant>
    </vt:vector>
  </HeadingPairs>
  <TitlesOfParts>
    <vt:vector size="41" baseType="lpstr">
      <vt:lpstr>Times New Roman</vt:lpstr>
      <vt:lpstr>Amatic SC Bold</vt:lpstr>
      <vt:lpstr>Calibri</vt:lpstr>
      <vt:lpstr>Canva Sans Italics</vt:lpstr>
      <vt:lpstr>Arial</vt:lpstr>
      <vt:lpstr>Canva Sans</vt:lpstr>
      <vt:lpstr>Samaritan</vt:lpstr>
      <vt:lpstr>Samaritan Italics</vt:lpstr>
      <vt:lpstr>Canva Sans Bold</vt:lpstr>
      <vt:lpstr>Calibri Light</vt:lpstr>
      <vt:lpstr>Canva Student Font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Skills ADP</dc:title>
  <dc:creator>Gran, Katie</dc:creator>
  <cp:lastModifiedBy>Gillen, Miah</cp:lastModifiedBy>
  <cp:revision>6</cp:revision>
  <dcterms:created xsi:type="dcterms:W3CDTF">2006-08-16T00:00:00Z</dcterms:created>
  <dcterms:modified xsi:type="dcterms:W3CDTF">2026-08-04T15:09:58Z</dcterms:modified>
  <dc:identifier>DAGO9Ua_Lnw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3b1a8e-41ed-4bc7-92d1-0305fbefd661_Enabled">
    <vt:lpwstr>true</vt:lpwstr>
  </property>
  <property fmtid="{D5CDD505-2E9C-101B-9397-08002B2CF9AE}" pid="3" name="MSIP_Label_ec3b1a8e-41ed-4bc7-92d1-0305fbefd661_SetDate">
    <vt:lpwstr>2026-07-26T14:53:38Z</vt:lpwstr>
  </property>
  <property fmtid="{D5CDD505-2E9C-101B-9397-08002B2CF9AE}" pid="4" name="MSIP_Label_ec3b1a8e-41ed-4bc7-92d1-0305fbefd661_Method">
    <vt:lpwstr>Standard</vt:lpwstr>
  </property>
  <property fmtid="{D5CDD505-2E9C-101B-9397-08002B2CF9AE}" pid="5" name="MSIP_Label_ec3b1a8e-41ed-4bc7-92d1-0305fbefd661_Name">
    <vt:lpwstr>M365-General - Anyone (Unrestricted)-Prod</vt:lpwstr>
  </property>
  <property fmtid="{D5CDD505-2E9C-101B-9397-08002B2CF9AE}" pid="6" name="MSIP_Label_ec3b1a8e-41ed-4bc7-92d1-0305fbefd661_SiteId">
    <vt:lpwstr>70af547c-69ab-416d-b4a6-543b5ce52b99</vt:lpwstr>
  </property>
  <property fmtid="{D5CDD505-2E9C-101B-9397-08002B2CF9AE}" pid="7" name="MSIP_Label_ec3b1a8e-41ed-4bc7-92d1-0305fbefd661_ActionId">
    <vt:lpwstr>0cd3bf56-264b-4eb5-aa0a-24858dea9e0a</vt:lpwstr>
  </property>
  <property fmtid="{D5CDD505-2E9C-101B-9397-08002B2CF9AE}" pid="8" name="MSIP_Label_ec3b1a8e-41ed-4bc7-92d1-0305fbefd661_ContentBits">
    <vt:lpwstr>0</vt:lpwstr>
  </property>
  <property fmtid="{D5CDD505-2E9C-101B-9397-08002B2CF9AE}" pid="9" name="MSIP_Label_ec3b1a8e-41ed-4bc7-92d1-0305fbefd661_Tag">
    <vt:lpwstr>10, 3, 0, 1</vt:lpwstr>
  </property>
</Properties>
</file>